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43" r:id="rId2"/>
    <p:sldId id="325" r:id="rId3"/>
    <p:sldId id="333" r:id="rId4"/>
    <p:sldId id="447" r:id="rId5"/>
    <p:sldId id="326" r:id="rId6"/>
    <p:sldId id="318" r:id="rId7"/>
    <p:sldId id="334" r:id="rId8"/>
    <p:sldId id="347" r:id="rId9"/>
    <p:sldId id="451" r:id="rId10"/>
    <p:sldId id="448" r:id="rId11"/>
    <p:sldId id="298" r:id="rId12"/>
    <p:sldId id="446" r:id="rId13"/>
    <p:sldId id="445" r:id="rId14"/>
    <p:sldId id="450" r:id="rId15"/>
    <p:sldId id="310" r:id="rId16"/>
    <p:sldId id="449" r:id="rId17"/>
    <p:sldId id="452" r:id="rId18"/>
    <p:sldId id="444" r:id="rId19"/>
    <p:sldId id="348" r:id="rId20"/>
    <p:sldId id="454" r:id="rId21"/>
    <p:sldId id="349" r:id="rId22"/>
    <p:sldId id="351" r:id="rId23"/>
    <p:sldId id="453" r:id="rId24"/>
    <p:sldId id="432" r:id="rId25"/>
    <p:sldId id="360" r:id="rId26"/>
    <p:sldId id="457" r:id="rId27"/>
    <p:sldId id="359" r:id="rId28"/>
    <p:sldId id="456" r:id="rId29"/>
    <p:sldId id="431" r:id="rId30"/>
    <p:sldId id="455" r:id="rId31"/>
    <p:sldId id="400" r:id="rId32"/>
    <p:sldId id="401" r:id="rId33"/>
    <p:sldId id="406" r:id="rId34"/>
    <p:sldId id="421" r:id="rId35"/>
    <p:sldId id="407" r:id="rId36"/>
    <p:sldId id="408" r:id="rId37"/>
    <p:sldId id="409" r:id="rId38"/>
    <p:sldId id="424"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chnician"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864" y="-19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07" charset="-128"/>
              </a:defRPr>
            </a:lvl1pPr>
          </a:lstStyle>
          <a:p>
            <a:pPr>
              <a:defRPr/>
            </a:pPr>
            <a:endParaRPr lang="en-US" alt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7" charset="-128"/>
              </a:defRPr>
            </a:lvl1pPr>
          </a:lstStyle>
          <a:p>
            <a:pPr>
              <a:defRPr/>
            </a:pPr>
            <a:endParaRPr lang="en-US" altLang="en-US"/>
          </a:p>
        </p:txBody>
      </p:sp>
      <p:sp>
        <p:nvSpPr>
          <p:cNvPr id="13926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07" charset="-128"/>
              </a:defRPr>
            </a:lvl1pPr>
          </a:lstStyle>
          <a:p>
            <a:pPr>
              <a:defRPr/>
            </a:pPr>
            <a:endParaRPr lang="en-US" alt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07" charset="-128"/>
              </a:defRPr>
            </a:lvl1pPr>
          </a:lstStyle>
          <a:p>
            <a:pPr>
              <a:defRPr/>
            </a:pPr>
            <a:fld id="{E1B3D250-079E-441C-A253-19A4ABA8EC36}" type="slidenum">
              <a:rPr lang="en-US" altLang="en-US"/>
              <a:pPr>
                <a:defRPr/>
              </a:pPr>
              <a:t>‹#›</a:t>
            </a:fld>
            <a:endParaRPr lang="en-US" altLang="en-US"/>
          </a:p>
        </p:txBody>
      </p:sp>
    </p:spTree>
    <p:extLst>
      <p:ext uri="{BB962C8B-B14F-4D97-AF65-F5344CB8AC3E}">
        <p14:creationId xmlns:p14="http://schemas.microsoft.com/office/powerpoint/2010/main" val="30541498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2pPr>
    <a:lvl3pPr marL="9144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3pPr>
    <a:lvl4pPr marL="13716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4pPr>
    <a:lvl5pPr marL="1828800" algn="l" rtl="0" eaLnBrk="0" fontAlgn="base" hangingPunct="0">
      <a:spcBef>
        <a:spcPct val="30000"/>
      </a:spcBef>
      <a:spcAft>
        <a:spcPct val="0"/>
      </a:spcAft>
      <a:defRPr sz="1200" kern="1200">
        <a:solidFill>
          <a:schemeClr val="tx1"/>
        </a:solidFill>
        <a:latin typeface="Arial" pitchFamily="5" charset="0"/>
        <a:ea typeface="ＭＳ Ｐゴシック" pitchFamily="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living-future.org/node/3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living-future.org/node/18"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usgbc.org/DisplayPage.aspx?CMSPageID=1988" TargetMode="External"/><Relationship Id="rId5" Type="http://schemas.openxmlformats.org/officeDocument/2006/relationships/hyperlink" Target="http://www.cagbc.org/" TargetMode="External"/><Relationship Id="rId4" Type="http://schemas.openxmlformats.org/officeDocument/2006/relationships/hyperlink" Target="https://www.usgbc.or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living-future.org/node/3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6F1D6B31-F715-4018-87E9-B32250A445F8}" type="slidenum">
              <a:rPr lang="en-US" altLang="en-US" smtClean="0"/>
              <a:pPr eaLnBrk="1" hangingPunct="1">
                <a:spcBef>
                  <a:spcPct val="0"/>
                </a:spcBef>
              </a:pPr>
              <a:t>3</a:t>
            </a:fld>
            <a:endParaRPr lang="en-US" altLang="en-US"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ea typeface="ＭＳ Ｐゴシック" pitchFamily="34" charset="-128"/>
              </a:rPr>
              <a:t>The U.S. Green Building Council (USGBC) is the nation’s foremost coalition of leaders from across the building industry. </a:t>
            </a:r>
            <a:br>
              <a:rPr lang="en-US" altLang="en-US" smtClean="0">
                <a:latin typeface="Arial" pitchFamily="34" charset="0"/>
                <a:ea typeface="ＭＳ Ｐゴシック" pitchFamily="34" charset="-128"/>
              </a:rPr>
            </a:br>
            <a:endParaRPr lang="en-US" altLang="en-US" smtClean="0">
              <a:latin typeface="Arial" pitchFamily="34" charset="0"/>
              <a:ea typeface="ＭＳ Ｐゴシック" pitchFamily="34" charset="-128"/>
            </a:endParaRPr>
          </a:p>
          <a:p>
            <a:pPr eaLnBrk="1" hangingPunct="1"/>
            <a:r>
              <a:rPr lang="en-US" altLang="en-US" smtClean="0">
                <a:latin typeface="Arial" pitchFamily="34" charset="0"/>
                <a:ea typeface="ＭＳ Ｐゴシック" pitchFamily="34" charset="-128"/>
              </a:rPr>
              <a:t>Industry-led and consensus-driven, the Council is as diverse as the marketplace it serves. Membership includes building owners and end-users, real estate developers, facility managers, architects, designers, engineers, general contractors, subcontractors, product and building system manufacturers, government agencies, and nonprofits.  Leaders from within each of these sectors participate in the development of the LEED Rating Systems and the direction of the Council through volunteer service on USGBC’s open committees.</a:t>
            </a:r>
          </a:p>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8577E3B-7A07-45DC-913D-406D9671B073}" type="slidenum">
              <a:rPr lang="en-US" altLang="en-US" smtClean="0"/>
              <a:pPr eaLnBrk="1" hangingPunct="1">
                <a:spcBef>
                  <a:spcPct val="0"/>
                </a:spcBef>
              </a:pPr>
              <a:t>17</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ea typeface="ＭＳ Ｐゴシック" pitchFamily="34" charset="-128"/>
                <a:hlinkClick r:id="rId3"/>
              </a:rPr>
              <a:t>A powerful network of fourteen branches in Alaska, British Columbia, Washington and Oregon.</a:t>
            </a:r>
            <a:r>
              <a:rPr lang="en-US" altLang="en-US" smtClean="0">
                <a:latin typeface="Arial" pitchFamily="34" charset="0"/>
                <a:ea typeface="ＭＳ Ｐゴシック" pitchFamily="34" charset="-128"/>
              </a:rPr>
              <a:t> The Cascadia Green Bldg is part of the </a:t>
            </a:r>
            <a:r>
              <a:rPr lang="en-US" altLang="en-US" b="1" smtClean="0">
                <a:solidFill>
                  <a:srgbClr val="7F7F7F"/>
                </a:solidFill>
                <a:latin typeface="DIN-Light" pitchFamily="-84" charset="0"/>
                <a:ea typeface="ＭＳ Ｐゴシック" pitchFamily="34" charset="-128"/>
              </a:rPr>
              <a:t>The most extensive green building network in North America.</a:t>
            </a:r>
            <a:endParaRPr lang="en-US" altLang="en-US" b="1"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Each of our communities is shaped by its own unique ecosystem and by its resources, history, character and culture. Our branches push the green building movement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boundaries in each locale through targeted and locally relevant programming and professional development.</a:t>
            </a:r>
            <a:endParaRPr lang="en-US" altLang="ja-JP" b="1" smtClean="0">
              <a:latin typeface="Arial" pitchFamily="34" charset="0"/>
              <a:ea typeface="ＭＳ Ｐゴシック" pitchFamily="34" charset="-128"/>
            </a:endParaRPr>
          </a:p>
          <a:p>
            <a:endParaRPr lang="en-US" altLang="en-US" b="1" smtClean="0">
              <a:latin typeface="Arial" pitchFamily="34" charset="0"/>
              <a:ea typeface="ＭＳ Ｐゴシック" pitchFamily="34" charset="-128"/>
            </a:endParaRPr>
          </a:p>
          <a:p>
            <a:r>
              <a:rPr lang="en-US" altLang="en-US" b="1" smtClean="0">
                <a:latin typeface="Arial" pitchFamily="34" charset="0"/>
                <a:ea typeface="ＭＳ Ｐゴシック" pitchFamily="34" charset="-128"/>
              </a:rPr>
              <a:t>Alaska</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Anchorage and Mat-Su Satellite, Fairbanks Satellite, Juneau Satellite</a:t>
            </a:r>
          </a:p>
          <a:p>
            <a:r>
              <a:rPr lang="en-US" altLang="en-US" b="1" smtClean="0">
                <a:latin typeface="Arial" pitchFamily="34" charset="0"/>
                <a:ea typeface="ＭＳ Ｐゴシック" pitchFamily="34" charset="-128"/>
              </a:rPr>
              <a:t>British Columbia</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Metro Vancouver, Vancouver Island (Victoria), Thompson Okanagan (Kelowna), Kootentay Rockies (Nelson)</a:t>
            </a:r>
          </a:p>
          <a:p>
            <a:r>
              <a:rPr lang="en-US" altLang="en-US" b="1" smtClean="0">
                <a:latin typeface="Arial" pitchFamily="34" charset="0"/>
                <a:ea typeface="ＭＳ Ｐゴシック" pitchFamily="34" charset="-128"/>
              </a:rPr>
              <a:t>Washington</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Seattle, Seattle Eastside (Bellevue/Redmond), Tacoma/Olympia, Inland (Spokane), SnoLEAF (North Puget Sound), NW Washington (Bellingham) </a:t>
            </a:r>
          </a:p>
          <a:p>
            <a:r>
              <a:rPr lang="en-US" altLang="en-US" b="1" smtClean="0">
                <a:latin typeface="Arial" pitchFamily="34" charset="0"/>
                <a:ea typeface="ＭＳ Ｐゴシック" pitchFamily="34" charset="-128"/>
              </a:rPr>
              <a:t>Oregon</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Portland, Eugene, High Desert (Bend), Klamath Falls</a:t>
            </a:r>
          </a:p>
          <a:p>
            <a:pPr eaLnBrk="1" hangingPunct="1">
              <a:spcBef>
                <a:spcPct val="0"/>
              </a:spcBef>
            </a:pPr>
            <a:endParaRPr lang="en-US" altLang="en-US"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C31335C-273D-4BFB-B2A7-5C9371231A56}" type="slidenum">
              <a:rPr lang="en-US" altLang="en-US" smtClean="0">
                <a:solidFill>
                  <a:srgbClr val="000000"/>
                </a:solidFill>
                <a:latin typeface="Helvetica Neue Light" pitchFamily="-84" charset="0"/>
                <a:ea typeface="ヒラギノ角ゴ ProN W3" pitchFamily="-84" charset="-128"/>
                <a:sym typeface="Helvetica Neue Light" pitchFamily="-84" charset="0"/>
              </a:rPr>
              <a:pPr eaLnBrk="1" hangingPunct="1">
                <a:spcBef>
                  <a:spcPct val="0"/>
                </a:spcBef>
              </a:pPr>
              <a:t>18</a:t>
            </a:fld>
            <a:endParaRPr lang="en-US" altLang="en-US" smtClean="0">
              <a:solidFill>
                <a:srgbClr val="000000"/>
              </a:solidFill>
              <a:latin typeface="Helvetica Neue Light" pitchFamily="-84" charset="0"/>
              <a:ea typeface="ヒラギノ角ゴ ProN W3" pitchFamily="-84" charset="-128"/>
              <a:sym typeface="Helvetica Neue Light" pitchFamily="-8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itchFamily="34" charset="0"/>
                <a:ea typeface="ＭＳ Ｐゴシック" pitchFamily="34" charset="-128"/>
              </a:rPr>
              <a:t>Cascadia is also a program of the International Living Future Institute and as such we help set the global vision for transformation toward true sustainability.</a:t>
            </a:r>
          </a:p>
          <a:p>
            <a:endParaRPr lang="en-US" altLang="en-US" smtClean="0">
              <a:latin typeface="Calibri" pitchFamily="34" charset="0"/>
              <a:ea typeface="ＭＳ Ｐゴシック" pitchFamily="34" charset="-128"/>
            </a:endParaRPr>
          </a:p>
          <a:p>
            <a:r>
              <a:rPr lang="en-US" altLang="en-US" smtClean="0">
                <a:latin typeface="Calibri" pitchFamily="34" charset="0"/>
                <a:ea typeface="ＭＳ Ｐゴシック" pitchFamily="34" charset="-128"/>
              </a:rPr>
              <a:t>Wearing all of those hats, we support place-based solutions while pursuing our mission to lead a transformation toward a built environment that is socially just, culturally rich and ecologically restorative. </a:t>
            </a:r>
          </a:p>
          <a:p>
            <a:endParaRPr lang="en-US" altLang="en-US" smtClean="0">
              <a:latin typeface="Calibri" pitchFamily="34" charset="0"/>
              <a:ea typeface="ＭＳ Ｐゴシック" pitchFamily="34" charset="-128"/>
            </a:endParaRPr>
          </a:p>
          <a:p>
            <a:r>
              <a:rPr lang="en-US" altLang="en-US" smtClean="0">
                <a:latin typeface="Helvetica Neue Light" pitchFamily="-84" charset="0"/>
                <a:ea typeface="ＭＳ Ｐゴシック" pitchFamily="34" charset="-128"/>
              </a:rPr>
              <a:t>Ultimately, through our programs, we view our role at the Institute as one to create a model for what the future could be.</a:t>
            </a:r>
          </a:p>
          <a:p>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This is the kind of stuff that gets me out of bed in the morning!!</a:t>
            </a:r>
          </a:p>
          <a:p>
            <a:endParaRPr lang="en-US" altLang="en-US" smtClean="0">
              <a:latin typeface="Calibri" pitchFamily="34" charset="0"/>
              <a:ea typeface="ＭＳ Ｐゴシック" pitchFamily="34" charset="-128"/>
            </a:endParaRPr>
          </a:p>
          <a:p>
            <a:r>
              <a:rPr lang="en-US" altLang="en-US" smtClean="0">
                <a:latin typeface="Calibri" pitchFamily="34" charset="0"/>
                <a:ea typeface="ＭＳ Ｐゴシック" pitchFamily="34" charset="-128"/>
              </a:rPr>
              <a:t>AGENDA - </a:t>
            </a:r>
            <a:r>
              <a:rPr lang="en-US" altLang="en-US" smtClean="0">
                <a:latin typeface="Helvetica Neue Light" pitchFamily="-84" charset="0"/>
                <a:ea typeface="ＭＳ Ｐゴシック" pitchFamily="34" charset="-128"/>
              </a:rPr>
              <a:t>The focus of my lecture today will be on:</a:t>
            </a:r>
          </a:p>
          <a:p>
            <a:pPr eaLnBrk="1" hangingPunct="1">
              <a:buFontTx/>
              <a:buChar char="•"/>
            </a:pPr>
            <a:r>
              <a:rPr lang="en-US" altLang="en-US" smtClean="0">
                <a:latin typeface="Helvetica Neue Light" pitchFamily="-84" charset="0"/>
                <a:ea typeface="ＭＳ Ｐゴシック" pitchFamily="34" charset="-128"/>
              </a:rPr>
              <a:t>community-driven transformation through the lens of the Living Building Challenge</a:t>
            </a:r>
          </a:p>
          <a:p>
            <a:pPr eaLnBrk="1" hangingPunct="1">
              <a:buFontTx/>
              <a:buChar char="•"/>
            </a:pPr>
            <a:r>
              <a:rPr lang="en-US" altLang="en-US" smtClean="0">
                <a:latin typeface="Helvetica Neue Light" pitchFamily="-84" charset="0"/>
                <a:ea typeface="ＭＳ Ｐゴシック" pitchFamily="34" charset="-128"/>
              </a:rPr>
              <a:t>how the Challenge provides a visionary path for achieving our mission and vision</a:t>
            </a:r>
          </a:p>
          <a:p>
            <a:pPr eaLnBrk="1" hangingPunct="1">
              <a:buFontTx/>
              <a:buChar char="•"/>
            </a:pPr>
            <a:r>
              <a:rPr lang="en-US" altLang="en-US" smtClean="0">
                <a:latin typeface="Helvetica Neue Light" pitchFamily="-84" charset="0"/>
                <a:ea typeface="ＭＳ Ｐゴシック" pitchFamily="34" charset="-128"/>
              </a:rPr>
              <a:t>where that intersects with ‘sustainable communities’ or more importantly ‘resilient communities’</a:t>
            </a:r>
          </a:p>
          <a:p>
            <a:pPr eaLnBrk="1" hangingPunct="1">
              <a:buFontTx/>
              <a:buChar char="•"/>
            </a:pPr>
            <a:endParaRPr lang="en-US" altLang="en-US" smtClean="0">
              <a:latin typeface="Helvetica Neue Light" pitchFamily="-84" charset="0"/>
              <a:ea typeface="ＭＳ Ｐゴシック" pitchFamily="34" charset="-128"/>
            </a:endParaRPr>
          </a:p>
          <a:p>
            <a:pPr eaLnBrk="1" hangingPunct="1">
              <a:buFontTx/>
              <a:buChar char="•"/>
            </a:pPr>
            <a:r>
              <a:rPr lang="en-US" altLang="en-US" smtClean="0">
                <a:latin typeface="Helvetica Neue Light" pitchFamily="-84" charset="0"/>
                <a:ea typeface="ＭＳ Ｐゴシック" pitchFamily="34" charset="-128"/>
              </a:rPr>
              <a:t>I’ll start with a brief, high level overview of the Living Bldg Challenge to give you some background and context, as well as an idea of the requirements for projects choosing to participate in the program.</a:t>
            </a:r>
          </a:p>
          <a:p>
            <a:pPr eaLnBrk="1" hangingPunct="1">
              <a:buFontTx/>
              <a:buChar char="•"/>
            </a:pPr>
            <a:r>
              <a:rPr lang="en-US" altLang="en-US" smtClean="0">
                <a:latin typeface="Helvetica Neue Light" pitchFamily="-84" charset="0"/>
                <a:ea typeface="ＭＳ Ｐゴシック" pitchFamily="34" charset="-128"/>
              </a:rPr>
              <a:t>I’ll share an inspiring video</a:t>
            </a:r>
          </a:p>
          <a:p>
            <a:pPr eaLnBrk="1" hangingPunct="1">
              <a:buFontTx/>
              <a:buChar char="•"/>
            </a:pPr>
            <a:r>
              <a:rPr lang="en-US" altLang="en-US" smtClean="0">
                <a:latin typeface="Helvetica Neue Light" pitchFamily="-84" charset="0"/>
                <a:ea typeface="ＭＳ Ｐゴシック" pitchFamily="34" charset="-128"/>
              </a:rPr>
              <a:t>I’ll talk about our Living City Design Competition</a:t>
            </a:r>
          </a:p>
          <a:p>
            <a:pPr eaLnBrk="1" hangingPunct="1">
              <a:buFontTx/>
              <a:buChar char="•"/>
            </a:pPr>
            <a:r>
              <a:rPr lang="en-US" altLang="en-US" smtClean="0">
                <a:latin typeface="Helvetica Neue Light" pitchFamily="-84" charset="0"/>
                <a:ea typeface="ＭＳ Ｐゴシック" pitchFamily="34" charset="-128"/>
              </a:rPr>
              <a:t>And how our work around </a:t>
            </a:r>
            <a:r>
              <a:rPr lang="en-US" altLang="en-US" i="1" smtClean="0">
                <a:latin typeface="Helvetica Neue Light" pitchFamily="-84" charset="0"/>
                <a:ea typeface="ＭＳ Ｐゴシック" pitchFamily="34" charset="-128"/>
              </a:rPr>
              <a:t>Scaling the Living Building Challenge </a:t>
            </a:r>
            <a:r>
              <a:rPr lang="en-US" altLang="en-US" smtClean="0">
                <a:latin typeface="Helvetica Neue Light" pitchFamily="-84" charset="0"/>
                <a:ea typeface="ＭＳ Ｐゴシック" pitchFamily="34" charset="-128"/>
              </a:rPr>
              <a:t>project is designed to tap into the enthusiasm generated by the Living Building Challenge and the design competition and help cities transform these visionary efforts into practical, leverage-able and transferrable solutions.</a:t>
            </a: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188CB67C-B71C-4763-9A52-08800E09329D}" type="slidenum">
              <a:rPr lang="en-US" altLang="en-US" sz="4200" smtClean="0">
                <a:solidFill>
                  <a:srgbClr val="000000"/>
                </a:solidFill>
                <a:latin typeface="Helvetica Neue Light" pitchFamily="-84" charset="0"/>
                <a:ea typeface="ヒラギノ角ゴ ProN W3" pitchFamily="-84" charset="-128"/>
              </a:rPr>
              <a:pPr algn="ctr" eaLnBrk="1" hangingPunct="1">
                <a:spcBef>
                  <a:spcPct val="0"/>
                </a:spcBef>
              </a:pPr>
              <a:t>19</a:t>
            </a:fld>
            <a:endParaRPr lang="en-US" altLang="en-US" sz="4200" smtClean="0">
              <a:solidFill>
                <a:srgbClr val="000000"/>
              </a:solidFill>
              <a:latin typeface="Helvetica Neue Light" pitchFamily="-84" charset="0"/>
              <a:ea typeface="ヒラギノ角ゴ ProN W3" pitchFamily="-8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7E330E4-0B68-4E26-A79C-73597FE4C5CD}" type="slidenum">
              <a:rPr lang="en-US" altLang="en-US" smtClean="0"/>
              <a:pPr eaLnBrk="1" hangingPunct="1">
                <a:spcBef>
                  <a:spcPct val="0"/>
                </a:spcBef>
              </a:pPr>
              <a:t>20</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smtClean="0">
                <a:latin typeface="Arial" pitchFamily="34" charset="0"/>
                <a:ea typeface="ＭＳ Ｐゴシック" pitchFamily="34" charset="-128"/>
              </a:rPr>
              <a:t>Our mission is to lead a transformation toward a built environment that is socially just, culturally rich and ecologically restorative. </a:t>
            </a:r>
          </a:p>
          <a:p>
            <a:pPr eaLnBrk="1" hangingPunct="1">
              <a:spcBef>
                <a:spcPct val="0"/>
              </a:spcBef>
              <a:buFontTx/>
              <a:buChar char="-"/>
            </a:pPr>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hlinkClick r:id="rId3"/>
              </a:rPr>
              <a:t>Cascadia GBC is a program of the International Living Future Institute. </a:t>
            </a:r>
            <a:r>
              <a:rPr lang="en-US" altLang="en-US" smtClean="0">
                <a:latin typeface="Arial" pitchFamily="34" charset="0"/>
                <a:ea typeface="ＭＳ Ｐゴシック" pitchFamily="34" charset="-128"/>
              </a:rPr>
              <a:t>We help set the global vision for the transformation toward true sustainability, even as we support the place-based solutions that will bring us to the future we hope for, not the tomorrow we fear.</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A proud chapter of the </a:t>
            </a:r>
            <a:r>
              <a:rPr lang="en-US" altLang="en-US" smtClean="0">
                <a:latin typeface="Arial" pitchFamily="34" charset="0"/>
                <a:ea typeface="ＭＳ Ｐゴシック" pitchFamily="34" charset="-128"/>
                <a:hlinkClick r:id="rId4"/>
              </a:rPr>
              <a:t>United States Green Building Council</a:t>
            </a:r>
            <a:r>
              <a:rPr lang="en-US" altLang="en-US" smtClean="0">
                <a:latin typeface="Arial" pitchFamily="34" charset="0"/>
                <a:ea typeface="ＭＳ Ｐゴシック" pitchFamily="34" charset="-128"/>
              </a:rPr>
              <a:t> and </a:t>
            </a:r>
            <a:r>
              <a:rPr lang="en-US" altLang="en-US" smtClean="0">
                <a:latin typeface="Arial" pitchFamily="34" charset="0"/>
                <a:ea typeface="ＭＳ Ｐゴシック" pitchFamily="34" charset="-128"/>
                <a:hlinkClick r:id="rId5"/>
              </a:rPr>
              <a:t>Canada Green Building Council</a:t>
            </a:r>
            <a:r>
              <a:rPr lang="en-US" altLang="en-US" smtClean="0">
                <a:latin typeface="Arial" pitchFamily="34" charset="0"/>
                <a:ea typeface="ＭＳ Ｐゴシック" pitchFamily="34" charset="-128"/>
              </a:rPr>
              <a:t>. We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ve been actively promoting and supporting </a:t>
            </a:r>
            <a:r>
              <a:rPr lang="en-US" altLang="ja-JP" smtClean="0">
                <a:latin typeface="Arial" pitchFamily="34" charset="0"/>
                <a:ea typeface="ＭＳ Ｐゴシック" pitchFamily="34" charset="-128"/>
                <a:hlinkClick r:id="rId6"/>
              </a:rPr>
              <a:t>LEED®</a:t>
            </a:r>
            <a:r>
              <a:rPr lang="en-US" altLang="ja-JP" smtClean="0">
                <a:latin typeface="Arial" pitchFamily="34" charset="0"/>
                <a:ea typeface="ＭＳ Ｐゴシック" pitchFamily="34" charset="-128"/>
              </a:rPr>
              <a:t> since our founding in 1999, and we continue to do so by educating practitioners and defending the integrity of this extremely important and influential standard.</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Cascadia is also a program of the International Living Future Institute and as such we help set the global vision for transformation toward true sustainability.</a:t>
            </a:r>
            <a:endParaRPr lang="en-US" altLang="en-US" smtClean="0">
              <a:latin typeface="Arial" pitchFamily="34" charset="0"/>
              <a:ea typeface="ヒラギノ角ゴ Pro W3" pitchFamily="-84" charset="-128"/>
            </a:endParaRPr>
          </a:p>
          <a:p>
            <a:endParaRPr lang="en-US" altLang="en-US" smtClean="0">
              <a:latin typeface="Arial" pitchFamily="34" charset="0"/>
              <a:ea typeface="ＭＳ Ｐゴシック" pitchFamily="34" charset="-128"/>
            </a:endParaRPr>
          </a:p>
          <a:p>
            <a:pPr eaLnBrk="1" hangingPunct="1">
              <a:spcBef>
                <a:spcPct val="0"/>
              </a:spcBef>
              <a:buFontTx/>
              <a:buChar char="-"/>
            </a:pPr>
            <a:endParaRPr lang="en-US" altLang="en-US" smtClean="0">
              <a:latin typeface="Arial" pitchFamily="34" charset="0"/>
              <a:ea typeface="ＭＳ Ｐゴシック" pitchFamily="34" charset="-128"/>
            </a:endParaRP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420EAF0-C659-4162-98BC-E433FFD9EC14}" type="slidenum">
              <a:rPr lang="en-US" altLang="en-US" smtClean="0">
                <a:latin typeface="Calibri" pitchFamily="34" charset="0"/>
              </a:rPr>
              <a:pPr eaLnBrk="1" hangingPunct="1">
                <a:spcBef>
                  <a:spcPct val="0"/>
                </a:spcBef>
              </a:pPr>
              <a:t>21</a:t>
            </a:fld>
            <a:endParaRPr lang="en-US" alt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ea typeface="ＭＳ Ｐゴシック" pitchFamily="34" charset="-128"/>
                <a:hlinkClick r:id="rId3"/>
              </a:rPr>
              <a:t>A powerful network of fourteen branches in Alaska, British Columbia, Washington and Oregon.</a:t>
            </a:r>
            <a:r>
              <a:rPr lang="en-US" altLang="en-US" smtClean="0">
                <a:latin typeface="Arial" pitchFamily="34" charset="0"/>
                <a:ea typeface="ＭＳ Ｐゴシック" pitchFamily="34" charset="-128"/>
              </a:rPr>
              <a:t> The Cascadia Green Bldg is part of the </a:t>
            </a:r>
            <a:r>
              <a:rPr lang="en-US" altLang="en-US" b="1" smtClean="0">
                <a:solidFill>
                  <a:srgbClr val="7F7F7F"/>
                </a:solidFill>
                <a:latin typeface="DIN-Light" pitchFamily="-84" charset="0"/>
                <a:ea typeface="ＭＳ Ｐゴシック" pitchFamily="34" charset="-128"/>
              </a:rPr>
              <a:t>The most extensive green building network in North America.</a:t>
            </a:r>
            <a:endParaRPr lang="en-US" altLang="en-US" b="1"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Each of our communities is shaped by its own unique ecosystem and by its resources, history, character and culture. Our branches push the green building movement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boundaries in each locale through targeted and locally relevant programming and professional development.</a:t>
            </a:r>
            <a:endParaRPr lang="en-US" altLang="ja-JP" b="1" smtClean="0">
              <a:latin typeface="Arial" pitchFamily="34" charset="0"/>
              <a:ea typeface="ＭＳ Ｐゴシック" pitchFamily="34" charset="-128"/>
            </a:endParaRPr>
          </a:p>
          <a:p>
            <a:endParaRPr lang="en-US" altLang="en-US" b="1" smtClean="0">
              <a:latin typeface="Arial" pitchFamily="34" charset="0"/>
              <a:ea typeface="ＭＳ Ｐゴシック" pitchFamily="34" charset="-128"/>
            </a:endParaRPr>
          </a:p>
          <a:p>
            <a:r>
              <a:rPr lang="en-US" altLang="en-US" b="1" smtClean="0">
                <a:latin typeface="Arial" pitchFamily="34" charset="0"/>
                <a:ea typeface="ＭＳ Ｐゴシック" pitchFamily="34" charset="-128"/>
              </a:rPr>
              <a:t>Alaska</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Anchorage and Mat-Su Satellite, Fairbanks Satellite, Juneau Satellite</a:t>
            </a:r>
          </a:p>
          <a:p>
            <a:r>
              <a:rPr lang="en-US" altLang="en-US" b="1" smtClean="0">
                <a:latin typeface="Arial" pitchFamily="34" charset="0"/>
                <a:ea typeface="ＭＳ Ｐゴシック" pitchFamily="34" charset="-128"/>
              </a:rPr>
              <a:t>British Columbia</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Metro Vancouver, Vancouver Island (Victoria), Thompson Okanagan (Kelowna), Kootentay Rockies (Nelson)</a:t>
            </a:r>
          </a:p>
          <a:p>
            <a:r>
              <a:rPr lang="en-US" altLang="en-US" b="1" smtClean="0">
                <a:latin typeface="Arial" pitchFamily="34" charset="0"/>
                <a:ea typeface="ＭＳ Ｐゴシック" pitchFamily="34" charset="-128"/>
              </a:rPr>
              <a:t>Washington</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Seattle, Seattle Eastside (Bellevue/Redmond), Tacoma/Olympia, Inland (Spokane), SnoLEAF (North Puget Sound), NW Washington (Bellingham) </a:t>
            </a:r>
          </a:p>
          <a:p>
            <a:r>
              <a:rPr lang="en-US" altLang="en-US" b="1" smtClean="0">
                <a:latin typeface="Arial" pitchFamily="34" charset="0"/>
                <a:ea typeface="ＭＳ Ｐゴシック" pitchFamily="34" charset="-128"/>
              </a:rPr>
              <a:t>Oregon</a:t>
            </a: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Portland, Eugene, High Desert (Bend), Klamath Falls</a:t>
            </a:r>
          </a:p>
          <a:p>
            <a:pPr eaLnBrk="1" hangingPunct="1">
              <a:spcBef>
                <a:spcPct val="0"/>
              </a:spcBef>
            </a:pPr>
            <a:endParaRPr lang="en-US" altLang="en-US"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C31335C-273D-4BFB-B2A7-5C9371231A56}" type="slidenum">
              <a:rPr lang="en-US" altLang="en-US" smtClean="0">
                <a:solidFill>
                  <a:srgbClr val="000000"/>
                </a:solidFill>
                <a:latin typeface="Helvetica Neue Light" pitchFamily="-84" charset="0"/>
                <a:ea typeface="ヒラギノ角ゴ ProN W3" pitchFamily="-84" charset="-128"/>
                <a:sym typeface="Helvetica Neue Light" pitchFamily="-84" charset="0"/>
              </a:rPr>
              <a:pPr eaLnBrk="1" hangingPunct="1">
                <a:spcBef>
                  <a:spcPct val="0"/>
                </a:spcBef>
              </a:pPr>
              <a:t>22</a:t>
            </a:fld>
            <a:endParaRPr lang="en-US" altLang="en-US" smtClean="0">
              <a:solidFill>
                <a:srgbClr val="000000"/>
              </a:solidFill>
              <a:latin typeface="Helvetica Neue Light" pitchFamily="-84" charset="0"/>
              <a:ea typeface="ヒラギノ角ゴ ProN W3" pitchFamily="-84" charset="-128"/>
              <a:sym typeface="Helvetica Neue Light" pitchFamily="-8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Helvetica Neue Light" pitchFamily="-84" charset="0"/>
                <a:ea typeface="ＭＳ Ｐゴシック" pitchFamily="34" charset="-128"/>
              </a:rPr>
              <a:t>The organization’s international impact has also grown.</a:t>
            </a:r>
          </a:p>
          <a:p>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Currently:</a:t>
            </a:r>
          </a:p>
          <a:p>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ORANGE = countries with a Living Future Institute (+ Collaborative + Registered Projects)- US, Canada, Ireland and Australia. </a:t>
            </a:r>
          </a:p>
          <a:p>
            <a:endParaRPr lang="en-US" altLang="en-US" smtClean="0">
              <a:latin typeface="Helvetica Neue Light" pitchFamily="-84" charset="0"/>
              <a:ea typeface="ＭＳ Ｐゴシック" pitchFamily="34" charset="-128"/>
            </a:endParaRPr>
          </a:p>
          <a:p>
            <a:pPr eaLnBrk="1" hangingPunct="1"/>
            <a:r>
              <a:rPr lang="en-US" altLang="en-US" smtClean="0">
                <a:latin typeface="Helvetica Neue Light" pitchFamily="-84" charset="0"/>
                <a:ea typeface="ＭＳ Ｐゴシック" pitchFamily="34" charset="-128"/>
              </a:rPr>
              <a:t>GREEN = Countries with at least one registered project. There are currently 10 countries with active projects. </a:t>
            </a:r>
          </a:p>
          <a:p>
            <a:endParaRPr lang="en-US" altLang="en-US" smtClean="0">
              <a:latin typeface="Helvetica Neue Light" pitchFamily="-84" charset="0"/>
              <a:ea typeface="ＭＳ Ｐゴシック" pitchFamily="34" charset="-128"/>
            </a:endParaRPr>
          </a:p>
          <a:p>
            <a:pPr eaLnBrk="1" hangingPunct="1"/>
            <a:r>
              <a:rPr lang="en-US" altLang="en-US" smtClean="0">
                <a:latin typeface="Helvetica Neue Light" pitchFamily="-84" charset="0"/>
                <a:ea typeface="ＭＳ Ｐゴシック" pitchFamily="34" charset="-128"/>
              </a:rPr>
              <a:t>BLUE = Countries with at least one Ambassador and/or Collaborative</a:t>
            </a:r>
          </a:p>
          <a:p>
            <a:endParaRPr lang="en-US" altLang="en-US" smtClean="0">
              <a:latin typeface="Helvetica Neue Light" pitchFamily="-84" charset="0"/>
              <a:ea typeface="ＭＳ Ｐゴシック" pitchFamily="34" charset="-128"/>
            </a:endParaRPr>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30EA6BAC-B701-4696-84C0-F6C015286ECD}" type="slidenum">
              <a:rPr lang="en-US" altLang="en-US" sz="4200" smtClean="0">
                <a:solidFill>
                  <a:srgbClr val="000000"/>
                </a:solidFill>
                <a:latin typeface="Helvetica Neue Light" pitchFamily="-84" charset="0"/>
                <a:ea typeface="ヒラギノ角ゴ ProN W3" pitchFamily="-84" charset="-128"/>
              </a:rPr>
              <a:pPr algn="ctr" eaLnBrk="1" hangingPunct="1">
                <a:spcBef>
                  <a:spcPct val="0"/>
                </a:spcBef>
              </a:pPr>
              <a:t>24</a:t>
            </a:fld>
            <a:endParaRPr lang="en-US" altLang="en-US" sz="4200" smtClean="0">
              <a:solidFill>
                <a:srgbClr val="000000"/>
              </a:solidFill>
              <a:latin typeface="Helvetica Neue Light" pitchFamily="-84" charset="0"/>
              <a:ea typeface="ヒラギノ角ゴ ProN W3" pitchFamily="-8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Helvetica Neue Light" pitchFamily="-84" charset="0"/>
                <a:ea typeface="ＭＳ Ｐゴシック" pitchFamily="34" charset="-128"/>
              </a:rPr>
              <a:t>Now, close you eyes if you need to, but I want you to imagine…</a:t>
            </a:r>
          </a:p>
          <a:p>
            <a:endParaRPr lang="en-US" altLang="en-US" b="1" smtClean="0">
              <a:latin typeface="Helvetica Neue Light" pitchFamily="-84" charset="0"/>
              <a:ea typeface="ＭＳ Ｐゴシック" pitchFamily="34" charset="-128"/>
            </a:endParaRPr>
          </a:p>
          <a:p>
            <a:r>
              <a:rPr lang="en-US" altLang="en-US" b="1" smtClean="0">
                <a:latin typeface="Helvetica Neue Light" pitchFamily="-84" charset="0"/>
                <a:ea typeface="ＭＳ Ｐゴシック" pitchFamily="34" charset="-128"/>
              </a:rPr>
              <a:t>Imagine</a:t>
            </a:r>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a building designed and constructed to function as elegantly and efficiently as a flower.</a:t>
            </a:r>
          </a:p>
          <a:p>
            <a:endParaRPr lang="en-US" altLang="en-US" smtClean="0">
              <a:latin typeface="Helvetica Neue Light" pitchFamily="-84" charset="0"/>
              <a:ea typeface="ＭＳ Ｐゴシック" pitchFamily="34" charset="-128"/>
            </a:endParaRPr>
          </a:p>
          <a:p>
            <a:r>
              <a:rPr lang="en-US" altLang="en-US" b="1" smtClean="0">
                <a:latin typeface="Helvetica Neue Light" pitchFamily="-84" charset="0"/>
                <a:ea typeface="ＭＳ Ｐゴシック" pitchFamily="34" charset="-128"/>
              </a:rPr>
              <a:t>Imagine</a:t>
            </a:r>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true sustainability in our homes, workplaces, neighborhoods, villages, towns and cities.</a:t>
            </a:r>
          </a:p>
          <a:p>
            <a:endParaRPr lang="en-US" altLang="en-US" b="1" smtClean="0">
              <a:latin typeface="Helvetica Neue Light" pitchFamily="-84" charset="0"/>
              <a:ea typeface="ＭＳ Ｐゴシック" pitchFamily="34" charset="-128"/>
            </a:endParaRPr>
          </a:p>
          <a:p>
            <a:r>
              <a:rPr lang="en-US" altLang="en-US" b="1" smtClean="0">
                <a:latin typeface="Helvetica Neue Light" pitchFamily="-84" charset="0"/>
                <a:ea typeface="ＭＳ Ｐゴシック" pitchFamily="34" charset="-128"/>
              </a:rPr>
              <a:t>Imagine</a:t>
            </a:r>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a city block or a college campus sharing resources from building to building.</a:t>
            </a:r>
          </a:p>
          <a:p>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What if every single act of design and construction made the world a better place?</a:t>
            </a:r>
          </a:p>
          <a:p>
            <a:endParaRPr lang="en-US" altLang="en-US" smtClean="0">
              <a:latin typeface="Helvetica Neue Light" pitchFamily="-84" charset="0"/>
              <a:ea typeface="ＭＳ Ｐゴシック" pitchFamily="34" charset="-128"/>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F8E3BE0B-35ED-4147-9C84-07AC7C14DD42}" type="slidenum">
              <a:rPr lang="en-US" altLang="en-US" smtClean="0">
                <a:latin typeface="Calibri" pitchFamily="34" charset="0"/>
                <a:ea typeface="ヒラギノ角ゴ ProN W3" pitchFamily="-84" charset="-128"/>
              </a:rPr>
              <a:pPr algn="ctr" eaLnBrk="1" hangingPunct="1">
                <a:spcBef>
                  <a:spcPct val="0"/>
                </a:spcBef>
              </a:pPr>
              <a:t>25</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Helvetica Neue Light" pitchFamily="-84" charset="0"/>
                <a:ea typeface="ＭＳ Ｐゴシック" pitchFamily="34" charset="-128"/>
              </a:rPr>
              <a:t>Now, close you eyes if you need to, but I want you to imagine…</a:t>
            </a:r>
          </a:p>
          <a:p>
            <a:endParaRPr lang="en-US" altLang="en-US" b="1" smtClean="0">
              <a:latin typeface="Helvetica Neue Light" pitchFamily="-84" charset="0"/>
              <a:ea typeface="ＭＳ Ｐゴシック" pitchFamily="34" charset="-128"/>
            </a:endParaRPr>
          </a:p>
          <a:p>
            <a:r>
              <a:rPr lang="en-US" altLang="en-US" b="1" smtClean="0">
                <a:latin typeface="Helvetica Neue Light" pitchFamily="-84" charset="0"/>
                <a:ea typeface="ＭＳ Ｐゴシック" pitchFamily="34" charset="-128"/>
              </a:rPr>
              <a:t>Imagine</a:t>
            </a:r>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a building designed and constructed to function as elegantly and efficiently as a flower.</a:t>
            </a:r>
          </a:p>
          <a:p>
            <a:endParaRPr lang="en-US" altLang="en-US" smtClean="0">
              <a:latin typeface="Helvetica Neue Light" pitchFamily="-84" charset="0"/>
              <a:ea typeface="ＭＳ Ｐゴシック" pitchFamily="34" charset="-128"/>
            </a:endParaRPr>
          </a:p>
          <a:p>
            <a:r>
              <a:rPr lang="en-US" altLang="en-US" b="1" smtClean="0">
                <a:latin typeface="Helvetica Neue Light" pitchFamily="-84" charset="0"/>
                <a:ea typeface="ＭＳ Ｐゴシック" pitchFamily="34" charset="-128"/>
              </a:rPr>
              <a:t>Imagine</a:t>
            </a:r>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true sustainability in our homes, workplaces, neighborhoods, villages, towns and cities.</a:t>
            </a:r>
          </a:p>
          <a:p>
            <a:endParaRPr lang="en-US" altLang="en-US" b="1" smtClean="0">
              <a:latin typeface="Helvetica Neue Light" pitchFamily="-84" charset="0"/>
              <a:ea typeface="ＭＳ Ｐゴシック" pitchFamily="34" charset="-128"/>
            </a:endParaRPr>
          </a:p>
          <a:p>
            <a:r>
              <a:rPr lang="en-US" altLang="en-US" b="1" smtClean="0">
                <a:latin typeface="Helvetica Neue Light" pitchFamily="-84" charset="0"/>
                <a:ea typeface="ＭＳ Ｐゴシック" pitchFamily="34" charset="-128"/>
              </a:rPr>
              <a:t>Imagine</a:t>
            </a:r>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a city block or a college campus sharing resources from building to building.</a:t>
            </a:r>
          </a:p>
          <a:p>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What if every single act of design and construction made the world a better place?</a:t>
            </a:r>
          </a:p>
          <a:p>
            <a:endParaRPr lang="en-US" altLang="en-US" smtClean="0">
              <a:latin typeface="Helvetica Neue Light" pitchFamily="-84" charset="0"/>
              <a:ea typeface="ＭＳ Ｐゴシック" pitchFamily="34" charset="-128"/>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F8E3BE0B-35ED-4147-9C84-07AC7C14DD42}" type="slidenum">
              <a:rPr lang="en-US" altLang="en-US" smtClean="0">
                <a:latin typeface="Calibri" pitchFamily="34" charset="0"/>
                <a:ea typeface="ヒラギノ角ゴ ProN W3" pitchFamily="-84" charset="-128"/>
              </a:rPr>
              <a:pPr algn="ctr" eaLnBrk="1" hangingPunct="1">
                <a:spcBef>
                  <a:spcPct val="0"/>
                </a:spcBef>
              </a:pPr>
              <a:t>26</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Helvetica Neue Light" pitchFamily="-84" charset="0"/>
                <a:ea typeface="ＭＳ Ｐゴシック" pitchFamily="34" charset="-128"/>
              </a:rPr>
              <a:t>True sustainability is embedded within the Challenge.</a:t>
            </a:r>
          </a:p>
          <a:p>
            <a:pPr eaLnBrk="1" hangingPunct="1"/>
            <a:endParaRPr lang="en-US" altLang="en-US" smtClean="0">
              <a:latin typeface="Helvetica Neue Light" pitchFamily="-84" charset="0"/>
              <a:ea typeface="ＭＳ Ｐゴシック" pitchFamily="34" charset="-128"/>
            </a:endParaRPr>
          </a:p>
          <a:p>
            <a:pPr eaLnBrk="1" hangingPunct="1"/>
            <a:r>
              <a:rPr lang="en-US" altLang="en-US" smtClean="0">
                <a:latin typeface="Helvetica Neue Light" pitchFamily="-84" charset="0"/>
                <a:ea typeface="ＭＳ Ｐゴシック" pitchFamily="34" charset="-128"/>
              </a:rPr>
              <a:t>No negative impact is actually the floor. The program defines a baseline – albeit an elevated one – for all current development.</a:t>
            </a:r>
          </a:p>
          <a:p>
            <a:pPr eaLnBrk="1" hangingPunct="1"/>
            <a:endParaRPr lang="en-US" altLang="en-US" smtClean="0">
              <a:latin typeface="Helvetica Neue Light" pitchFamily="-84" charset="0"/>
              <a:ea typeface="ＭＳ Ｐゴシック" pitchFamily="34" charset="-128"/>
            </a:endParaRPr>
          </a:p>
          <a:p>
            <a:r>
              <a:rPr lang="en-US" altLang="en-US" smtClean="0">
                <a:latin typeface="Helvetica Neue Light" pitchFamily="-84" charset="0"/>
                <a:ea typeface="ＭＳ Ｐゴシック" pitchFamily="34" charset="-128"/>
              </a:rPr>
              <a:t>It is based on a co-evolving relationship with the natural world - Restorative first and at its best, regenerative is the goal.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AA636896-84D4-40EE-8D12-22A080522445}" type="slidenum">
              <a:rPr lang="en-US" altLang="en-US" smtClean="0"/>
              <a:pPr eaLnBrk="1" hangingPunct="1">
                <a:spcBef>
                  <a:spcPct val="0"/>
                </a:spcBef>
              </a:pPr>
              <a:t>6</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We currently have over 110 projects registered in the US, largely in the Cascadia region (home of the Living Building Challenge) but now growing steadily across the country. There are now registered projects in 33 us states.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Globally, there are over 140 registered projects in 10 countries, including the US, Canada, Mexico, Haiti, Lebanon, France, Romania, Australia and New Zealand</a:t>
            </a:r>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3DF55F7E-5BED-4022-BFFF-F063B1CCA86D}" type="slidenum">
              <a:rPr lang="en-US" altLang="en-US" sz="4200" smtClean="0">
                <a:solidFill>
                  <a:srgbClr val="000000"/>
                </a:solidFill>
                <a:latin typeface="Helvetica Neue Light" pitchFamily="-84" charset="0"/>
                <a:ea typeface="ヒラギノ角ゴ ProN W3" pitchFamily="-84" charset="-128"/>
              </a:rPr>
              <a:pPr algn="ctr" eaLnBrk="1" hangingPunct="1">
                <a:spcBef>
                  <a:spcPct val="0"/>
                </a:spcBef>
              </a:pPr>
              <a:t>29</a:t>
            </a:fld>
            <a:endParaRPr lang="en-US" altLang="en-US" sz="4200" smtClean="0">
              <a:solidFill>
                <a:srgbClr val="000000"/>
              </a:solidFill>
              <a:latin typeface="Helvetica Neue Light" pitchFamily="-84" charset="0"/>
              <a:ea typeface="ヒラギノ角ゴ ProN W3" pitchFamily="-8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ea typeface="ＭＳ Ｐゴシック" pitchFamily="34" charset="-128"/>
              </a:rPr>
              <a:t>Material selection has the most far-reaching and broad impacts on design, construction, and occupancy. It deeply influences – and is influenced by – each of the other Petals in Living Building Challenge. It is unsurprising, then, that the Materials Petal has the most Imperatives, and each issue is distinct. There are some program exceptions that play off the clear synergies between some of the requirements to reinforce the priorities of Living Building Challenge.</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The Precautionary Principle is the underlying theme that defines this category, and defines the suggested method for decision making. It poses that </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if an action or policy might cause severe or irreversible harm to the public or to the environment, in the absence of a scientific consensus that harm would not ensue, the burden of proof falls on those who would advocate taking the action.</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 In layman’s terms, it is the </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better safe than sorry</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 approach.</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 From http://en.wikipedia.org/wiki/Precautionary_principle)</a:t>
            </a:r>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57E9D5F2-9670-4578-81F9-0189746B1994}" type="slidenum">
              <a:rPr lang="en-US" altLang="en-US" smtClean="0">
                <a:latin typeface="Calibri" pitchFamily="34" charset="0"/>
                <a:ea typeface="ヒラギノ角ゴ ProN W3" pitchFamily="-84" charset="-128"/>
              </a:rPr>
              <a:pPr algn="ctr" eaLnBrk="1" hangingPunct="1">
                <a:spcBef>
                  <a:spcPct val="0"/>
                </a:spcBef>
              </a:pPr>
              <a:t>30</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b="1" smtClean="0">
                <a:latin typeface="Helvetica Neue Light" pitchFamily="-84" charset="0"/>
                <a:ea typeface="ＭＳ Ｐゴシック" pitchFamily="34" charset="-128"/>
              </a:rPr>
              <a:t>(FOR SOME ADDITIONAL INFORMATION ON THE HEALTH ISSUES ASSOCIATED WITH EACH RED LIST ITEM, REFER TO THE ‘RED LIST SAMPLE LETTER’)</a:t>
            </a:r>
          </a:p>
          <a:p>
            <a:pPr eaLnBrk="1" hangingPunct="1">
              <a:lnSpc>
                <a:spcPct val="90000"/>
              </a:lnSpc>
            </a:pPr>
            <a:endParaRPr lang="en-US" altLang="en-US" smtClean="0">
              <a:latin typeface="Helvetica Neue Light" pitchFamily="-84" charset="0"/>
              <a:ea typeface="ＭＳ Ｐゴシック" pitchFamily="34" charset="-128"/>
            </a:endParaRPr>
          </a:p>
          <a:p>
            <a:pPr eaLnBrk="1" hangingPunct="1">
              <a:lnSpc>
                <a:spcPct val="90000"/>
              </a:lnSpc>
            </a:pPr>
            <a:r>
              <a:rPr lang="en-US" altLang="en-US" smtClean="0">
                <a:latin typeface="Helvetica Neue Light" pitchFamily="-84" charset="0"/>
                <a:ea typeface="ＭＳ Ｐゴシック" pitchFamily="34" charset="-128"/>
              </a:rPr>
              <a:t>The Red List is a perfect case-in-point for the Precautionary Principle. It includes some of the worst in class materials and chemicals that are ubiquitous in the built environment. These are carcinogens, persistent organic pollutants, and reproductive toxicants, many of which are bio-accumulative, meaning that they build up in organisms and the broader environment, often reaching alarmingly high concentrations as they travel up the food chain. </a:t>
            </a: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219803A5-DB46-41B1-844E-C105640556C4}" type="slidenum">
              <a:rPr lang="en-US" altLang="en-US" smtClean="0">
                <a:latin typeface="Calibri" pitchFamily="34" charset="0"/>
                <a:ea typeface="ヒラギノ角ゴ ProN W3" pitchFamily="-84" charset="-128"/>
              </a:rPr>
              <a:pPr algn="ctr" eaLnBrk="1" hangingPunct="1">
                <a:spcBef>
                  <a:spcPct val="0"/>
                </a:spcBef>
              </a:pPr>
              <a:t>31</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ea typeface="ＭＳ Ｐゴシック" pitchFamily="34" charset="-128"/>
              </a:rPr>
              <a:t>The building industry is largely responsible for many of these materials and chemicals in use. </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Living Building Challenge recognizes that it is a tall order to eliminate the Red List in all cases due to current market limitations. Because of this, there are several temporary  exceptions footnoted in the Standard. As a last resort, the product is allowed to be used. However, when faced with imperfect solutions, project teams must communicate with manufacturers to share expectations about product ingredients. A letter must be sent the manufacturer explaining why the product purchase does not constitute an endorsement – and include a statement that requests that the company stops using the Red List material. The Institute has already seen some great successes as a result of the positive and constructive communication between project teams and manufacturers. </a:t>
            </a:r>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20DFB9B6-4DD0-4C6F-A6F8-43C85835BC4A}" type="slidenum">
              <a:rPr lang="en-US" altLang="en-US" smtClean="0">
                <a:latin typeface="Calibri" pitchFamily="34" charset="0"/>
                <a:ea typeface="ヒラギノ角ゴ ProN W3" pitchFamily="-84" charset="-128"/>
              </a:rPr>
              <a:pPr algn="ctr" eaLnBrk="1" hangingPunct="1">
                <a:spcBef>
                  <a:spcPct val="0"/>
                </a:spcBef>
              </a:pPr>
              <a:t>32</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dirty="0" smtClean="0">
                <a:ea typeface="+mn-ea"/>
                <a:cs typeface="+mn-cs"/>
              </a:rPr>
              <a:t>An idea can travel around the world, but everything else has limits.</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Imperative 14 improves the regional availability of good products and robust knowledge needed to implement restorative principles.</a:t>
            </a: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ECB47BC9-8C3A-4DF3-A7AA-4FE0C1A3D6A3}" type="slidenum">
              <a:rPr lang="en-US" altLang="en-US" smtClean="0">
                <a:latin typeface="Calibri" pitchFamily="34" charset="0"/>
                <a:ea typeface="ヒラギノ角ゴ ProN W3" pitchFamily="-84" charset="-128"/>
              </a:rPr>
              <a:pPr algn="ctr" eaLnBrk="1" hangingPunct="1">
                <a:spcBef>
                  <a:spcPct val="0"/>
                </a:spcBef>
              </a:pPr>
              <a:t>33</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ea typeface="ＭＳ Ｐゴシック" pitchFamily="34" charset="-128"/>
              </a:rPr>
              <a:t>As a reminder, there are several paths for certification.</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A project can earn </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Living</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 status when it successfully addresses all of the Imperatives of the Living Building Challenge. </a:t>
            </a:r>
            <a:endParaRPr lang="en-US" altLang="en-US" smtClean="0">
              <a:latin typeface="Calibri" pitchFamily="34" charset="0"/>
              <a:ea typeface="ＭＳ Ｐゴシック" pitchFamily="34" charset="-128"/>
            </a:endParaRPr>
          </a:p>
        </p:txBody>
      </p:sp>
      <p:sp>
        <p:nvSpPr>
          <p:cNvPr id="241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3CBA4442-497B-4667-B275-375A86C2D040}" type="slidenum">
              <a:rPr lang="en-US" altLang="en-US" smtClean="0">
                <a:latin typeface="Calibri" pitchFamily="34" charset="0"/>
                <a:ea typeface="ヒラギノ角ゴ ProN W3" pitchFamily="-84" charset="-128"/>
              </a:rPr>
              <a:pPr algn="ctr" eaLnBrk="1" hangingPunct="1">
                <a:spcBef>
                  <a:spcPct val="0"/>
                </a:spcBef>
              </a:pPr>
              <a:t>34</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ea typeface="ＭＳ Ｐゴシック" pitchFamily="34" charset="-128"/>
              </a:rPr>
              <a:t>This Imperative identifies appropriate sourcing distances for materials and also applies limits to the location of the primary design team. The Zones correlate with product density and function and the MasterFormat classification refers to a product</a:t>
            </a:r>
            <a:r>
              <a:rPr lang="ja-JP" altLang="en-US" smtClean="0">
                <a:latin typeface="Calibri" pitchFamily="34" charset="0"/>
                <a:ea typeface="ＭＳ Ｐゴシック" pitchFamily="34" charset="-128"/>
              </a:rPr>
              <a:t>’</a:t>
            </a:r>
            <a:r>
              <a:rPr lang="en-US" altLang="ja-JP" smtClean="0">
                <a:latin typeface="Calibri" pitchFamily="34" charset="0"/>
                <a:ea typeface="ＭＳ Ｐゴシック" pitchFamily="34" charset="-128"/>
              </a:rPr>
              <a:t>s primary materials. Heavy materials that typically are used as structural components have the tightest radius. This encourages place-based and climate appropriate solutions for a building’s shell or an Infrastructure project’s most commonly used material. On the opposite side of the spectrum, assemblies that actively contribute to project performance once installed can come from the farthest locations to allow for the most effective and efficient equipment available.</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Salvaged products have expanded parameters for Zones 1, 2, and 3, as do remote locations. In addition, teams are allowed to jump a Zone in order to comply with the Red List or Responsible Industry if compliant products are not available within a designated Zone.</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Because transparency is a vital element of a sustainable marketplace, teams are allowed to jump a Zone to source a similar product from a manufacturer who publishes product ingredients, when the closer supplier keeps this information secret. Paired with this, teams must write a letter to the manufacturer making "proprietary" claims to let them know why they did not receive the business. This is another instance of Living Building Challenge mirroring as an advocacy tool.</a:t>
            </a: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7C2674BD-F1F5-4AEA-B3FD-879C72771B4F}" type="slidenum">
              <a:rPr lang="en-US" altLang="en-US" smtClean="0">
                <a:latin typeface="Calibri" pitchFamily="34" charset="0"/>
                <a:ea typeface="ヒラギノ角ゴ ProN W3" pitchFamily="-84" charset="-128"/>
              </a:rPr>
              <a:pPr algn="ctr" eaLnBrk="1" hangingPunct="1">
                <a:spcBef>
                  <a:spcPct val="0"/>
                </a:spcBef>
              </a:pPr>
              <a:t>35</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ea typeface="ＭＳ Ｐゴシック" pitchFamily="34" charset="-128"/>
              </a:rPr>
              <a:t>In 2003, the US EPA estimated that 170 million tons of building related waste was generated from construction, renovation, and demolition - equal to 3.2 pounds per person per day. The intent of the Conservation + Reuse Imperative is not only to reduce or eliminate material waste, but also to redefine it as a wasted opportunity.</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To minimize wasted materials, project teams must consider impacts during the design, construction, operation, and end-of-life phases of a development by developing a Material Conservation Management Plan. In it, teams are encouraged to consider appropriate durability of products. Another focus area is the potential for adaptable reuse of a development to consider how a project can be flexible enough to respond to the needs of the future without getting demolished.</a:t>
            </a:r>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B51F541E-2B41-4EAB-A07F-F6C5A64112A0}" type="slidenum">
              <a:rPr lang="en-US" altLang="en-US" smtClean="0">
                <a:latin typeface="Calibri" pitchFamily="34" charset="0"/>
                <a:ea typeface="ヒラギノ角ゴ ProN W3" pitchFamily="-84" charset="-128"/>
              </a:rPr>
              <a:pPr algn="ctr" eaLnBrk="1" hangingPunct="1">
                <a:spcBef>
                  <a:spcPct val="0"/>
                </a:spcBef>
              </a:pPr>
              <a:t>36</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ea typeface="ＭＳ Ｐゴシック" pitchFamily="34" charset="-128"/>
              </a:rPr>
              <a:t>Conservation + Reuse also sets stringent levels for material recycling and salvage to deter unnecessary contributions to landfills and to reduce the creation of landfill gases. Gases such as methane, carbon dioxide, hydrogen and volatile organic compounds (VOCs) are created from the waste on site and its degradation over time. </a:t>
            </a:r>
          </a:p>
          <a:p>
            <a:pPr eaLnBrk="1" hangingPunct="1"/>
            <a:endParaRPr lang="en-US" altLang="en-US" smtClean="0">
              <a:latin typeface="Calibri" pitchFamily="34" charset="0"/>
              <a:ea typeface="ＭＳ Ｐゴシック" pitchFamily="34" charset="-128"/>
            </a:endParaRPr>
          </a:p>
          <a:p>
            <a:pPr eaLnBrk="1" hangingPunct="1"/>
            <a:r>
              <a:rPr lang="en-US" altLang="en-US" smtClean="0">
                <a:latin typeface="Calibri" pitchFamily="34" charset="0"/>
                <a:ea typeface="ＭＳ Ｐゴシック" pitchFamily="34" charset="-128"/>
              </a:rPr>
              <a:t>Diversion percentages are based on existing infrastructure that is available for various industry sectors. Although project teams are expected to make every effort to avoid landfill deposits, there is a temporary exception for meeting this level of diversion in jurisdictions where municipalities do not have systems in place to collect all listed construction materials. In this instance, project teams must document that they have communicated with the Authority Having Jurisdiction stipulating that these basic public systems should be created. This also supports the potential for an expanded local industry that can use these materials to create new building products. </a:t>
            </a:r>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690A28CE-ECCC-45D9-8872-94ED9BBE7062}" type="slidenum">
              <a:rPr lang="en-US" altLang="en-US" smtClean="0">
                <a:latin typeface="Calibri" pitchFamily="34" charset="0"/>
                <a:ea typeface="ヒラギノ角ゴ ProN W3" pitchFamily="-84" charset="-128"/>
              </a:rPr>
              <a:pPr algn="ctr" eaLnBrk="1" hangingPunct="1">
                <a:spcBef>
                  <a:spcPct val="0"/>
                </a:spcBef>
              </a:pPr>
              <a:t>37</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chemeClr val="accent2"/>
                </a:solidFill>
                <a:latin typeface="Gotham-Book" charset="0"/>
                <a:ea typeface="ＭＳ Ｐゴシック" pitchFamily="34" charset="-128"/>
              </a:rPr>
              <a:t>Declare is an ingredients label for building products that offers answers to three essential questions: What is the product made of? Where was it made? And what will happen to it at the end of its life?</a:t>
            </a:r>
          </a:p>
          <a:p>
            <a:pPr eaLnBrk="1" hangingPunct="1"/>
            <a:endParaRPr lang="en-US" altLang="en-US" smtClean="0">
              <a:solidFill>
                <a:schemeClr val="accent2"/>
              </a:solidFill>
              <a:latin typeface="Gotham-Book" charset="0"/>
              <a:ea typeface="ＭＳ Ｐゴシック" pitchFamily="34" charset="-128"/>
            </a:endParaRPr>
          </a:p>
          <a:p>
            <a:pPr eaLnBrk="1" hangingPunct="1"/>
            <a:r>
              <a:rPr lang="en-US" altLang="en-US" smtClean="0">
                <a:solidFill>
                  <a:schemeClr val="accent2"/>
                </a:solidFill>
                <a:latin typeface="Gotham-Book" charset="0"/>
                <a:ea typeface="ＭＳ Ｐゴシック" pitchFamily="34" charset="-128"/>
              </a:rPr>
              <a:t>Imperative 11 of the Living Building Challenge: The Red List, addresses the prevalence of building materials and chemicals that pose threats to human health and to the resilience of ecosystems. When attempting to meet this Imperative, many </a:t>
            </a:r>
            <a:r>
              <a:rPr lang="en-US" altLang="en-US" smtClean="0">
                <a:latin typeface="Calibri" pitchFamily="34" charset="0"/>
                <a:ea typeface="ＭＳ Ｐゴシック" pitchFamily="34" charset="-128"/>
              </a:rPr>
              <a:t>Living Building Challenge project teams have experienced difficulty getting manufacturers to disclose their ingredients.</a:t>
            </a:r>
          </a:p>
          <a:p>
            <a:pPr eaLnBrk="1" hangingPunct="1"/>
            <a:r>
              <a:rPr lang="en-US" altLang="en-US" smtClean="0">
                <a:latin typeface="Calibri" pitchFamily="34" charset="0"/>
                <a:ea typeface="ＭＳ Ｐゴシック" pitchFamily="34" charset="-128"/>
              </a:rPr>
              <a:t> </a:t>
            </a:r>
          </a:p>
          <a:p>
            <a:pPr eaLnBrk="1" hangingPunct="1"/>
            <a:r>
              <a:rPr lang="en-US" altLang="en-US" smtClean="0">
                <a:latin typeface="Calibri" pitchFamily="34" charset="0"/>
                <a:ea typeface="ＭＳ Ｐゴシック" pitchFamily="34" charset="-128"/>
              </a:rPr>
              <a:t>Declare helps to overcome this barrier by providing an online searchable database of Red List Free and Living Building Challenge compliant building materials. After a manufacturer submits a complete ingredients list to Declare and the company leader responsible for the product signs an agreement declaring that the submittal is accurate, they can be included in the database. </a:t>
            </a:r>
            <a:endParaRPr lang="en-US" altLang="en-US" smtClean="0">
              <a:solidFill>
                <a:schemeClr val="accent2"/>
              </a:solidFill>
              <a:latin typeface="Gotham-Book" charset="0"/>
              <a:ea typeface="ＭＳ Ｐゴシック" pitchFamily="34" charset="-128"/>
            </a:endParaRPr>
          </a:p>
          <a:p>
            <a:pPr eaLnBrk="1" hangingPunct="1">
              <a:spcAft>
                <a:spcPts val="1600"/>
              </a:spcAft>
            </a:pPr>
            <a:r>
              <a:rPr lang="en-US" altLang="en-US" smtClean="0">
                <a:solidFill>
                  <a:schemeClr val="accent2"/>
                </a:solidFill>
                <a:latin typeface="Gotham-Book" charset="0"/>
                <a:ea typeface="ＭＳ Ｐゴシック" pitchFamily="34" charset="-128"/>
              </a:rPr>
              <a:t>.</a:t>
            </a:r>
          </a:p>
          <a:p>
            <a:pPr eaLnBrk="1" hangingPunct="1">
              <a:spcAft>
                <a:spcPts val="1600"/>
              </a:spcAft>
            </a:pPr>
            <a:r>
              <a:rPr lang="en-US" altLang="en-US" smtClean="0">
                <a:solidFill>
                  <a:schemeClr val="accent2"/>
                </a:solidFill>
                <a:latin typeface="Gotham-Book" charset="0"/>
                <a:ea typeface="ＭＳ Ｐゴシック" pitchFamily="34" charset="-128"/>
              </a:rPr>
              <a:t>Declare is a program of the International Living Future Institute.</a:t>
            </a:r>
          </a:p>
          <a:p>
            <a:pPr eaLnBrk="1" hangingPunct="1"/>
            <a:endParaRPr lang="en-US" altLang="en-US" smtClean="0">
              <a:latin typeface="Calibri" pitchFamily="34" charset="0"/>
              <a:ea typeface="ＭＳ Ｐゴシック" pitchFamily="34" charset="-128"/>
            </a:endParaRPr>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ctr" eaLnBrk="1" hangingPunct="1">
              <a:spcBef>
                <a:spcPct val="0"/>
              </a:spcBef>
            </a:pPr>
            <a:fld id="{04174534-A8D9-41B3-BF8E-D94B155F9232}" type="slidenum">
              <a:rPr lang="en-US" altLang="en-US" smtClean="0">
                <a:latin typeface="Calibri" pitchFamily="34" charset="0"/>
                <a:ea typeface="ヒラギノ角ゴ ProN W3" pitchFamily="-84" charset="-128"/>
              </a:rPr>
              <a:pPr algn="ctr" eaLnBrk="1" hangingPunct="1">
                <a:spcBef>
                  <a:spcPct val="0"/>
                </a:spcBef>
              </a:pPr>
              <a:t>38</a:t>
            </a:fld>
            <a:endParaRPr lang="en-US" altLang="en-US" smtClean="0">
              <a:latin typeface="Calibri" pitchFamily="34" charset="0"/>
              <a:ea typeface="ヒラギノ角ゴ ProN W3"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312B0C6-A7A4-4B6A-832B-AB6BB046E125}" type="slidenum">
              <a:rPr lang="en-US" altLang="en-US" smtClean="0"/>
              <a:pPr eaLnBrk="1" hangingPunct="1">
                <a:spcBef>
                  <a:spcPct val="0"/>
                </a:spcBef>
              </a:pPr>
              <a:t>7</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7E330E4-0B68-4E26-A79C-73597FE4C5CD}" type="slidenum">
              <a:rPr lang="en-US" altLang="en-US" smtClean="0"/>
              <a:pPr eaLnBrk="1" hangingPunct="1">
                <a:spcBef>
                  <a:spcPct val="0"/>
                </a:spcBef>
              </a:pPr>
              <a:t>11</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7E330E4-0B68-4E26-A79C-73597FE4C5CD}" type="slidenum">
              <a:rPr lang="en-US" altLang="en-US" smtClean="0"/>
              <a:pPr eaLnBrk="1" hangingPunct="1">
                <a:spcBef>
                  <a:spcPct val="0"/>
                </a:spcBef>
              </a:pPr>
              <a:t>12</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7E330E4-0B68-4E26-A79C-73597FE4C5CD}" type="slidenum">
              <a:rPr lang="en-US" altLang="en-US" smtClean="0"/>
              <a:pPr eaLnBrk="1" hangingPunct="1">
                <a:spcBef>
                  <a:spcPct val="0"/>
                </a:spcBef>
              </a:pPr>
              <a:t>13</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7E330E4-0B68-4E26-A79C-73597FE4C5CD}" type="slidenum">
              <a:rPr lang="en-US" altLang="en-US" smtClean="0"/>
              <a:pPr eaLnBrk="1" hangingPunct="1">
                <a:spcBef>
                  <a:spcPct val="0"/>
                </a:spcBef>
              </a:pPr>
              <a:t>14</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8577E3B-7A07-45DC-913D-406D9671B073}" type="slidenum">
              <a:rPr lang="en-US" altLang="en-US" smtClean="0"/>
              <a:pPr eaLnBrk="1" hangingPunct="1">
                <a:spcBef>
                  <a:spcPct val="0"/>
                </a:spcBef>
              </a:pPr>
              <a:t>15</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37931725" indent="-37474525"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8577E3B-7A07-45DC-913D-406D9671B073}" type="slidenum">
              <a:rPr lang="en-US" altLang="en-US" smtClean="0"/>
              <a:pPr eaLnBrk="1" hangingPunct="1">
                <a:spcBef>
                  <a:spcPct val="0"/>
                </a:spcBef>
              </a:pPr>
              <a:t>16</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5A664BA-5F15-4497-A886-57C543E25EF3}" type="slidenum">
              <a:rPr lang="en-US" altLang="en-US"/>
              <a:pPr>
                <a:defRPr/>
              </a:pPr>
              <a:t>‹#›</a:t>
            </a:fld>
            <a:endParaRPr lang="en-US" altLang="en-US"/>
          </a:p>
        </p:txBody>
      </p:sp>
    </p:spTree>
    <p:extLst>
      <p:ext uri="{BB962C8B-B14F-4D97-AF65-F5344CB8AC3E}">
        <p14:creationId xmlns:p14="http://schemas.microsoft.com/office/powerpoint/2010/main" val="32957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B2EF850-6F95-42A7-8F5B-772E9F335CAA}" type="slidenum">
              <a:rPr lang="en-US" altLang="en-US"/>
              <a:pPr>
                <a:defRPr/>
              </a:pPr>
              <a:t>‹#›</a:t>
            </a:fld>
            <a:endParaRPr lang="en-US" altLang="en-US"/>
          </a:p>
        </p:txBody>
      </p:sp>
    </p:spTree>
    <p:extLst>
      <p:ext uri="{BB962C8B-B14F-4D97-AF65-F5344CB8AC3E}">
        <p14:creationId xmlns:p14="http://schemas.microsoft.com/office/powerpoint/2010/main" val="67406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D92E57F-7FD5-4162-8DD5-6926187FAA8C}" type="slidenum">
              <a:rPr lang="en-US" altLang="en-US"/>
              <a:pPr>
                <a:defRPr/>
              </a:pPr>
              <a:t>‹#›</a:t>
            </a:fld>
            <a:endParaRPr lang="en-US" altLang="en-US"/>
          </a:p>
        </p:txBody>
      </p:sp>
    </p:spTree>
    <p:extLst>
      <p:ext uri="{BB962C8B-B14F-4D97-AF65-F5344CB8AC3E}">
        <p14:creationId xmlns:p14="http://schemas.microsoft.com/office/powerpoint/2010/main" val="2550923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75A635-62D2-424B-846A-FBF200920489}" type="slidenum">
              <a:rPr lang="en-US" altLang="en-US"/>
              <a:pPr>
                <a:defRPr/>
              </a:pPr>
              <a:t>‹#›</a:t>
            </a:fld>
            <a:endParaRPr lang="en-US" altLang="en-US"/>
          </a:p>
        </p:txBody>
      </p:sp>
    </p:spTree>
    <p:extLst>
      <p:ext uri="{BB962C8B-B14F-4D97-AF65-F5344CB8AC3E}">
        <p14:creationId xmlns:p14="http://schemas.microsoft.com/office/powerpoint/2010/main" val="83947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C820819-63A8-4F44-87ED-7E718C7DCC04}" type="slidenum">
              <a:rPr lang="en-US" altLang="en-US"/>
              <a:pPr>
                <a:defRPr/>
              </a:pPr>
              <a:t>‹#›</a:t>
            </a:fld>
            <a:endParaRPr lang="en-US" altLang="en-US"/>
          </a:p>
        </p:txBody>
      </p:sp>
    </p:spTree>
    <p:extLst>
      <p:ext uri="{BB962C8B-B14F-4D97-AF65-F5344CB8AC3E}">
        <p14:creationId xmlns:p14="http://schemas.microsoft.com/office/powerpoint/2010/main" val="315735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A419B7B-C606-4473-B184-9D79C41AE8E7}" type="slidenum">
              <a:rPr lang="en-US" altLang="en-US"/>
              <a:pPr>
                <a:defRPr/>
              </a:pPr>
              <a:t>‹#›</a:t>
            </a:fld>
            <a:endParaRPr lang="en-US" altLang="en-US"/>
          </a:p>
        </p:txBody>
      </p:sp>
    </p:spTree>
    <p:extLst>
      <p:ext uri="{BB962C8B-B14F-4D97-AF65-F5344CB8AC3E}">
        <p14:creationId xmlns:p14="http://schemas.microsoft.com/office/powerpoint/2010/main" val="66968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B0DE16F-D13C-4324-8D12-6255A65BDCD1}" type="slidenum">
              <a:rPr lang="en-US" altLang="en-US"/>
              <a:pPr>
                <a:defRPr/>
              </a:pPr>
              <a:t>‹#›</a:t>
            </a:fld>
            <a:endParaRPr lang="en-US" altLang="en-US"/>
          </a:p>
        </p:txBody>
      </p:sp>
    </p:spTree>
    <p:extLst>
      <p:ext uri="{BB962C8B-B14F-4D97-AF65-F5344CB8AC3E}">
        <p14:creationId xmlns:p14="http://schemas.microsoft.com/office/powerpoint/2010/main" val="324203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7C2F2A8-9E30-4B5F-B8B7-21101F75E1F5}" type="slidenum">
              <a:rPr lang="en-US" altLang="en-US"/>
              <a:pPr>
                <a:defRPr/>
              </a:pPr>
              <a:t>‹#›</a:t>
            </a:fld>
            <a:endParaRPr lang="en-US" altLang="en-US"/>
          </a:p>
        </p:txBody>
      </p:sp>
    </p:spTree>
    <p:extLst>
      <p:ext uri="{BB962C8B-B14F-4D97-AF65-F5344CB8AC3E}">
        <p14:creationId xmlns:p14="http://schemas.microsoft.com/office/powerpoint/2010/main" val="137771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84704E6-2DD6-4A2A-81A4-A5F59832FDC5}" type="slidenum">
              <a:rPr lang="en-US" altLang="en-US"/>
              <a:pPr>
                <a:defRPr/>
              </a:pPr>
              <a:t>‹#›</a:t>
            </a:fld>
            <a:endParaRPr lang="en-US" altLang="en-US"/>
          </a:p>
        </p:txBody>
      </p:sp>
    </p:spTree>
    <p:extLst>
      <p:ext uri="{BB962C8B-B14F-4D97-AF65-F5344CB8AC3E}">
        <p14:creationId xmlns:p14="http://schemas.microsoft.com/office/powerpoint/2010/main" val="377537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5F8FDFF-DC79-4294-9987-DC9FF183DF9B}" type="slidenum">
              <a:rPr lang="en-US" altLang="en-US"/>
              <a:pPr>
                <a:defRPr/>
              </a:pPr>
              <a:t>‹#›</a:t>
            </a:fld>
            <a:endParaRPr lang="en-US" altLang="en-US"/>
          </a:p>
        </p:txBody>
      </p:sp>
    </p:spTree>
    <p:extLst>
      <p:ext uri="{BB962C8B-B14F-4D97-AF65-F5344CB8AC3E}">
        <p14:creationId xmlns:p14="http://schemas.microsoft.com/office/powerpoint/2010/main" val="305819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B6E6774-55FA-4020-B25D-4A9732BC6EC0}" type="slidenum">
              <a:rPr lang="en-US" altLang="en-US"/>
              <a:pPr>
                <a:defRPr/>
              </a:pPr>
              <a:t>‹#›</a:t>
            </a:fld>
            <a:endParaRPr lang="en-US" altLang="en-US"/>
          </a:p>
        </p:txBody>
      </p:sp>
    </p:spTree>
    <p:extLst>
      <p:ext uri="{BB962C8B-B14F-4D97-AF65-F5344CB8AC3E}">
        <p14:creationId xmlns:p14="http://schemas.microsoft.com/office/powerpoint/2010/main" val="297087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07" charset="-128"/>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07" charset="-128"/>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7" charset="-128"/>
              </a:defRPr>
            </a:lvl1pPr>
          </a:lstStyle>
          <a:p>
            <a:pPr>
              <a:defRPr/>
            </a:pPr>
            <a:fld id="{E36B1222-37B1-447F-9FBC-E5D526131D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5" charset="0"/>
        </a:defRPr>
      </a:lvl6pPr>
      <a:lvl7pPr marL="914400" algn="ctr" rtl="0" fontAlgn="base">
        <a:spcBef>
          <a:spcPct val="0"/>
        </a:spcBef>
        <a:spcAft>
          <a:spcPct val="0"/>
        </a:spcAft>
        <a:defRPr sz="4400">
          <a:solidFill>
            <a:schemeClr val="tx2"/>
          </a:solidFill>
          <a:latin typeface="Arial" pitchFamily="5" charset="0"/>
        </a:defRPr>
      </a:lvl7pPr>
      <a:lvl8pPr marL="1371600" algn="ctr" rtl="0" fontAlgn="base">
        <a:spcBef>
          <a:spcPct val="0"/>
        </a:spcBef>
        <a:spcAft>
          <a:spcPct val="0"/>
        </a:spcAft>
        <a:defRPr sz="4400">
          <a:solidFill>
            <a:schemeClr val="tx2"/>
          </a:solidFill>
          <a:latin typeface="Arial" pitchFamily="5" charset="0"/>
        </a:defRPr>
      </a:lvl8pPr>
      <a:lvl9pPr marL="1828800" algn="ctr" rtl="0" fontAlgn="base">
        <a:spcBef>
          <a:spcPct val="0"/>
        </a:spcBef>
        <a:spcAft>
          <a:spcPct val="0"/>
        </a:spcAft>
        <a:defRPr sz="4400">
          <a:solidFill>
            <a:schemeClr val="tx2"/>
          </a:solidFill>
          <a:latin typeface="Arial" pitchFamily="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usgbc.org/credits/healthcare/v4-draft/mrc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www.mcgalaska.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6" name="Picture 4"/>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3701" r="748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29000" y="0"/>
            <a:ext cx="5334000" cy="1569660"/>
          </a:xfrm>
          <a:prstGeom prst="rect">
            <a:avLst/>
          </a:prstGeom>
        </p:spPr>
        <p:txBody>
          <a:bodyPr wrap="square">
            <a:spAutoFit/>
          </a:bodyPr>
          <a:lstStyle/>
          <a:p>
            <a:pPr algn="r"/>
            <a:endParaRPr lang="en-US" dirty="0"/>
          </a:p>
          <a:p>
            <a:pPr algn="r"/>
            <a:r>
              <a:rPr lang="en-US" sz="2400" dirty="0"/>
              <a:t> </a:t>
            </a:r>
            <a:r>
              <a:rPr lang="en-US" sz="2400" b="1" dirty="0"/>
              <a:t>2014 Alaska Concrete </a:t>
            </a:r>
            <a:r>
              <a:rPr lang="en-US" sz="2400" b="1" dirty="0" smtClean="0"/>
              <a:t>Summit</a:t>
            </a:r>
          </a:p>
          <a:p>
            <a:pPr algn="r"/>
            <a:r>
              <a:rPr lang="en-US" b="1" dirty="0" smtClean="0"/>
              <a:t> </a:t>
            </a:r>
            <a:endParaRPr lang="en-US" dirty="0"/>
          </a:p>
          <a:p>
            <a:pPr algn="r"/>
            <a:r>
              <a:rPr lang="en-US" dirty="0" err="1"/>
              <a:t>Dena’ina</a:t>
            </a:r>
            <a:r>
              <a:rPr lang="en-US" dirty="0"/>
              <a:t> Center - Anchorage, Alaska </a:t>
            </a:r>
          </a:p>
          <a:p>
            <a:pPr algn="r"/>
            <a:r>
              <a:rPr lang="en-US" dirty="0" smtClean="0"/>
              <a:t>November </a:t>
            </a:r>
            <a:r>
              <a:rPr lang="en-US" dirty="0"/>
              <a:t>25, 2014 </a:t>
            </a:r>
          </a:p>
        </p:txBody>
      </p:sp>
      <p:grpSp>
        <p:nvGrpSpPr>
          <p:cNvPr id="9" name="Group 8"/>
          <p:cNvGrpSpPr/>
          <p:nvPr/>
        </p:nvGrpSpPr>
        <p:grpSpPr>
          <a:xfrm>
            <a:off x="457200" y="5181600"/>
            <a:ext cx="2819400" cy="1222178"/>
            <a:chOff x="228600" y="4876799"/>
            <a:chExt cx="3657600" cy="1526978"/>
          </a:xfrm>
        </p:grpSpPr>
        <p:sp>
          <p:nvSpPr>
            <p:cNvPr id="6" name="Rectangle 5"/>
            <p:cNvSpPr/>
            <p:nvPr/>
          </p:nvSpPr>
          <p:spPr>
            <a:xfrm>
              <a:off x="228600" y="4876799"/>
              <a:ext cx="3657600" cy="152697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Rectangle 4"/>
            <p:cNvSpPr/>
            <p:nvPr/>
          </p:nvSpPr>
          <p:spPr>
            <a:xfrm>
              <a:off x="228600" y="6096000"/>
              <a:ext cx="3657600" cy="307626"/>
            </a:xfrm>
            <a:prstGeom prst="rect">
              <a:avLst/>
            </a:prstGeom>
          </p:spPr>
          <p:txBody>
            <a:bodyPr wrap="square">
              <a:spAutoFit/>
            </a:bodyPr>
            <a:lstStyle/>
            <a:p>
              <a:r>
                <a:rPr lang="en-US" sz="1000" b="1" i="1" dirty="0" smtClean="0"/>
                <a:t>And </a:t>
              </a:r>
              <a:r>
                <a:rPr lang="en-US" sz="1000" b="1" i="1" dirty="0"/>
                <a:t>the ALASKA CONCRETE ALLIANCE </a:t>
              </a:r>
              <a:endParaRPr lang="en-US" sz="1000" i="1" dirty="0"/>
            </a:p>
          </p:txBody>
        </p:sp>
        <p:pic>
          <p:nvPicPr>
            <p:cNvPr id="274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876800"/>
              <a:ext cx="1081088"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992" y="4876799"/>
              <a:ext cx="1022608"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381000" y="1371600"/>
            <a:ext cx="8305800" cy="1723549"/>
          </a:xfrm>
          <a:prstGeom prst="rect">
            <a:avLst/>
          </a:prstGeom>
        </p:spPr>
        <p:txBody>
          <a:bodyPr wrap="square">
            <a:spAutoFit/>
          </a:bodyPr>
          <a:lstStyle/>
          <a:p>
            <a:pPr algn="r"/>
            <a:endParaRPr lang="en-US" dirty="0"/>
          </a:p>
          <a:p>
            <a:r>
              <a:rPr lang="en-US" sz="2400" dirty="0"/>
              <a:t> </a:t>
            </a:r>
            <a:r>
              <a:rPr lang="en-US" sz="4400" b="1" dirty="0" smtClean="0"/>
              <a:t>LEED Update; </a:t>
            </a:r>
          </a:p>
          <a:p>
            <a:r>
              <a:rPr lang="en-US" sz="4400" dirty="0" smtClean="0"/>
              <a:t>&amp; other important happenings…</a:t>
            </a:r>
            <a:endParaRPr lang="en-US" sz="4400" dirty="0"/>
          </a:p>
        </p:txBody>
      </p:sp>
      <p:pic>
        <p:nvPicPr>
          <p:cNvPr id="274438" name="Picture 6" descr="P:\Logos\MCG\MCG-Badge-Gre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705" y="5164245"/>
            <a:ext cx="2049095" cy="123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77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CG2\RedirectedFolders\jgamache\Desktop\downloa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57371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67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4267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p:nvSpPr>
        <p:spPr>
          <a:xfrm>
            <a:off x="304800" y="3244334"/>
            <a:ext cx="8534400" cy="830997"/>
          </a:xfrm>
          <a:prstGeom prst="rect">
            <a:avLst/>
          </a:prstGeom>
        </p:spPr>
        <p:txBody>
          <a:bodyPr wrap="square">
            <a:spAutoFit/>
          </a:bodyPr>
          <a:lstStyle/>
          <a:p>
            <a:pPr algn="ctr"/>
            <a:r>
              <a:rPr lang="en-US" sz="4800" dirty="0" smtClean="0"/>
              <a:t>http://www.usgbc.org/leed/v4/</a:t>
            </a:r>
            <a:endParaRPr lang="en-US" sz="4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4267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75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316" t="12297" r="4350" b="43893"/>
          <a:stretch/>
        </p:blipFill>
        <p:spPr bwMode="auto">
          <a:xfrm>
            <a:off x="0" y="838200"/>
            <a:ext cx="921084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752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4267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1"/>
          <p:cNvSpPr>
            <a:spLocks noChangeArrowheads="1"/>
          </p:cNvSpPr>
          <p:nvPr/>
        </p:nvSpPr>
        <p:spPr bwMode="auto">
          <a:xfrm>
            <a:off x="609600" y="841742"/>
            <a:ext cx="3886200" cy="1066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2218"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70C0"/>
                </a:solidFill>
                <a:effectLst/>
              </a:rPr>
              <a:t>Each rating system is made up of a combination of credit categories.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646464"/>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rgbClr val="646464"/>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333333"/>
                </a:solidFill>
                <a:effectLst/>
                <a:latin typeface="Georgia" pitchFamily="18" charset="0"/>
              </a:rPr>
              <a:t>Within each of the credit categories, there are specific prerequisites projects must satisfy and a variety of credits projects can pursue to earn points. The number of points the project earns determines its level of LEED certification. </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rPr>
              <a:t>  </a:t>
            </a:r>
            <a:r>
              <a:rPr kumimoji="0" lang="en-US" altLang="en-US" sz="33900" b="0" i="0" u="none" strike="noStrike" cap="none" normalizeH="0" baseline="0" dirty="0" smtClean="0">
                <a:ln>
                  <a:noFill/>
                </a:ln>
                <a:solidFill>
                  <a:schemeClr val="tx1"/>
                </a:solidFill>
                <a:effectLst/>
                <a:latin typeface="Arial" pitchFamily="34" charset="0"/>
                <a:ea typeface="ＭＳ Ｐゴシック" pitchFamily="34" charset="-128"/>
              </a:rPr>
              <a:t> </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rPr>
              <a:t>                                                                   </a:t>
            </a:r>
          </a:p>
        </p:txBody>
      </p:sp>
      <p:pic>
        <p:nvPicPr>
          <p:cNvPr id="280578" name="Picture 2" descr="http://s3.amazonaws.com/usgbc-assets/leedv3/img/leed-landing-page/credit_blur_tr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762000"/>
            <a:ext cx="4295775"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180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228600"/>
            <a:ext cx="4267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1"/>
          <p:cNvSpPr>
            <a:spLocks noChangeArrowheads="1"/>
          </p:cNvSpPr>
          <p:nvPr/>
        </p:nvSpPr>
        <p:spPr bwMode="auto">
          <a:xfrm>
            <a:off x="609600" y="3427065"/>
            <a:ext cx="3886200"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2218" bIns="0" numCol="1" anchor="ctr" anchorCtr="0" compatLnSpc="1">
            <a:prstTxWarp prst="textNoShape">
              <a:avLst/>
            </a:prstTxWarp>
            <a:spAutoFit/>
          </a:bodyPr>
          <a:lstStyle/>
          <a:p>
            <a:pPr lvl="0" eaLnBrk="0" hangingPunct="0"/>
            <a:r>
              <a:rPr kumimoji="0" lang="en-US" altLang="en-US" sz="33900" b="0" i="0" u="none" strike="noStrike" cap="none" normalizeH="0" baseline="0" dirty="0" smtClean="0">
                <a:ln>
                  <a:noFill/>
                </a:ln>
                <a:solidFill>
                  <a:schemeClr val="tx1"/>
                </a:solidFill>
                <a:effectLst/>
                <a:latin typeface="Arial" pitchFamily="34" charset="0"/>
                <a:ea typeface="ＭＳ Ｐゴシック" pitchFamily="34" charset="-128"/>
              </a:rPr>
              <a:t> </a:t>
            </a:r>
            <a:r>
              <a:rPr kumimoji="0" lang="en-US" altLang="en-US" sz="1800" b="0" i="0" u="none" strike="noStrike" cap="none" normalizeH="0" baseline="0" dirty="0" smtClean="0">
                <a:ln>
                  <a:noFill/>
                </a:ln>
                <a:solidFill>
                  <a:schemeClr val="tx1"/>
                </a:solidFill>
                <a:effectLst/>
                <a:latin typeface="Arial" pitchFamily="34" charset="0"/>
                <a:ea typeface="ＭＳ Ｐゴシック" pitchFamily="34" charset="-128"/>
              </a:rPr>
              <a:t>                                                                   </a:t>
            </a:r>
          </a:p>
        </p:txBody>
      </p:sp>
      <p:pic>
        <p:nvPicPr>
          <p:cNvPr id="297986" name="Picture 2" descr="\\MCG2\RedirectedFolders\jgamache\Desktop\lfhcredi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
            <a:ext cx="8991600" cy="6845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8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3" name="Picture 25" descr="\\MCG2\RedirectedFolders\jgamache\Desktop\V4%20BD+C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93" y="228600"/>
            <a:ext cx="8197707"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72440" t="15038" r="6997" b="52304"/>
          <a:stretch/>
        </p:blipFill>
        <p:spPr bwMode="auto">
          <a:xfrm>
            <a:off x="-1" y="523874"/>
            <a:ext cx="9122087"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038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0998"/>
            <a:ext cx="8382000" cy="5355312"/>
          </a:xfrm>
          <a:prstGeom prst="rect">
            <a:avLst/>
          </a:prstGeom>
        </p:spPr>
        <p:txBody>
          <a:bodyPr wrap="square">
            <a:spAutoFit/>
          </a:bodyPr>
          <a:lstStyle/>
          <a:p>
            <a:r>
              <a:rPr lang="en-US" b="1" dirty="0" smtClean="0">
                <a:effectLst/>
              </a:rPr>
              <a:t>Materials and Resources</a:t>
            </a:r>
          </a:p>
          <a:p>
            <a:r>
              <a:rPr lang="en-US" dirty="0" smtClean="0">
                <a:effectLst/>
              </a:rPr>
              <a:t>This credit category encourages the use of sustainable building materials and reducing waste on site, and has arguably been changed the most for v4. The new credits include “Building Life-Cycle Impact Reduction” and “Building Product Disclosure and Optimization.”</a:t>
            </a:r>
          </a:p>
          <a:p>
            <a:endParaRPr lang="en-US" dirty="0" smtClean="0">
              <a:effectLst/>
            </a:endParaRPr>
          </a:p>
          <a:p>
            <a:r>
              <a:rPr lang="en-US" dirty="0" smtClean="0">
                <a:effectLst/>
              </a:rPr>
              <a:t>The </a:t>
            </a:r>
            <a:r>
              <a:rPr lang="en-US" dirty="0" smtClean="0">
                <a:effectLst/>
                <a:hlinkClick r:id="rId3"/>
              </a:rPr>
              <a:t>Building Life-Cycle Impact Reduction credit</a:t>
            </a:r>
            <a:r>
              <a:rPr lang="en-US" dirty="0" smtClean="0">
                <a:effectLst/>
              </a:rPr>
              <a:t> encourages reuse and lessens the building’s environmental impact. There are four options for a project to achieve: historic building reuse, renovation of abandoned or blighted buildings, building and material reuse or a whole-building life-cycle assessment.</a:t>
            </a:r>
          </a:p>
          <a:p>
            <a:endParaRPr lang="en-US" dirty="0" smtClean="0">
              <a:effectLst/>
            </a:endParaRPr>
          </a:p>
          <a:p>
            <a:r>
              <a:rPr lang="en-US" sz="2400" b="1" u="sng" dirty="0" smtClean="0">
                <a:effectLst/>
              </a:rPr>
              <a:t>The Building Product Disclosure and Optimization credit encourages projects to use materials that have a limited environmental impact through their lifetimes. </a:t>
            </a:r>
          </a:p>
          <a:p>
            <a:endParaRPr lang="en-US" dirty="0"/>
          </a:p>
          <a:p>
            <a:r>
              <a:rPr lang="en-US" dirty="0" smtClean="0">
                <a:effectLst/>
              </a:rPr>
              <a:t>This gives a more comprehensive view of the material’s sustainability and incentivizes product manufacturers to be more transparent on what ingredients and processes they use.</a:t>
            </a:r>
            <a:endParaRPr lang="en-US" dirty="0">
              <a:effectLst/>
            </a:endParaRPr>
          </a:p>
        </p:txBody>
      </p:sp>
    </p:spTree>
    <p:extLst>
      <p:ext uri="{BB962C8B-B14F-4D97-AF65-F5344CB8AC3E}">
        <p14:creationId xmlns:p14="http://schemas.microsoft.com/office/powerpoint/2010/main" val="905784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descr="\\MCG2\RedirectedFolders\jgamache\Desktop\imagesCAELB7B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60656"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232496"/>
      </p:ext>
    </p:extLst>
  </p:cSld>
  <p:clrMapOvr>
    <a:masterClrMapping/>
  </p:clrMapOvr>
  <p:transition spd="slow"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7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12"/>
          <p:cNvSpPr txBox="1">
            <a:spLocks noChangeArrowheads="1"/>
          </p:cNvSpPr>
          <p:nvPr/>
        </p:nvSpPr>
        <p:spPr bwMode="auto">
          <a:xfrm>
            <a:off x="0" y="6642100"/>
            <a:ext cx="36576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71"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900">
                <a:solidFill>
                  <a:srgbClr val="D9D9D9"/>
                </a:solidFill>
                <a:latin typeface="Gotham-Book" charset="0"/>
                <a:ea typeface="ヒラギノ角ゴ ProN W3" pitchFamily="-84" charset="-128"/>
                <a:sym typeface="Helvetica Neue Light" pitchFamily="-84" charset="0"/>
              </a:rPr>
              <a:t>© 2013 Int’l Living Future Institute</a:t>
            </a:r>
          </a:p>
        </p:txBody>
      </p:sp>
      <p:sp>
        <p:nvSpPr>
          <p:cNvPr id="14" name="TextBox 13"/>
          <p:cNvSpPr txBox="1"/>
          <p:nvPr/>
        </p:nvSpPr>
        <p:spPr>
          <a:xfrm>
            <a:off x="5303838" y="6642100"/>
            <a:ext cx="3657600" cy="141288"/>
          </a:xfrm>
          <a:prstGeom prst="rect">
            <a:avLst/>
          </a:prstGeom>
          <a:noFill/>
        </p:spPr>
        <p:txBody>
          <a:bodyPr lIns="182871" tIns="0" rIns="0" bIns="0">
            <a:spAutoFit/>
          </a:bodyPr>
          <a:lstStyle/>
          <a:p>
            <a:pPr algn="r">
              <a:defRPr/>
            </a:pPr>
            <a:r>
              <a:rPr lang="en-US" sz="900" dirty="0" err="1">
                <a:solidFill>
                  <a:schemeClr val="bg1">
                    <a:lumMod val="85000"/>
                  </a:schemeClr>
                </a:solidFill>
                <a:latin typeface="Gotham-Book"/>
                <a:ea typeface="ヒラギノ角ゴ ProN W3" charset="0"/>
                <a:cs typeface="Gotham-Book"/>
                <a:sym typeface="Helvetica Neue Light" charset="0"/>
              </a:rPr>
              <a:t>www.livingbuildingchallenge.org</a:t>
            </a:r>
            <a:endParaRPr lang="en-US" sz="900" dirty="0">
              <a:solidFill>
                <a:schemeClr val="bg1">
                  <a:lumMod val="85000"/>
                </a:schemeClr>
              </a:solidFill>
              <a:latin typeface="Gotham-Book"/>
              <a:ea typeface="ヒラギノ角ゴ ProN W3" charset="0"/>
              <a:cs typeface="Gotham-Book"/>
              <a:sym typeface="Helvetica Neue Light"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CG2\RedirectedFolders\jgamache\Desktop\LEED_cr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926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4267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p:nvSpPr>
        <p:spPr>
          <a:xfrm>
            <a:off x="304800" y="3244334"/>
            <a:ext cx="8534400" cy="830997"/>
          </a:xfrm>
          <a:prstGeom prst="rect">
            <a:avLst/>
          </a:prstGeom>
        </p:spPr>
        <p:txBody>
          <a:bodyPr wrap="square">
            <a:spAutoFit/>
          </a:bodyPr>
          <a:lstStyle/>
          <a:p>
            <a:pPr algn="ctr"/>
            <a:r>
              <a:rPr lang="en-US" sz="4800" dirty="0" smtClean="0"/>
              <a:t>http://living-future.org/</a:t>
            </a:r>
            <a:endParaRPr lang="en-US" sz="4800" dirty="0"/>
          </a:p>
        </p:txBody>
      </p:sp>
    </p:spTree>
    <p:extLst>
      <p:ext uri="{BB962C8B-B14F-4D97-AF65-F5344CB8AC3E}">
        <p14:creationId xmlns:p14="http://schemas.microsoft.com/office/powerpoint/2010/main" val="1647712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8"/>
          <p:cNvSpPr>
            <a:spLocks noGrp="1"/>
          </p:cNvSpPr>
          <p:nvPr>
            <p:ph type="title"/>
          </p:nvPr>
        </p:nvSpPr>
        <p:spPr>
          <a:xfrm>
            <a:off x="457200" y="5334000"/>
            <a:ext cx="8305800" cy="1447800"/>
          </a:xfrm>
        </p:spPr>
        <p:txBody>
          <a:bodyPr/>
          <a:lstStyle/>
          <a:p>
            <a:pPr eaLnBrk="1" hangingPunct="1"/>
            <a:r>
              <a:rPr lang="en-US" altLang="en-US" sz="1600" smtClean="0">
                <a:solidFill>
                  <a:srgbClr val="7F7F7F"/>
                </a:solidFill>
                <a:latin typeface="DIN-Light" pitchFamily="-84" charset="0"/>
                <a:ea typeface="ＭＳ Ｐゴシック" pitchFamily="34" charset="-128"/>
              </a:rPr>
              <a:t>Rooted in the Region.  Reaching toward a Living Future.</a:t>
            </a:r>
            <a:endParaRPr lang="en-US" altLang="en-US" sz="1600" smtClean="0">
              <a:ea typeface="ＭＳ Ｐゴシック" pitchFamily="34" charset="-128"/>
            </a:endParaRPr>
          </a:p>
        </p:txBody>
      </p:sp>
      <p:pic>
        <p:nvPicPr>
          <p:cNvPr id="43011" name="Picture 3" descr="_2010cascadialogo_white copy.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358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2011_ILFI_white_SM.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47800"/>
            <a:ext cx="37909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Cascadia_337143.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8" descr="_2010cascadialogo.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050" y="152400"/>
            <a:ext cx="33670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76200"/>
            <a:ext cx="7229475" cy="724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
            <a:ext cx="9134475" cy="708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56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956545_thumbna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5676901"/>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p:cNvSpPr>
            <a:spLocks noChangeAspect="1"/>
          </p:cNvSpPr>
          <p:nvPr/>
        </p:nvSpPr>
        <p:spPr>
          <a:xfrm>
            <a:off x="4106863" y="2503488"/>
            <a:ext cx="228600" cy="228600"/>
          </a:xfrm>
          <a:prstGeom prst="ellipse">
            <a:avLst/>
          </a:prstGeom>
          <a:solidFill>
            <a:srgbClr val="DB563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19" name="Oval 18"/>
          <p:cNvSpPr>
            <a:spLocks noChangeAspect="1"/>
          </p:cNvSpPr>
          <p:nvPr/>
        </p:nvSpPr>
        <p:spPr>
          <a:xfrm>
            <a:off x="2279650" y="2535238"/>
            <a:ext cx="228600" cy="230187"/>
          </a:xfrm>
          <a:prstGeom prst="ellipse">
            <a:avLst/>
          </a:prstGeom>
          <a:solidFill>
            <a:srgbClr val="DB563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23" name="Oval 22"/>
          <p:cNvSpPr>
            <a:spLocks noChangeAspect="1"/>
          </p:cNvSpPr>
          <p:nvPr/>
        </p:nvSpPr>
        <p:spPr>
          <a:xfrm>
            <a:off x="2624138" y="3990975"/>
            <a:ext cx="138112" cy="138113"/>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15" name="TextBox 14"/>
          <p:cNvSpPr txBox="1">
            <a:spLocks/>
          </p:cNvSpPr>
          <p:nvPr/>
        </p:nvSpPr>
        <p:spPr>
          <a:xfrm>
            <a:off x="4329113" y="2336800"/>
            <a:ext cx="534987" cy="201613"/>
          </a:xfrm>
          <a:prstGeom prst="rect">
            <a:avLst/>
          </a:prstGeom>
          <a:noFill/>
        </p:spPr>
        <p:txBody>
          <a:bodyPr lIns="0" tIns="0" rIns="0" bIns="0">
            <a:spAutoFit/>
          </a:bodyPr>
          <a:lstStyle/>
          <a:p>
            <a:pPr>
              <a:defRPr/>
            </a:pPr>
            <a:r>
              <a:rPr lang="en-US" sz="1300" cap="all" dirty="0" err="1">
                <a:solidFill>
                  <a:srgbClr val="49846C"/>
                </a:solidFill>
                <a:latin typeface="Gotham-Medium"/>
                <a:ea typeface="ヒラギノ角ゴ ProN W3" charset="0"/>
                <a:cs typeface="Gotham-Medium"/>
                <a:sym typeface="Helvetica Neue Light" charset="0"/>
              </a:rPr>
              <a:t>uk</a:t>
            </a:r>
            <a:endParaRPr lang="en-US" sz="1300" cap="all" dirty="0">
              <a:solidFill>
                <a:srgbClr val="49846C"/>
              </a:solidFill>
              <a:latin typeface="Gotham-Medium"/>
              <a:ea typeface="ヒラギノ角ゴ ProN W3" charset="0"/>
              <a:cs typeface="Gotham-Medium"/>
              <a:sym typeface="Helvetica Neue Light" charset="0"/>
            </a:endParaRPr>
          </a:p>
        </p:txBody>
      </p:sp>
      <p:sp>
        <p:nvSpPr>
          <p:cNvPr id="8" name="TextBox 7"/>
          <p:cNvSpPr txBox="1"/>
          <p:nvPr/>
        </p:nvSpPr>
        <p:spPr>
          <a:xfrm>
            <a:off x="965200" y="2430463"/>
            <a:ext cx="1292225" cy="231775"/>
          </a:xfrm>
          <a:prstGeom prst="rect">
            <a:avLst/>
          </a:prstGeom>
          <a:noFill/>
        </p:spPr>
        <p:txBody>
          <a:bodyPr lIns="0" tIns="0" rIns="0" bIns="0">
            <a:spAutoFit/>
          </a:bodyPr>
          <a:lstStyle/>
          <a:p>
            <a:pPr algn="r">
              <a:defRPr/>
            </a:pPr>
            <a:r>
              <a:rPr lang="en-US" sz="1500" cap="all" dirty="0">
                <a:solidFill>
                  <a:srgbClr val="DB5631"/>
                </a:solidFill>
                <a:latin typeface="Gotham-Medium"/>
                <a:ea typeface="ヒラギノ角ゴ ProN W3" charset="0"/>
                <a:cs typeface="Gotham-Medium"/>
                <a:sym typeface="Helvetica Neue Light" charset="0"/>
              </a:rPr>
              <a:t>Canada</a:t>
            </a:r>
            <a:endParaRPr lang="en-US" sz="1500" dirty="0">
              <a:solidFill>
                <a:srgbClr val="7F7F7F"/>
              </a:solidFill>
              <a:latin typeface="Gotham-Book"/>
              <a:ea typeface="ヒラギノ角ゴ ProN W3" charset="0"/>
              <a:cs typeface="Gotham-Book"/>
              <a:sym typeface="Helvetica Neue Light" charset="0"/>
            </a:endParaRPr>
          </a:p>
        </p:txBody>
      </p:sp>
      <p:sp>
        <p:nvSpPr>
          <p:cNvPr id="11" name="TextBox 10"/>
          <p:cNvSpPr txBox="1"/>
          <p:nvPr/>
        </p:nvSpPr>
        <p:spPr>
          <a:xfrm>
            <a:off x="1184275" y="3454400"/>
            <a:ext cx="763588" cy="431800"/>
          </a:xfrm>
          <a:prstGeom prst="rect">
            <a:avLst/>
          </a:prstGeom>
          <a:noFill/>
        </p:spPr>
        <p:txBody>
          <a:bodyPr lIns="0" tIns="0" rIns="0" bIns="0">
            <a:spAutoFit/>
          </a:bodyPr>
          <a:lstStyle/>
          <a:p>
            <a:pPr algn="r">
              <a:defRPr/>
            </a:pPr>
            <a:r>
              <a:rPr lang="en-US" sz="1300" cap="all" dirty="0" err="1">
                <a:solidFill>
                  <a:srgbClr val="A8B03A"/>
                </a:solidFill>
                <a:latin typeface="Gotham-Medium"/>
                <a:ea typeface="ヒラギノ角ゴ ProN W3" charset="0"/>
                <a:cs typeface="Gotham-Medium"/>
                <a:sym typeface="Helvetica Neue Light" charset="0"/>
              </a:rPr>
              <a:t>mexico</a:t>
            </a:r>
            <a:endParaRPr lang="en-US" sz="1300" dirty="0">
              <a:solidFill>
                <a:srgbClr val="A8B03A"/>
              </a:solidFill>
              <a:latin typeface="Gotham-Book"/>
              <a:ea typeface="ヒラギノ角ゴ ProN W3" charset="0"/>
              <a:cs typeface="Gotham-Book"/>
              <a:sym typeface="Helvetica Neue Light" charset="0"/>
            </a:endParaRPr>
          </a:p>
          <a:p>
            <a:pPr algn="r">
              <a:defRPr/>
            </a:pPr>
            <a:endParaRPr lang="en-US" sz="1500" cap="all" dirty="0">
              <a:solidFill>
                <a:srgbClr val="49846C"/>
              </a:solidFill>
              <a:latin typeface="Gotham-Medium"/>
              <a:ea typeface="ヒラギノ角ゴ ProN W3" charset="0"/>
              <a:cs typeface="Gotham-Medium"/>
              <a:sym typeface="Helvetica Neue Light" charset="0"/>
            </a:endParaRPr>
          </a:p>
        </p:txBody>
      </p:sp>
      <p:sp>
        <p:nvSpPr>
          <p:cNvPr id="26" name="TextBox 25"/>
          <p:cNvSpPr txBox="1"/>
          <p:nvPr/>
        </p:nvSpPr>
        <p:spPr>
          <a:xfrm>
            <a:off x="792163" y="3949700"/>
            <a:ext cx="1755775" cy="200025"/>
          </a:xfrm>
          <a:prstGeom prst="rect">
            <a:avLst/>
          </a:prstGeom>
        </p:spPr>
        <p:txBody>
          <a:bodyPr lIns="0" tIns="0" rIns="0" bIns="0">
            <a:spAutoFit/>
          </a:bodyPr>
          <a:lstStyle/>
          <a:p>
            <a:pPr algn="r">
              <a:spcBef>
                <a:spcPts val="400"/>
              </a:spcBef>
              <a:defRPr/>
            </a:pPr>
            <a:r>
              <a:rPr lang="en-US" sz="1300" cap="all" dirty="0">
                <a:solidFill>
                  <a:srgbClr val="49846C"/>
                </a:solidFill>
                <a:latin typeface="Gotham-Medium"/>
                <a:ea typeface="ヒラギノ角ゴ ProN W3" charset="0"/>
                <a:cs typeface="Gotham-Medium"/>
                <a:sym typeface="Helvetica Neue Light" charset="0"/>
              </a:rPr>
              <a:t>Colombia</a:t>
            </a:r>
            <a:endParaRPr lang="en-US" sz="1300" dirty="0">
              <a:solidFill>
                <a:srgbClr val="49846C"/>
              </a:solidFill>
              <a:latin typeface="Gotham-Book"/>
              <a:ea typeface="ヒラギノ角ゴ ProN W3" charset="0"/>
              <a:cs typeface="Gotham-Book"/>
              <a:sym typeface="Helvetica Neue Light" charset="0"/>
            </a:endParaRPr>
          </a:p>
        </p:txBody>
      </p:sp>
      <p:sp>
        <p:nvSpPr>
          <p:cNvPr id="6" name="TextBox 5"/>
          <p:cNvSpPr txBox="1"/>
          <p:nvPr/>
        </p:nvSpPr>
        <p:spPr>
          <a:xfrm>
            <a:off x="5797550" y="4603750"/>
            <a:ext cx="1762125" cy="231775"/>
          </a:xfrm>
          <a:prstGeom prst="rect">
            <a:avLst/>
          </a:prstGeom>
          <a:noFill/>
        </p:spPr>
        <p:txBody>
          <a:bodyPr lIns="0" tIns="0" rIns="0" bIns="0">
            <a:spAutoFit/>
          </a:bodyPr>
          <a:lstStyle/>
          <a:p>
            <a:pPr algn="r">
              <a:defRPr/>
            </a:pPr>
            <a:r>
              <a:rPr lang="en-US" sz="1500" cap="all" dirty="0" err="1">
                <a:solidFill>
                  <a:srgbClr val="DB5631"/>
                </a:solidFill>
                <a:latin typeface="Gotham-Medium"/>
                <a:ea typeface="ヒラギノ角ゴ ProN W3" charset="0"/>
                <a:cs typeface="Gotham-Medium"/>
                <a:sym typeface="Helvetica Neue Light" charset="0"/>
              </a:rPr>
              <a:t>australia</a:t>
            </a:r>
            <a:endParaRPr lang="en-US" sz="1500" dirty="0">
              <a:solidFill>
                <a:srgbClr val="49846C"/>
              </a:solidFill>
              <a:latin typeface="Gotham-Book"/>
              <a:ea typeface="ヒラギノ角ゴ ProN W3" charset="0"/>
              <a:cs typeface="Gotham-Book"/>
              <a:sym typeface="Helvetica Neue Light" charset="0"/>
            </a:endParaRPr>
          </a:p>
        </p:txBody>
      </p:sp>
      <p:sp>
        <p:nvSpPr>
          <p:cNvPr id="31" name="TextBox 30"/>
          <p:cNvSpPr txBox="1"/>
          <p:nvPr/>
        </p:nvSpPr>
        <p:spPr>
          <a:xfrm>
            <a:off x="2990850" y="2498725"/>
            <a:ext cx="1084263" cy="230188"/>
          </a:xfrm>
          <a:prstGeom prst="rect">
            <a:avLst/>
          </a:prstGeom>
          <a:noFill/>
        </p:spPr>
        <p:txBody>
          <a:bodyPr lIns="0" tIns="0" rIns="0" bIns="0">
            <a:spAutoFit/>
          </a:bodyPr>
          <a:lstStyle/>
          <a:p>
            <a:pPr algn="r">
              <a:defRPr/>
            </a:pPr>
            <a:r>
              <a:rPr lang="en-US" sz="1500" cap="all" dirty="0" err="1">
                <a:solidFill>
                  <a:srgbClr val="DB5631"/>
                </a:solidFill>
                <a:latin typeface="Gotham-Medium"/>
                <a:ea typeface="ヒラギノ角ゴ ProN W3" charset="0"/>
                <a:cs typeface="Gotham-Medium"/>
                <a:sym typeface="Helvetica Neue Light" charset="0"/>
              </a:rPr>
              <a:t>irelanD</a:t>
            </a:r>
            <a:endParaRPr lang="en-US" sz="1500" cap="all" dirty="0">
              <a:solidFill>
                <a:srgbClr val="DB5631"/>
              </a:solidFill>
              <a:latin typeface="Gotham-Medium"/>
              <a:ea typeface="ヒラギノ角ゴ ProN W3" charset="0"/>
              <a:cs typeface="Gotham-Medium"/>
              <a:sym typeface="Helvetica Neue Light" charset="0"/>
            </a:endParaRPr>
          </a:p>
        </p:txBody>
      </p:sp>
      <p:sp>
        <p:nvSpPr>
          <p:cNvPr id="2" name="TextBox 1"/>
          <p:cNvSpPr txBox="1"/>
          <p:nvPr/>
        </p:nvSpPr>
        <p:spPr>
          <a:xfrm>
            <a:off x="0" y="5851525"/>
            <a:ext cx="9144000" cy="1006475"/>
          </a:xfrm>
          <a:prstGeom prst="rect">
            <a:avLst/>
          </a:prstGeom>
          <a:solidFill>
            <a:schemeClr val="tx1">
              <a:lumMod val="75000"/>
              <a:lumOff val="25000"/>
            </a:schemeClr>
          </a:solidFill>
        </p:spPr>
        <p:txBody>
          <a:bodyPr lIns="182871" tIns="0" rIns="182871" bIns="0" anchor="ctr"/>
          <a:lstStyle/>
          <a:p>
            <a:pPr>
              <a:defRPr/>
            </a:pPr>
            <a:r>
              <a:rPr lang="en-US" sz="1700" cap="all" dirty="0">
                <a:solidFill>
                  <a:schemeClr val="bg1"/>
                </a:solidFill>
                <a:latin typeface="Gotham-Book"/>
                <a:ea typeface="ヒラギノ角ゴ ProN W3" charset="0"/>
                <a:cs typeface="Gotham-Book"/>
                <a:sym typeface="Helvetica Neue Light" charset="0"/>
              </a:rPr>
              <a:t>International impact</a:t>
            </a:r>
          </a:p>
        </p:txBody>
      </p:sp>
      <p:sp>
        <p:nvSpPr>
          <p:cNvPr id="129037" name="TextBox 2"/>
          <p:cNvSpPr txBox="1">
            <a:spLocks noChangeArrowheads="1"/>
          </p:cNvSpPr>
          <p:nvPr/>
        </p:nvSpPr>
        <p:spPr bwMode="auto">
          <a:xfrm>
            <a:off x="0" y="6642100"/>
            <a:ext cx="36576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71"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900">
                <a:solidFill>
                  <a:srgbClr val="D9D9D9"/>
                </a:solidFill>
                <a:latin typeface="Gotham-Book" charset="0"/>
                <a:ea typeface="ヒラギノ角ゴ ProN W3" pitchFamily="-84" charset="-128"/>
                <a:sym typeface="Helvetica Neue Light" pitchFamily="-84" charset="0"/>
              </a:rPr>
              <a:t>© 2013 Int’l Living Future Institute</a:t>
            </a:r>
          </a:p>
        </p:txBody>
      </p:sp>
      <p:sp>
        <p:nvSpPr>
          <p:cNvPr id="4" name="TextBox 3"/>
          <p:cNvSpPr txBox="1"/>
          <p:nvPr/>
        </p:nvSpPr>
        <p:spPr>
          <a:xfrm>
            <a:off x="5303838" y="6642100"/>
            <a:ext cx="3657600" cy="141288"/>
          </a:xfrm>
          <a:prstGeom prst="rect">
            <a:avLst/>
          </a:prstGeom>
          <a:noFill/>
        </p:spPr>
        <p:txBody>
          <a:bodyPr lIns="182871" tIns="0" rIns="0" bIns="0">
            <a:spAutoFit/>
          </a:bodyPr>
          <a:lstStyle/>
          <a:p>
            <a:pPr algn="r">
              <a:defRPr/>
            </a:pPr>
            <a:r>
              <a:rPr lang="en-US" sz="900" dirty="0" err="1">
                <a:solidFill>
                  <a:schemeClr val="bg1">
                    <a:lumMod val="85000"/>
                  </a:schemeClr>
                </a:solidFill>
                <a:latin typeface="Gotham-Book"/>
                <a:ea typeface="ヒラギノ角ゴ ProN W3" charset="0"/>
                <a:cs typeface="Gotham-Book"/>
                <a:sym typeface="Helvetica Neue Light" charset="0"/>
              </a:rPr>
              <a:t>www.livingbuildingchallenge.org</a:t>
            </a:r>
            <a:endParaRPr lang="en-US" sz="900" dirty="0">
              <a:solidFill>
                <a:schemeClr val="bg1">
                  <a:lumMod val="85000"/>
                </a:schemeClr>
              </a:solidFill>
              <a:latin typeface="Gotham-Book"/>
              <a:ea typeface="ヒラギノ角ゴ ProN W3" charset="0"/>
              <a:cs typeface="Gotham-Book"/>
              <a:sym typeface="Helvetica Neue Light" charset="0"/>
            </a:endParaRPr>
          </a:p>
        </p:txBody>
      </p:sp>
      <p:sp>
        <p:nvSpPr>
          <p:cNvPr id="37" name="TextBox 36"/>
          <p:cNvSpPr txBox="1"/>
          <p:nvPr/>
        </p:nvSpPr>
        <p:spPr>
          <a:xfrm>
            <a:off x="6705600" y="5105400"/>
            <a:ext cx="1762125" cy="200025"/>
          </a:xfrm>
          <a:prstGeom prst="rect">
            <a:avLst/>
          </a:prstGeom>
          <a:noFill/>
        </p:spPr>
        <p:txBody>
          <a:bodyPr lIns="0" tIns="0" rIns="0" bIns="0">
            <a:spAutoFit/>
          </a:bodyPr>
          <a:lstStyle/>
          <a:p>
            <a:pPr algn="r">
              <a:defRPr/>
            </a:pPr>
            <a:r>
              <a:rPr lang="en-US" sz="1300" cap="all" dirty="0">
                <a:solidFill>
                  <a:srgbClr val="A8B03A"/>
                </a:solidFill>
                <a:latin typeface="Gotham-Medium"/>
                <a:ea typeface="ヒラギノ角ゴ ProN W3" charset="0"/>
                <a:cs typeface="Gotham-Medium"/>
                <a:sym typeface="Helvetica Neue Light" charset="0"/>
              </a:rPr>
              <a:t>New </a:t>
            </a:r>
            <a:r>
              <a:rPr lang="en-US" sz="1300" cap="all" dirty="0" err="1">
                <a:solidFill>
                  <a:srgbClr val="A8B03A"/>
                </a:solidFill>
                <a:latin typeface="Gotham-Medium"/>
                <a:ea typeface="ヒラギノ角ゴ ProN W3" charset="0"/>
                <a:cs typeface="Gotham-Medium"/>
                <a:sym typeface="Helvetica Neue Light" charset="0"/>
              </a:rPr>
              <a:t>zealand</a:t>
            </a:r>
            <a:endParaRPr lang="en-US" sz="1300" dirty="0">
              <a:solidFill>
                <a:srgbClr val="A8B03A"/>
              </a:solidFill>
              <a:latin typeface="Gotham-Book"/>
              <a:ea typeface="ヒラギノ角ゴ ProN W3" charset="0"/>
              <a:cs typeface="Gotham-Book"/>
              <a:sym typeface="Helvetica Neue Light" charset="0"/>
            </a:endParaRPr>
          </a:p>
        </p:txBody>
      </p:sp>
      <p:sp>
        <p:nvSpPr>
          <p:cNvPr id="38" name="TextBox 37"/>
          <p:cNvSpPr txBox="1"/>
          <p:nvPr/>
        </p:nvSpPr>
        <p:spPr>
          <a:xfrm>
            <a:off x="5203825" y="2765425"/>
            <a:ext cx="884238" cy="200025"/>
          </a:xfrm>
          <a:prstGeom prst="rect">
            <a:avLst/>
          </a:prstGeom>
          <a:noFill/>
        </p:spPr>
        <p:txBody>
          <a:bodyPr lIns="0" tIns="0" rIns="0" bIns="0">
            <a:spAutoFit/>
          </a:bodyPr>
          <a:lstStyle/>
          <a:p>
            <a:pPr>
              <a:defRPr/>
            </a:pPr>
            <a:r>
              <a:rPr lang="en-US" sz="1300" cap="all" dirty="0" err="1">
                <a:solidFill>
                  <a:srgbClr val="A8B03A"/>
                </a:solidFill>
                <a:latin typeface="Gotham-Medium"/>
                <a:ea typeface="ヒラギノ角ゴ ProN W3" charset="0"/>
                <a:cs typeface="Gotham-Medium"/>
                <a:sym typeface="Helvetica Neue Light" charset="0"/>
              </a:rPr>
              <a:t>romania</a:t>
            </a:r>
            <a:endParaRPr lang="en-US" sz="1300" dirty="0">
              <a:solidFill>
                <a:srgbClr val="49846C"/>
              </a:solidFill>
              <a:latin typeface="Gotham-Book"/>
              <a:ea typeface="ヒラギノ角ゴ ProN W3" charset="0"/>
              <a:cs typeface="Gotham-Book"/>
              <a:sym typeface="Helvetica Neue Light" charset="0"/>
            </a:endParaRPr>
          </a:p>
        </p:txBody>
      </p:sp>
      <p:sp>
        <p:nvSpPr>
          <p:cNvPr id="39" name="Oval 38"/>
          <p:cNvSpPr>
            <a:spLocks noChangeAspect="1"/>
          </p:cNvSpPr>
          <p:nvPr/>
        </p:nvSpPr>
        <p:spPr>
          <a:xfrm>
            <a:off x="5303838" y="3160713"/>
            <a:ext cx="136525" cy="138112"/>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lumMod val="40000"/>
                  <a:lumOff val="60000"/>
                </a:schemeClr>
              </a:solidFill>
              <a:sym typeface="Helvetica Neue Light" charset="0"/>
            </a:endParaRPr>
          </a:p>
        </p:txBody>
      </p:sp>
      <p:sp>
        <p:nvSpPr>
          <p:cNvPr id="40" name="TextBox 39"/>
          <p:cNvSpPr txBox="1"/>
          <p:nvPr/>
        </p:nvSpPr>
        <p:spPr>
          <a:xfrm>
            <a:off x="5484813" y="3130550"/>
            <a:ext cx="1098550" cy="198438"/>
          </a:xfrm>
          <a:prstGeom prst="rect">
            <a:avLst/>
          </a:prstGeom>
          <a:noFill/>
        </p:spPr>
        <p:txBody>
          <a:bodyPr lIns="0" tIns="0" rIns="0" bIns="0">
            <a:spAutoFit/>
          </a:bodyPr>
          <a:lstStyle/>
          <a:p>
            <a:pPr>
              <a:defRPr/>
            </a:pPr>
            <a:r>
              <a:rPr lang="en-US" sz="1300" cap="all" dirty="0" err="1">
                <a:solidFill>
                  <a:srgbClr val="A8B03A"/>
                </a:solidFill>
                <a:latin typeface="Gotham-Medium"/>
                <a:ea typeface="ヒラギノ角ゴ ProN W3" charset="0"/>
                <a:cs typeface="Gotham-Medium"/>
                <a:sym typeface="Helvetica Neue Light" charset="0"/>
              </a:rPr>
              <a:t>lebanon</a:t>
            </a:r>
            <a:endParaRPr lang="en-US" sz="1300" cap="all" dirty="0">
              <a:solidFill>
                <a:srgbClr val="A8B03A"/>
              </a:solidFill>
              <a:latin typeface="Gotham-Medium"/>
              <a:ea typeface="ヒラギノ角ゴ ProN W3" charset="0"/>
              <a:cs typeface="Gotham-Medium"/>
              <a:sym typeface="Helvetica Neue Light" charset="0"/>
            </a:endParaRPr>
          </a:p>
        </p:txBody>
      </p:sp>
      <p:sp>
        <p:nvSpPr>
          <p:cNvPr id="45" name="Oval 44"/>
          <p:cNvSpPr>
            <a:spLocks noChangeAspect="1"/>
          </p:cNvSpPr>
          <p:nvPr/>
        </p:nvSpPr>
        <p:spPr>
          <a:xfrm>
            <a:off x="3060700" y="4259263"/>
            <a:ext cx="136525" cy="138112"/>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46" name="TextBox 45"/>
          <p:cNvSpPr txBox="1"/>
          <p:nvPr/>
        </p:nvSpPr>
        <p:spPr>
          <a:xfrm>
            <a:off x="3238500" y="4206875"/>
            <a:ext cx="868363" cy="200025"/>
          </a:xfrm>
          <a:prstGeom prst="rect">
            <a:avLst/>
          </a:prstGeom>
          <a:noFill/>
        </p:spPr>
        <p:txBody>
          <a:bodyPr lIns="0" tIns="0" rIns="0" bIns="0">
            <a:spAutoFit/>
          </a:bodyPr>
          <a:lstStyle/>
          <a:p>
            <a:pPr>
              <a:defRPr/>
            </a:pPr>
            <a:r>
              <a:rPr lang="en-US" sz="1300" cap="all" dirty="0">
                <a:solidFill>
                  <a:srgbClr val="49846C"/>
                </a:solidFill>
                <a:latin typeface="Gotham-Medium"/>
                <a:ea typeface="ヒラギノ角ゴ ProN W3" charset="0"/>
                <a:cs typeface="Gotham-Medium"/>
                <a:sym typeface="Helvetica Neue Light" charset="0"/>
              </a:rPr>
              <a:t>brazil</a:t>
            </a:r>
          </a:p>
        </p:txBody>
      </p:sp>
      <p:sp>
        <p:nvSpPr>
          <p:cNvPr id="49" name="Oval 48"/>
          <p:cNvSpPr>
            <a:spLocks noChangeAspect="1"/>
          </p:cNvSpPr>
          <p:nvPr/>
        </p:nvSpPr>
        <p:spPr>
          <a:xfrm>
            <a:off x="2428875" y="3814763"/>
            <a:ext cx="136525" cy="138112"/>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50" name="TextBox 49"/>
          <p:cNvSpPr txBox="1"/>
          <p:nvPr/>
        </p:nvSpPr>
        <p:spPr>
          <a:xfrm>
            <a:off x="1103313" y="3743325"/>
            <a:ext cx="1277937" cy="200025"/>
          </a:xfrm>
          <a:prstGeom prst="rect">
            <a:avLst/>
          </a:prstGeom>
          <a:noFill/>
        </p:spPr>
        <p:txBody>
          <a:bodyPr lIns="0" tIns="0" rIns="0" bIns="0">
            <a:spAutoFit/>
          </a:bodyPr>
          <a:lstStyle/>
          <a:p>
            <a:pPr algn="r">
              <a:defRPr/>
            </a:pPr>
            <a:r>
              <a:rPr lang="en-US" sz="1300" cap="all" dirty="0">
                <a:solidFill>
                  <a:srgbClr val="49846C"/>
                </a:solidFill>
                <a:latin typeface="Gotham-Medium"/>
                <a:ea typeface="ヒラギノ角ゴ ProN W3" charset="0"/>
                <a:cs typeface="Gotham-Medium"/>
                <a:sym typeface="Helvetica Neue Light" charset="0"/>
              </a:rPr>
              <a:t>Costa</a:t>
            </a:r>
            <a:r>
              <a:rPr lang="en-US" sz="1300" cap="all" dirty="0">
                <a:solidFill>
                  <a:srgbClr val="A8B03A"/>
                </a:solidFill>
                <a:latin typeface="Gotham-Medium"/>
                <a:ea typeface="ヒラギノ角ゴ ProN W3" charset="0"/>
                <a:cs typeface="Gotham-Medium"/>
                <a:sym typeface="Helvetica Neue Light" charset="0"/>
              </a:rPr>
              <a:t> </a:t>
            </a:r>
            <a:r>
              <a:rPr lang="en-US" sz="1300" cap="all" dirty="0" err="1">
                <a:solidFill>
                  <a:srgbClr val="49846C"/>
                </a:solidFill>
                <a:latin typeface="Gotham-Medium"/>
                <a:ea typeface="ヒラギノ角ゴ ProN W3" charset="0"/>
                <a:cs typeface="Gotham-Medium"/>
                <a:sym typeface="Helvetica Neue Light" charset="0"/>
              </a:rPr>
              <a:t>rica</a:t>
            </a:r>
            <a:endParaRPr lang="en-US" sz="1300" cap="all" dirty="0">
              <a:solidFill>
                <a:srgbClr val="49846C"/>
              </a:solidFill>
              <a:latin typeface="Gotham-Medium"/>
              <a:ea typeface="ヒラギノ角ゴ ProN W3" charset="0"/>
              <a:cs typeface="Gotham-Medium"/>
              <a:sym typeface="Helvetica Neue Light" charset="0"/>
            </a:endParaRPr>
          </a:p>
        </p:txBody>
      </p:sp>
      <p:sp>
        <p:nvSpPr>
          <p:cNvPr id="51" name="Oval 50"/>
          <p:cNvSpPr>
            <a:spLocks noChangeAspect="1"/>
          </p:cNvSpPr>
          <p:nvPr/>
        </p:nvSpPr>
        <p:spPr>
          <a:xfrm>
            <a:off x="4638675" y="2413000"/>
            <a:ext cx="138113" cy="138113"/>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52" name="TextBox 51"/>
          <p:cNvSpPr txBox="1"/>
          <p:nvPr/>
        </p:nvSpPr>
        <p:spPr>
          <a:xfrm>
            <a:off x="4826000" y="2378075"/>
            <a:ext cx="1004888" cy="200025"/>
          </a:xfrm>
          <a:prstGeom prst="rect">
            <a:avLst/>
          </a:prstGeom>
          <a:noFill/>
        </p:spPr>
        <p:txBody>
          <a:bodyPr lIns="0" tIns="0" rIns="0" bIns="0">
            <a:spAutoFit/>
          </a:bodyPr>
          <a:lstStyle>
            <a:defPPr>
              <a:defRPr lang="en-US"/>
            </a:defPPr>
            <a:lvl1pPr>
              <a:defRPr sz="1300" cap="all">
                <a:solidFill>
                  <a:srgbClr val="49846C"/>
                </a:solidFill>
                <a:latin typeface="Gotham-Medium"/>
                <a:cs typeface="Gotham-Medium"/>
              </a:defRPr>
            </a:lvl1pPr>
          </a:lstStyle>
          <a:p>
            <a:pPr>
              <a:defRPr/>
            </a:pPr>
            <a:r>
              <a:rPr lang="en-US" dirty="0">
                <a:ea typeface="ヒラギノ角ゴ ProN W3" charset="0"/>
                <a:sym typeface="Helvetica Neue Light" charset="0"/>
              </a:rPr>
              <a:t>Denmark</a:t>
            </a:r>
          </a:p>
        </p:txBody>
      </p:sp>
      <p:sp>
        <p:nvSpPr>
          <p:cNvPr id="53" name="Oval 52"/>
          <p:cNvSpPr>
            <a:spLocks noChangeAspect="1"/>
          </p:cNvSpPr>
          <p:nvPr/>
        </p:nvSpPr>
        <p:spPr>
          <a:xfrm>
            <a:off x="4449763" y="2754313"/>
            <a:ext cx="138112" cy="138112"/>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solidFill>
              <a:sym typeface="Helvetica Neue Light" charset="0"/>
            </a:endParaRPr>
          </a:p>
        </p:txBody>
      </p:sp>
      <p:sp>
        <p:nvSpPr>
          <p:cNvPr id="54" name="TextBox 53"/>
          <p:cNvSpPr txBox="1"/>
          <p:nvPr/>
        </p:nvSpPr>
        <p:spPr>
          <a:xfrm>
            <a:off x="3546475" y="2705100"/>
            <a:ext cx="868363" cy="200025"/>
          </a:xfrm>
          <a:prstGeom prst="rect">
            <a:avLst/>
          </a:prstGeom>
          <a:noFill/>
        </p:spPr>
        <p:txBody>
          <a:bodyPr lIns="0" tIns="0" rIns="0" bIns="0">
            <a:spAutoFit/>
          </a:bodyPr>
          <a:lstStyle/>
          <a:p>
            <a:pPr algn="r">
              <a:defRPr/>
            </a:pPr>
            <a:r>
              <a:rPr lang="en-US" sz="1300" cap="all" dirty="0" err="1">
                <a:solidFill>
                  <a:srgbClr val="A8B03A"/>
                </a:solidFill>
                <a:latin typeface="Gotham-Medium"/>
                <a:ea typeface="ヒラギノ角ゴ ProN W3" charset="0"/>
                <a:cs typeface="Gotham-Medium"/>
                <a:sym typeface="Helvetica Neue Light" charset="0"/>
              </a:rPr>
              <a:t>france</a:t>
            </a:r>
            <a:endParaRPr lang="en-US" sz="1300" dirty="0">
              <a:solidFill>
                <a:srgbClr val="A8B03A"/>
              </a:solidFill>
              <a:latin typeface="Gotham-Book"/>
              <a:ea typeface="ヒラギノ角ゴ ProN W3" charset="0"/>
              <a:cs typeface="Gotham-Book"/>
              <a:sym typeface="Helvetica Neue Light" charset="0"/>
            </a:endParaRPr>
          </a:p>
        </p:txBody>
      </p:sp>
      <p:sp>
        <p:nvSpPr>
          <p:cNvPr id="61" name="Oval 60"/>
          <p:cNvSpPr>
            <a:spLocks noChangeAspect="1"/>
          </p:cNvSpPr>
          <p:nvPr/>
        </p:nvSpPr>
        <p:spPr>
          <a:xfrm>
            <a:off x="6246813" y="3557588"/>
            <a:ext cx="136525" cy="136525"/>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62" name="TextBox 61"/>
          <p:cNvSpPr txBox="1"/>
          <p:nvPr/>
        </p:nvSpPr>
        <p:spPr>
          <a:xfrm>
            <a:off x="6411913" y="3517900"/>
            <a:ext cx="2178050" cy="198438"/>
          </a:xfrm>
          <a:prstGeom prst="rect">
            <a:avLst/>
          </a:prstGeom>
          <a:noFill/>
        </p:spPr>
        <p:txBody>
          <a:bodyPr lIns="0" tIns="0" rIns="0" bIns="0">
            <a:spAutoFit/>
          </a:bodyPr>
          <a:lstStyle/>
          <a:p>
            <a:pPr>
              <a:defRPr/>
            </a:pPr>
            <a:r>
              <a:rPr lang="en-US" sz="1300" cap="all" dirty="0" err="1">
                <a:solidFill>
                  <a:srgbClr val="49846C"/>
                </a:solidFill>
                <a:latin typeface="Gotham-Medium"/>
                <a:ea typeface="ヒラギノ角ゴ ProN W3" charset="0"/>
                <a:cs typeface="Gotham-Medium"/>
                <a:sym typeface="Helvetica Neue Light" charset="0"/>
              </a:rPr>
              <a:t>india</a:t>
            </a:r>
            <a:endParaRPr lang="en-US" sz="1300" cap="all" dirty="0">
              <a:solidFill>
                <a:srgbClr val="49846C"/>
              </a:solidFill>
              <a:latin typeface="Gotham-Medium"/>
              <a:ea typeface="ヒラギノ角ゴ ProN W3" charset="0"/>
              <a:cs typeface="Gotham-Medium"/>
              <a:sym typeface="Helvetica Neue Light" charset="0"/>
            </a:endParaRPr>
          </a:p>
        </p:txBody>
      </p:sp>
      <p:sp>
        <p:nvSpPr>
          <p:cNvPr id="67" name="Oval 66"/>
          <p:cNvSpPr>
            <a:spLocks noChangeAspect="1"/>
          </p:cNvSpPr>
          <p:nvPr/>
        </p:nvSpPr>
        <p:spPr>
          <a:xfrm>
            <a:off x="4743450" y="2984500"/>
            <a:ext cx="138113" cy="138113"/>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68" name="TextBox 67"/>
          <p:cNvSpPr txBox="1"/>
          <p:nvPr/>
        </p:nvSpPr>
        <p:spPr>
          <a:xfrm>
            <a:off x="3821113" y="2943225"/>
            <a:ext cx="868362" cy="200025"/>
          </a:xfrm>
          <a:prstGeom prst="rect">
            <a:avLst/>
          </a:prstGeom>
          <a:noFill/>
        </p:spPr>
        <p:txBody>
          <a:bodyPr lIns="0" tIns="0" rIns="0" bIns="0">
            <a:spAutoFit/>
          </a:bodyPr>
          <a:lstStyle/>
          <a:p>
            <a:pPr algn="r">
              <a:defRPr/>
            </a:pPr>
            <a:r>
              <a:rPr lang="en-US" sz="1300" cap="all" dirty="0" err="1">
                <a:solidFill>
                  <a:srgbClr val="49846C"/>
                </a:solidFill>
                <a:latin typeface="Gotham-Medium"/>
                <a:ea typeface="ヒラギノ角ゴ ProN W3" charset="0"/>
                <a:cs typeface="Gotham-Medium"/>
                <a:sym typeface="Helvetica Neue Light" charset="0"/>
              </a:rPr>
              <a:t>italy</a:t>
            </a:r>
            <a:endParaRPr lang="en-US" sz="1300" cap="all" dirty="0">
              <a:solidFill>
                <a:srgbClr val="49846C"/>
              </a:solidFill>
              <a:latin typeface="Gotham-Medium"/>
              <a:ea typeface="ヒラギノ角ゴ ProN W3" charset="0"/>
              <a:cs typeface="Gotham-Medium"/>
              <a:sym typeface="Helvetica Neue Light" charset="0"/>
            </a:endParaRPr>
          </a:p>
        </p:txBody>
      </p:sp>
      <p:pic>
        <p:nvPicPr>
          <p:cNvPr id="129055" name="Picture 68" descr="LBC_logo_final_with_SM_without2.0.eps"/>
          <p:cNvPicPr>
            <a:picLocks noChangeAspect="1"/>
          </p:cNvPicPr>
          <p:nvPr/>
        </p:nvPicPr>
        <p:blipFill>
          <a:blip r:embed="rId4">
            <a:extLst>
              <a:ext uri="{28A0092B-C50C-407E-A947-70E740481C1C}">
                <a14:useLocalDpi xmlns:a14="http://schemas.microsoft.com/office/drawing/2010/main" val="0"/>
              </a:ext>
            </a:extLst>
          </a:blip>
          <a:srcRect r="62860"/>
          <a:stretch>
            <a:fillRect/>
          </a:stretch>
        </p:blipFill>
        <p:spPr bwMode="auto">
          <a:xfrm>
            <a:off x="1652588" y="2820988"/>
            <a:ext cx="512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69"/>
          <p:cNvSpPr txBox="1"/>
          <p:nvPr/>
        </p:nvSpPr>
        <p:spPr>
          <a:xfrm>
            <a:off x="2190750" y="2982913"/>
            <a:ext cx="1292225" cy="249237"/>
          </a:xfrm>
          <a:prstGeom prst="rect">
            <a:avLst/>
          </a:prstGeom>
          <a:noFill/>
        </p:spPr>
        <p:txBody>
          <a:bodyPr lIns="0" tIns="0" rIns="0" bIns="0">
            <a:spAutoFit/>
          </a:bodyPr>
          <a:lstStyle/>
          <a:p>
            <a:pPr>
              <a:defRPr/>
            </a:pPr>
            <a:r>
              <a:rPr lang="en-US" sz="1600" cap="all" dirty="0" err="1">
                <a:solidFill>
                  <a:srgbClr val="DB5631"/>
                </a:solidFill>
                <a:latin typeface="Gotham-Medium"/>
                <a:ea typeface="ヒラギノ角ゴ ProN W3" charset="0"/>
                <a:cs typeface="Gotham-Medium"/>
                <a:sym typeface="Helvetica Neue Light" charset="0"/>
              </a:rPr>
              <a:t>usa</a:t>
            </a:r>
            <a:endParaRPr lang="en-US" sz="1600" dirty="0">
              <a:solidFill>
                <a:srgbClr val="7F7F7F"/>
              </a:solidFill>
              <a:latin typeface="Gotham-Book"/>
              <a:ea typeface="ヒラギノ角ゴ ProN W3" charset="0"/>
              <a:cs typeface="Gotham-Book"/>
              <a:sym typeface="Helvetica Neue Light" charset="0"/>
            </a:endParaRPr>
          </a:p>
        </p:txBody>
      </p:sp>
      <p:sp>
        <p:nvSpPr>
          <p:cNvPr id="71" name="Oval 70"/>
          <p:cNvSpPr>
            <a:spLocks noChangeAspect="1"/>
          </p:cNvSpPr>
          <p:nvPr/>
        </p:nvSpPr>
        <p:spPr>
          <a:xfrm>
            <a:off x="7634288" y="4603750"/>
            <a:ext cx="227012" cy="230188"/>
          </a:xfrm>
          <a:prstGeom prst="ellipse">
            <a:avLst/>
          </a:prstGeom>
          <a:solidFill>
            <a:srgbClr val="DB563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72" name="Oval 71"/>
          <p:cNvSpPr>
            <a:spLocks noChangeAspect="1"/>
          </p:cNvSpPr>
          <p:nvPr/>
        </p:nvSpPr>
        <p:spPr>
          <a:xfrm>
            <a:off x="5126038" y="3432175"/>
            <a:ext cx="138112" cy="138113"/>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73" name="TextBox 72"/>
          <p:cNvSpPr txBox="1"/>
          <p:nvPr/>
        </p:nvSpPr>
        <p:spPr>
          <a:xfrm>
            <a:off x="4211638" y="3406775"/>
            <a:ext cx="866775" cy="200025"/>
          </a:xfrm>
          <a:prstGeom prst="rect">
            <a:avLst/>
          </a:prstGeom>
          <a:noFill/>
        </p:spPr>
        <p:txBody>
          <a:bodyPr lIns="0" tIns="0" rIns="0" bIns="0">
            <a:spAutoFit/>
          </a:bodyPr>
          <a:lstStyle/>
          <a:p>
            <a:pPr algn="r">
              <a:defRPr/>
            </a:pPr>
            <a:r>
              <a:rPr lang="en-US" sz="1300" cap="all" dirty="0" err="1">
                <a:solidFill>
                  <a:srgbClr val="49846C"/>
                </a:solidFill>
                <a:latin typeface="Gotham-Medium"/>
                <a:ea typeface="ヒラギノ角ゴ ProN W3" charset="0"/>
                <a:cs typeface="Gotham-Medium"/>
                <a:sym typeface="Helvetica Neue Light" charset="0"/>
              </a:rPr>
              <a:t>egypt</a:t>
            </a:r>
            <a:endParaRPr lang="en-US" sz="1300" cap="all" dirty="0">
              <a:solidFill>
                <a:srgbClr val="49846C"/>
              </a:solidFill>
              <a:latin typeface="Gotham-Medium"/>
              <a:ea typeface="ヒラギノ角ゴ ProN W3" charset="0"/>
              <a:cs typeface="Gotham-Medium"/>
              <a:sym typeface="Helvetica Neue Light" charset="0"/>
            </a:endParaRPr>
          </a:p>
        </p:txBody>
      </p:sp>
      <p:sp>
        <p:nvSpPr>
          <p:cNvPr id="74" name="Oval 73"/>
          <p:cNvSpPr>
            <a:spLocks noChangeAspect="1"/>
          </p:cNvSpPr>
          <p:nvPr/>
        </p:nvSpPr>
        <p:spPr>
          <a:xfrm>
            <a:off x="1960563" y="3486150"/>
            <a:ext cx="136525" cy="136525"/>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lumMod val="40000"/>
                  <a:lumOff val="60000"/>
                </a:schemeClr>
              </a:solidFill>
              <a:sym typeface="Helvetica Neue Light" charset="0"/>
            </a:endParaRPr>
          </a:p>
        </p:txBody>
      </p:sp>
      <p:sp>
        <p:nvSpPr>
          <p:cNvPr id="75" name="Oval 74"/>
          <p:cNvSpPr>
            <a:spLocks noChangeAspect="1"/>
          </p:cNvSpPr>
          <p:nvPr/>
        </p:nvSpPr>
        <p:spPr>
          <a:xfrm>
            <a:off x="5002213" y="2811463"/>
            <a:ext cx="134937" cy="138112"/>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lumMod val="40000"/>
                  <a:lumOff val="60000"/>
                </a:schemeClr>
              </a:solidFill>
              <a:sym typeface="Helvetica Neue Light" charset="0"/>
            </a:endParaRPr>
          </a:p>
        </p:txBody>
      </p:sp>
      <p:sp>
        <p:nvSpPr>
          <p:cNvPr id="76" name="Oval 75"/>
          <p:cNvSpPr>
            <a:spLocks noChangeAspect="1"/>
          </p:cNvSpPr>
          <p:nvPr/>
        </p:nvSpPr>
        <p:spPr>
          <a:xfrm>
            <a:off x="4359275" y="2551113"/>
            <a:ext cx="138113" cy="136525"/>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77" name="Oval 76"/>
          <p:cNvSpPr>
            <a:spLocks noChangeAspect="1"/>
          </p:cNvSpPr>
          <p:nvPr/>
        </p:nvSpPr>
        <p:spPr>
          <a:xfrm>
            <a:off x="8566150" y="5132388"/>
            <a:ext cx="136525" cy="136525"/>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solidFill>
              <a:sym typeface="Helvetica Neue Light" charset="0"/>
            </a:endParaRPr>
          </a:p>
        </p:txBody>
      </p:sp>
      <p:sp>
        <p:nvSpPr>
          <p:cNvPr id="78" name="Oval 77"/>
          <p:cNvSpPr>
            <a:spLocks noChangeAspect="1"/>
          </p:cNvSpPr>
          <p:nvPr/>
        </p:nvSpPr>
        <p:spPr>
          <a:xfrm>
            <a:off x="4805363" y="1976438"/>
            <a:ext cx="136525" cy="136525"/>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79" name="TextBox 78"/>
          <p:cNvSpPr txBox="1"/>
          <p:nvPr/>
        </p:nvSpPr>
        <p:spPr>
          <a:xfrm>
            <a:off x="4992688" y="1938338"/>
            <a:ext cx="1006475" cy="200025"/>
          </a:xfrm>
          <a:prstGeom prst="rect">
            <a:avLst/>
          </a:prstGeom>
          <a:noFill/>
        </p:spPr>
        <p:txBody>
          <a:bodyPr lIns="0" tIns="0" rIns="0" bIns="0">
            <a:spAutoFit/>
          </a:bodyPr>
          <a:lstStyle>
            <a:defPPr>
              <a:defRPr lang="en-US"/>
            </a:defPPr>
            <a:lvl1pPr>
              <a:defRPr sz="1300" cap="all">
                <a:solidFill>
                  <a:srgbClr val="49846C"/>
                </a:solidFill>
                <a:latin typeface="Gotham-Medium"/>
                <a:cs typeface="Gotham-Medium"/>
              </a:defRPr>
            </a:lvl1pPr>
          </a:lstStyle>
          <a:p>
            <a:pPr>
              <a:defRPr/>
            </a:pPr>
            <a:r>
              <a:rPr lang="en-US" dirty="0" err="1" smtClean="0">
                <a:ea typeface="ヒラギノ角ゴ ProN W3" charset="0"/>
                <a:sym typeface="Helvetica Neue Light" charset="0"/>
              </a:rPr>
              <a:t>sweden</a:t>
            </a:r>
            <a:endParaRPr lang="en-US" dirty="0">
              <a:ea typeface="ヒラギノ角ゴ ProN W3" charset="0"/>
              <a:sym typeface="Helvetica Neue Light" charset="0"/>
            </a:endParaRPr>
          </a:p>
        </p:txBody>
      </p:sp>
      <p:sp>
        <p:nvSpPr>
          <p:cNvPr id="80" name="Oval 79"/>
          <p:cNvSpPr>
            <a:spLocks noChangeAspect="1"/>
          </p:cNvSpPr>
          <p:nvPr/>
        </p:nvSpPr>
        <p:spPr>
          <a:xfrm>
            <a:off x="2755900" y="3751263"/>
            <a:ext cx="138113" cy="136525"/>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81" name="TextBox 80"/>
          <p:cNvSpPr txBox="1"/>
          <p:nvPr/>
        </p:nvSpPr>
        <p:spPr>
          <a:xfrm>
            <a:off x="2921000" y="3716338"/>
            <a:ext cx="868363" cy="200025"/>
          </a:xfrm>
          <a:prstGeom prst="rect">
            <a:avLst/>
          </a:prstGeom>
          <a:noFill/>
        </p:spPr>
        <p:txBody>
          <a:bodyPr lIns="0" tIns="0" rIns="0" bIns="0">
            <a:spAutoFit/>
          </a:bodyPr>
          <a:lstStyle/>
          <a:p>
            <a:pPr>
              <a:defRPr/>
            </a:pPr>
            <a:r>
              <a:rPr lang="en-US" sz="1300" cap="all" dirty="0" err="1">
                <a:solidFill>
                  <a:srgbClr val="49846C"/>
                </a:solidFill>
                <a:latin typeface="Gotham-Medium"/>
                <a:ea typeface="ヒラギノ角ゴ ProN W3" charset="0"/>
                <a:cs typeface="Gotham-Medium"/>
                <a:sym typeface="Helvetica Neue Light" charset="0"/>
              </a:rPr>
              <a:t>aruba</a:t>
            </a:r>
            <a:endParaRPr lang="en-US" sz="1300" cap="all" dirty="0">
              <a:solidFill>
                <a:srgbClr val="49846C"/>
              </a:solidFill>
              <a:latin typeface="Gotham-Medium"/>
              <a:ea typeface="ヒラギノ角ゴ ProN W3" charset="0"/>
              <a:cs typeface="Gotham-Medium"/>
              <a:sym typeface="Helvetica Neue Light" charset="0"/>
            </a:endParaRPr>
          </a:p>
        </p:txBody>
      </p:sp>
      <p:sp>
        <p:nvSpPr>
          <p:cNvPr id="82" name="Oval 81"/>
          <p:cNvSpPr>
            <a:spLocks noChangeAspect="1"/>
          </p:cNvSpPr>
          <p:nvPr/>
        </p:nvSpPr>
        <p:spPr>
          <a:xfrm>
            <a:off x="4776788" y="2674938"/>
            <a:ext cx="134937" cy="136525"/>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
        <p:nvSpPr>
          <p:cNvPr id="83" name="TextBox 82"/>
          <p:cNvSpPr txBox="1"/>
          <p:nvPr/>
        </p:nvSpPr>
        <p:spPr>
          <a:xfrm>
            <a:off x="4964113" y="2581275"/>
            <a:ext cx="1727200" cy="200025"/>
          </a:xfrm>
          <a:prstGeom prst="rect">
            <a:avLst/>
          </a:prstGeom>
          <a:noFill/>
        </p:spPr>
        <p:txBody>
          <a:bodyPr lIns="0" tIns="0" rIns="0" bIns="0">
            <a:spAutoFit/>
          </a:bodyPr>
          <a:lstStyle>
            <a:defPPr>
              <a:defRPr lang="en-US"/>
            </a:defPPr>
            <a:lvl1pPr>
              <a:defRPr sz="1300" cap="all">
                <a:solidFill>
                  <a:srgbClr val="49846C"/>
                </a:solidFill>
                <a:latin typeface="Gotham-Medium"/>
                <a:cs typeface="Gotham-Medium"/>
              </a:defRPr>
            </a:lvl1pPr>
          </a:lstStyle>
          <a:p>
            <a:pPr>
              <a:defRPr/>
            </a:pPr>
            <a:r>
              <a:rPr lang="en-US" dirty="0" smtClean="0">
                <a:ea typeface="ヒラギノ角ゴ ProN W3" charset="0"/>
                <a:sym typeface="Helvetica Neue Light" charset="0"/>
              </a:rPr>
              <a:t>Czech Republic</a:t>
            </a:r>
            <a:endParaRPr lang="en-US" dirty="0">
              <a:ea typeface="ヒラギノ角ゴ ProN W3" charset="0"/>
              <a:sym typeface="Helvetica Neue Light" charset="0"/>
            </a:endParaRPr>
          </a:p>
        </p:txBody>
      </p:sp>
      <p:sp>
        <p:nvSpPr>
          <p:cNvPr id="84" name="Oval 83"/>
          <p:cNvSpPr>
            <a:spLocks noChangeAspect="1"/>
          </p:cNvSpPr>
          <p:nvPr/>
        </p:nvSpPr>
        <p:spPr>
          <a:xfrm>
            <a:off x="2693988" y="3517900"/>
            <a:ext cx="134937" cy="136525"/>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lumMod val="40000"/>
                  <a:lumOff val="60000"/>
                </a:schemeClr>
              </a:solidFill>
              <a:sym typeface="Helvetica Neue Light" charset="0"/>
            </a:endParaRPr>
          </a:p>
        </p:txBody>
      </p:sp>
      <p:sp>
        <p:nvSpPr>
          <p:cNvPr id="85" name="TextBox 84"/>
          <p:cNvSpPr txBox="1"/>
          <p:nvPr/>
        </p:nvSpPr>
        <p:spPr>
          <a:xfrm>
            <a:off x="2847975" y="3468688"/>
            <a:ext cx="1098550" cy="201612"/>
          </a:xfrm>
          <a:prstGeom prst="rect">
            <a:avLst/>
          </a:prstGeom>
          <a:noFill/>
        </p:spPr>
        <p:txBody>
          <a:bodyPr lIns="0" tIns="0" rIns="0" bIns="0">
            <a:spAutoFit/>
          </a:bodyPr>
          <a:lstStyle/>
          <a:p>
            <a:pPr>
              <a:defRPr/>
            </a:pPr>
            <a:r>
              <a:rPr lang="en-US" sz="1300" cap="all" dirty="0" err="1">
                <a:solidFill>
                  <a:srgbClr val="A8B03A"/>
                </a:solidFill>
                <a:latin typeface="Gotham-Medium"/>
                <a:ea typeface="ヒラギノ角ゴ ProN W3" charset="0"/>
                <a:cs typeface="Gotham-Medium"/>
                <a:sym typeface="Helvetica Neue Light" charset="0"/>
              </a:rPr>
              <a:t>haiti</a:t>
            </a:r>
            <a:endParaRPr lang="en-US" sz="1300" cap="all" dirty="0">
              <a:solidFill>
                <a:srgbClr val="A8B03A"/>
              </a:solidFill>
              <a:latin typeface="Gotham-Medium"/>
              <a:ea typeface="ヒラギノ角ゴ ProN W3" charset="0"/>
              <a:cs typeface="Gotham-Medium"/>
              <a:sym typeface="Helvetica Neue Light" charset="0"/>
            </a:endParaRPr>
          </a:p>
        </p:txBody>
      </p:sp>
      <p:sp>
        <p:nvSpPr>
          <p:cNvPr id="55" name="TextBox 54"/>
          <p:cNvSpPr txBox="1"/>
          <p:nvPr/>
        </p:nvSpPr>
        <p:spPr>
          <a:xfrm>
            <a:off x="468313" y="4691063"/>
            <a:ext cx="2416175" cy="830262"/>
          </a:xfrm>
          <a:prstGeom prst="rect">
            <a:avLst/>
          </a:prstGeom>
          <a:noFill/>
        </p:spPr>
        <p:txBody>
          <a:bodyPr lIns="0" tIns="0" rIns="0" bIns="0">
            <a:spAutoFit/>
          </a:bodyPr>
          <a:lstStyle/>
          <a:p>
            <a:pPr>
              <a:defRPr/>
            </a:pPr>
            <a:r>
              <a:rPr lang="en-US" sz="1400" cap="all" dirty="0">
                <a:solidFill>
                  <a:schemeClr val="bg1">
                    <a:lumMod val="75000"/>
                  </a:schemeClr>
                </a:solidFill>
                <a:latin typeface="Gotham-Medium"/>
                <a:ea typeface="ヒラギノ角ゴ ProN W3" charset="0"/>
                <a:cs typeface="Gotham-Medium"/>
                <a:sym typeface="Helvetica Neue Light" charset="0"/>
              </a:rPr>
              <a:t>Key:</a:t>
            </a:r>
          </a:p>
          <a:p>
            <a:pPr>
              <a:defRPr/>
            </a:pPr>
            <a:r>
              <a:rPr lang="en-US" sz="1400" cap="all" dirty="0">
                <a:solidFill>
                  <a:srgbClr val="DB5631"/>
                </a:solidFill>
                <a:latin typeface="Gotham-Medium"/>
                <a:ea typeface="ヒラギノ角ゴ ProN W3" charset="0"/>
                <a:cs typeface="Gotham-Medium"/>
                <a:sym typeface="Helvetica Neue Light" charset="0"/>
              </a:rPr>
              <a:t>Active institutes</a:t>
            </a:r>
          </a:p>
          <a:p>
            <a:pPr>
              <a:defRPr/>
            </a:pPr>
            <a:r>
              <a:rPr lang="en-US" sz="1300" cap="all" dirty="0">
                <a:solidFill>
                  <a:srgbClr val="A8B03A"/>
                </a:solidFill>
                <a:latin typeface="Gotham-Medium"/>
                <a:ea typeface="ヒラギノ角ゴ ProN W3" charset="0"/>
                <a:cs typeface="Gotham-Medium"/>
                <a:sym typeface="Helvetica Neue Light" charset="0"/>
              </a:rPr>
              <a:t>Registered projects</a:t>
            </a:r>
            <a:endParaRPr lang="en-US" sz="1300" cap="all" dirty="0">
              <a:solidFill>
                <a:srgbClr val="49846C"/>
              </a:solidFill>
              <a:latin typeface="Gotham-Medium"/>
              <a:ea typeface="ヒラギノ角ゴ ProN W3" charset="0"/>
              <a:cs typeface="Gotham-Medium"/>
              <a:sym typeface="Helvetica Neue Light" charset="0"/>
            </a:endParaRPr>
          </a:p>
          <a:p>
            <a:pPr>
              <a:defRPr/>
            </a:pPr>
            <a:r>
              <a:rPr lang="en-US" sz="1300" cap="all" dirty="0">
                <a:solidFill>
                  <a:srgbClr val="49846C"/>
                </a:solidFill>
                <a:latin typeface="Gotham-Medium"/>
                <a:ea typeface="ヒラギノ角ゴ ProN W3" charset="0"/>
                <a:cs typeface="Gotham-Medium"/>
                <a:sym typeface="Helvetica Neue Light" charset="0"/>
              </a:rPr>
              <a:t>Ambassadors</a:t>
            </a:r>
          </a:p>
        </p:txBody>
      </p:sp>
      <p:sp>
        <p:nvSpPr>
          <p:cNvPr id="56" name="Oval 55"/>
          <p:cNvSpPr>
            <a:spLocks noChangeAspect="1"/>
          </p:cNvSpPr>
          <p:nvPr/>
        </p:nvSpPr>
        <p:spPr>
          <a:xfrm>
            <a:off x="155575" y="4895850"/>
            <a:ext cx="230188" cy="228600"/>
          </a:xfrm>
          <a:prstGeom prst="ellipse">
            <a:avLst/>
          </a:prstGeom>
          <a:solidFill>
            <a:srgbClr val="DB563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a:sym typeface="Helvetica Neue Light" charset="0"/>
            </a:endParaRPr>
          </a:p>
        </p:txBody>
      </p:sp>
      <p:sp>
        <p:nvSpPr>
          <p:cNvPr id="57" name="Oval 56"/>
          <p:cNvSpPr>
            <a:spLocks noChangeAspect="1"/>
          </p:cNvSpPr>
          <p:nvPr/>
        </p:nvSpPr>
        <p:spPr>
          <a:xfrm>
            <a:off x="201613" y="5167313"/>
            <a:ext cx="138112" cy="138112"/>
          </a:xfrm>
          <a:prstGeom prst="ellipse">
            <a:avLst/>
          </a:prstGeom>
          <a:solidFill>
            <a:srgbClr val="A8B03A"/>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olidFill>
                <a:schemeClr val="accent3">
                  <a:lumMod val="40000"/>
                  <a:lumOff val="60000"/>
                </a:schemeClr>
              </a:solidFill>
              <a:sym typeface="Helvetica Neue Light" charset="0"/>
            </a:endParaRPr>
          </a:p>
        </p:txBody>
      </p:sp>
      <p:sp>
        <p:nvSpPr>
          <p:cNvPr id="58" name="Oval 57"/>
          <p:cNvSpPr>
            <a:spLocks noChangeAspect="1"/>
          </p:cNvSpPr>
          <p:nvPr/>
        </p:nvSpPr>
        <p:spPr>
          <a:xfrm>
            <a:off x="201613" y="5353050"/>
            <a:ext cx="138112" cy="138113"/>
          </a:xfrm>
          <a:prstGeom prst="ellipse">
            <a:avLst/>
          </a:prstGeom>
          <a:solidFill>
            <a:srgbClr val="49846C"/>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en-US" dirty="0">
              <a:sym typeface="Helvetica Neue Light"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MCG2\RedirectedFolders\jgamache\Desktop\Beer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01143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185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87" y="1"/>
            <a:ext cx="952938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41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51525"/>
            <a:ext cx="9144000" cy="1006475"/>
          </a:xfrm>
          <a:prstGeom prst="rect">
            <a:avLst/>
          </a:prstGeom>
          <a:solidFill>
            <a:schemeClr val="tx1">
              <a:lumMod val="75000"/>
              <a:lumOff val="25000"/>
            </a:schemeClr>
          </a:solidFill>
        </p:spPr>
        <p:txBody>
          <a:bodyPr lIns="182871" tIns="0" rIns="182871" bIns="0" anchor="ctr"/>
          <a:lstStyle/>
          <a:p>
            <a:pPr fontAlgn="auto">
              <a:spcBef>
                <a:spcPts val="0"/>
              </a:spcBef>
              <a:spcAft>
                <a:spcPts val="0"/>
              </a:spcAft>
              <a:defRPr/>
            </a:pPr>
            <a:r>
              <a:rPr lang="en-US" sz="1700" cap="all" dirty="0">
                <a:solidFill>
                  <a:schemeClr val="bg1"/>
                </a:solidFill>
                <a:latin typeface="Gotham-Book"/>
                <a:ea typeface="+mn-ea"/>
                <a:cs typeface="Gotham-Book"/>
                <a:sym typeface="Helvetica Neue Light" charset="0"/>
              </a:rPr>
              <a:t>Global Registered Project Map</a:t>
            </a:r>
          </a:p>
        </p:txBody>
      </p:sp>
      <p:sp>
        <p:nvSpPr>
          <p:cNvPr id="128003" name="TextBox 4"/>
          <p:cNvSpPr txBox="1">
            <a:spLocks noChangeArrowheads="1"/>
          </p:cNvSpPr>
          <p:nvPr/>
        </p:nvSpPr>
        <p:spPr bwMode="auto">
          <a:xfrm>
            <a:off x="0" y="6642100"/>
            <a:ext cx="36576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71"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900">
                <a:solidFill>
                  <a:srgbClr val="D9D9D9"/>
                </a:solidFill>
                <a:latin typeface="Gotham-Book" charset="0"/>
                <a:ea typeface="ヒラギノ角ゴ ProN W3" pitchFamily="-84" charset="-128"/>
                <a:sym typeface="Helvetica Neue Light" pitchFamily="-84" charset="0"/>
              </a:rPr>
              <a:t>© 2013 Int’l Living Future Institute</a:t>
            </a:r>
          </a:p>
        </p:txBody>
      </p:sp>
      <p:sp>
        <p:nvSpPr>
          <p:cNvPr id="6" name="TextBox 5"/>
          <p:cNvSpPr txBox="1"/>
          <p:nvPr/>
        </p:nvSpPr>
        <p:spPr>
          <a:xfrm>
            <a:off x="5302250" y="6642100"/>
            <a:ext cx="3657600" cy="141288"/>
          </a:xfrm>
          <a:prstGeom prst="rect">
            <a:avLst/>
          </a:prstGeom>
          <a:noFill/>
        </p:spPr>
        <p:txBody>
          <a:bodyPr lIns="182871" tIns="0" rIns="0" bIns="0">
            <a:spAutoFit/>
          </a:bodyPr>
          <a:lstStyle/>
          <a:p>
            <a:pPr algn="r" fontAlgn="auto">
              <a:spcBef>
                <a:spcPts val="0"/>
              </a:spcBef>
              <a:spcAft>
                <a:spcPts val="0"/>
              </a:spcAft>
              <a:defRPr/>
            </a:pPr>
            <a:r>
              <a:rPr lang="en-US" sz="900" dirty="0" err="1">
                <a:solidFill>
                  <a:schemeClr val="bg1">
                    <a:lumMod val="85000"/>
                  </a:schemeClr>
                </a:solidFill>
                <a:latin typeface="Gotham-Book"/>
                <a:ea typeface="+mn-ea"/>
                <a:cs typeface="Gotham-Book"/>
                <a:sym typeface="Helvetica Neue Light" charset="0"/>
              </a:rPr>
              <a:t>www.livingbuildingchallenge.org</a:t>
            </a:r>
            <a:endParaRPr lang="en-US" sz="900" dirty="0">
              <a:solidFill>
                <a:schemeClr val="bg1">
                  <a:lumMod val="85000"/>
                </a:schemeClr>
              </a:solidFill>
              <a:latin typeface="Gotham-Book"/>
              <a:ea typeface="+mn-ea"/>
              <a:cs typeface="Gotham-Book"/>
              <a:sym typeface="Helvetica Neue Light" charset="0"/>
            </a:endParaRPr>
          </a:p>
        </p:txBody>
      </p:sp>
      <p:pic>
        <p:nvPicPr>
          <p:cNvPr id="128005" name="Picture 6" descr="\\MCG2\RedirectedFolders\jgamache\Desktop\14-0304_LBC_projects.jpg"/>
          <p:cNvPicPr>
            <a:picLocks noChangeAspect="1" noChangeArrowheads="1"/>
          </p:cNvPicPr>
          <p:nvPr/>
        </p:nvPicPr>
        <p:blipFill>
          <a:blip r:embed="rId3">
            <a:extLst>
              <a:ext uri="{28A0092B-C50C-407E-A947-70E740481C1C}">
                <a14:useLocalDpi xmlns:a14="http://schemas.microsoft.com/office/drawing/2010/main" val="0"/>
              </a:ext>
            </a:extLst>
          </a:blip>
          <a:srcRect b="8578"/>
          <a:stretch>
            <a:fillRect/>
          </a:stretch>
        </p:blipFill>
        <p:spPr bwMode="auto">
          <a:xfrm>
            <a:off x="-28575" y="-323850"/>
            <a:ext cx="91948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725" y="-247650"/>
            <a:ext cx="181927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MCG2\RedirectedFolders\jgamache\Desktop\7614_beer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1"/>
            <a:ext cx="885825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8049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833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09" y="0"/>
            <a:ext cx="8841991"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915400" cy="6876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descr="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70" y="0"/>
            <a:ext cx="88723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71" y="0"/>
            <a:ext cx="887232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1" name="Picture 3" descr="\\MCG2\RedirectedFolders\jgamache\Desktop\web1_beer-tasting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07256"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6553200" cy="3416320"/>
          </a:xfrm>
          <a:prstGeom prst="rect">
            <a:avLst/>
          </a:prstGeom>
        </p:spPr>
        <p:txBody>
          <a:bodyPr wrap="square">
            <a:spAutoFit/>
          </a:bodyPr>
          <a:lstStyle/>
          <a:p>
            <a:r>
              <a:rPr lang="en-US" dirty="0" smtClean="0"/>
              <a:t>Contact Information:</a:t>
            </a:r>
          </a:p>
          <a:p>
            <a:endParaRPr lang="en-US" dirty="0"/>
          </a:p>
          <a:p>
            <a:r>
              <a:rPr lang="en-US" dirty="0" smtClean="0"/>
              <a:t>Jason </a:t>
            </a:r>
            <a:r>
              <a:rPr lang="en-US" dirty="0"/>
              <a:t>Gamache, AIA, NCARB, LEED AP BD+C</a:t>
            </a:r>
          </a:p>
          <a:p>
            <a:r>
              <a:rPr lang="en-US" dirty="0"/>
              <a:t>Architect / Associate</a:t>
            </a:r>
          </a:p>
          <a:p>
            <a:r>
              <a:rPr lang="en-US" dirty="0"/>
              <a:t> </a:t>
            </a:r>
          </a:p>
          <a:p>
            <a:r>
              <a:rPr lang="en-US" b="1" dirty="0" smtClean="0"/>
              <a:t>Historic </a:t>
            </a:r>
            <a:r>
              <a:rPr lang="en-US" b="1" dirty="0"/>
              <a:t>Anchorage Train Depot</a:t>
            </a:r>
            <a:endParaRPr lang="en-US" dirty="0"/>
          </a:p>
          <a:p>
            <a:r>
              <a:rPr lang="en-US" dirty="0"/>
              <a:t>421 W. 1</a:t>
            </a:r>
            <a:r>
              <a:rPr lang="en-US" baseline="30000" dirty="0"/>
              <a:t>st</a:t>
            </a:r>
            <a:r>
              <a:rPr lang="en-US" dirty="0"/>
              <a:t> Avenue, Suite 300</a:t>
            </a:r>
          </a:p>
          <a:p>
            <a:r>
              <a:rPr lang="en-US" dirty="0"/>
              <a:t>Anchorage, AK 99501</a:t>
            </a:r>
          </a:p>
          <a:p>
            <a:r>
              <a:rPr lang="en-US" dirty="0"/>
              <a:t> </a:t>
            </a:r>
          </a:p>
          <a:p>
            <a:r>
              <a:rPr lang="en-US" b="1" dirty="0"/>
              <a:t>Phone</a:t>
            </a:r>
            <a:r>
              <a:rPr lang="en-US" dirty="0"/>
              <a:t> 907-563-8474 | </a:t>
            </a:r>
            <a:r>
              <a:rPr lang="en-US" b="1" dirty="0"/>
              <a:t>Fax</a:t>
            </a:r>
            <a:r>
              <a:rPr lang="en-US" dirty="0"/>
              <a:t> 907-563-4572</a:t>
            </a:r>
          </a:p>
          <a:p>
            <a:r>
              <a:rPr lang="en-US" dirty="0"/>
              <a:t> </a:t>
            </a:r>
          </a:p>
          <a:p>
            <a:r>
              <a:rPr lang="en-US" u="sng" dirty="0">
                <a:hlinkClick r:id="rId3" action="ppaction://hlinkfile"/>
              </a:rPr>
              <a:t>www.mcgalaska.com</a:t>
            </a:r>
            <a:endParaRPr lang="en-US" dirty="0"/>
          </a:p>
        </p:txBody>
      </p:sp>
      <p:pic>
        <p:nvPicPr>
          <p:cNvPr id="119813" name="Picture 5" descr="P:\Logos\MCG\MCG-Badge-Gr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03725"/>
            <a:ext cx="3705910" cy="2241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CG2\RedirectedFolders\jgamache\Desktop\LEED_cr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9269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64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381000" y="457200"/>
            <a:ext cx="75438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800" b="1">
                <a:solidFill>
                  <a:srgbClr val="00B0F0"/>
                </a:solidFill>
              </a:rPr>
              <a:t>‘LEED’ not Leeds</a:t>
            </a:r>
          </a:p>
          <a:p>
            <a:pPr eaLnBrk="1" hangingPunct="1">
              <a:spcBef>
                <a:spcPct val="0"/>
              </a:spcBef>
              <a:buFontTx/>
              <a:buNone/>
            </a:pPr>
            <a:endParaRPr lang="en-US" altLang="en-US" sz="1800" b="1"/>
          </a:p>
          <a:p>
            <a:pPr eaLnBrk="1" hangingPunct="1">
              <a:spcBef>
                <a:spcPct val="0"/>
              </a:spcBef>
              <a:buFontTx/>
              <a:buNone/>
            </a:pPr>
            <a:r>
              <a:rPr lang="en-US" altLang="en-US" sz="1800"/>
              <a:t>Leeds is a city in West Yorkshire, England.</a:t>
            </a:r>
          </a:p>
          <a:p>
            <a:pPr eaLnBrk="1" hangingPunct="1">
              <a:spcBef>
                <a:spcPct val="0"/>
              </a:spcBef>
              <a:buFontTx/>
              <a:buNone/>
            </a:pPr>
            <a:endParaRPr lang="en-US" altLang="en-US" sz="1800" b="1"/>
          </a:p>
        </p:txBody>
      </p:sp>
      <p:pic>
        <p:nvPicPr>
          <p:cNvPr id="18435" name="Picture 2" descr="\\MCG2\RedirectedFolders\jgamache\Desktop\downloa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766888"/>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MCG2\RedirectedFolders\jgamache\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50" y="4568825"/>
            <a:ext cx="271145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MCG2\RedirectedFolders\jgamache\Desktop\Leeds_City_Squ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1950"/>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MCG2\RedirectedFolders\jgamache\Desktop\leeds-england-west-yorkshire-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2000"/>
            <a:ext cx="30480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MCG2\RedirectedFolders\jgamache\Desktop\64575-004-B652574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63" y="3810000"/>
            <a:ext cx="2090737"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MCG2\RedirectedFolders\jgamache\Desktop\leeds-cast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0" y="2868613"/>
            <a:ext cx="210185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MCG2\RedirectedFolders\jgamache\Desktop\data=VLHX1wd2Cgu8wR6jwyh-km8JBWAkEzU4,-6xCe6SStxJH0sFVyejMl3-xsKiAnpXi7Iao5Qhq2Sm-ZhU8Mk5leSSf0k82Ustu5gdnWAACtasBqdnqPt4vD-LukVa3Fu-c9X87s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2747963"/>
            <a:ext cx="2152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bout_leed-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447800"/>
            <a:ext cx="1143000" cy="914400"/>
          </a:xfrm>
          <a:prstGeom prst="rect">
            <a:avLst/>
          </a:prstGeom>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3" name="Rectangle 2"/>
          <p:cNvSpPr/>
          <p:nvPr/>
        </p:nvSpPr>
        <p:spPr>
          <a:xfrm>
            <a:off x="685800" y="609600"/>
            <a:ext cx="7620000" cy="5509200"/>
          </a:xfrm>
          <a:prstGeom prst="rect">
            <a:avLst/>
          </a:prstGeom>
        </p:spPr>
        <p:txBody>
          <a:bodyPr wrap="square">
            <a:spAutoFit/>
          </a:bodyPr>
          <a:lstStyle/>
          <a:p>
            <a:r>
              <a:rPr lang="en-US" sz="3200" b="1" dirty="0" smtClean="0"/>
              <a:t>LEED</a:t>
            </a:r>
            <a:r>
              <a:rPr lang="en-US" sz="3200" dirty="0" smtClean="0"/>
              <a:t>:</a:t>
            </a:r>
          </a:p>
          <a:p>
            <a:r>
              <a:rPr lang="en-US" sz="3200" dirty="0" smtClean="0">
                <a:solidFill>
                  <a:srgbClr val="0070C0"/>
                </a:solidFill>
              </a:rPr>
              <a:t>building certification program that recognizes best-in-class building strategies and practices. </a:t>
            </a:r>
          </a:p>
          <a:p>
            <a:endParaRPr lang="en-US" sz="3200" dirty="0">
              <a:solidFill>
                <a:srgbClr val="0070C0"/>
              </a:solidFill>
            </a:endParaRPr>
          </a:p>
          <a:p>
            <a:r>
              <a:rPr lang="en-US" sz="3200" dirty="0" smtClean="0">
                <a:solidFill>
                  <a:srgbClr val="0070C0"/>
                </a:solidFill>
              </a:rPr>
              <a:t>To receive LEED certification, building projects satisfy prerequisites and earn points to achieve different levels of certification. Prerequisites and credits differ for each rating system, and teams choose the best fit for their project. </a:t>
            </a:r>
            <a:endParaRPr lang="en-US" sz="3200"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MCG2\RedirectedFolders\jgamache\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937464" cy="3700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MCG2\RedirectedFolders\jgamache\Desktop\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42950"/>
            <a:ext cx="8086726"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87862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943</TotalTime>
  <Words>2470</Words>
  <Application>Microsoft Office PowerPoint</Application>
  <PresentationFormat>On-screen Show (4:3)</PresentationFormat>
  <Paragraphs>224</Paragraphs>
  <Slides>38</Slides>
  <Notes>29</Notes>
  <HiddenSlides>2</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Arial</vt:lpstr>
      <vt:lpstr>ＭＳ Ｐゴシック</vt:lpstr>
      <vt:lpstr>Gotham-Medium</vt:lpstr>
      <vt:lpstr>proxima-nova-1</vt:lpstr>
      <vt:lpstr>helvetica neue</vt:lpstr>
      <vt:lpstr>Gotham-Book</vt:lpstr>
      <vt:lpstr>ヒラギノ角ゴ ProN W3</vt:lpstr>
      <vt:lpstr>Helvetica Neue Light</vt:lpstr>
      <vt:lpstr>DIN-Light</vt:lpstr>
      <vt:lpstr>DIN-Black</vt:lpstr>
      <vt:lpstr>Calibri</vt:lpstr>
      <vt:lpstr>DIN-Medium</vt:lpstr>
      <vt:lpstr>Gotham Book</vt:lpstr>
      <vt:lpstr>Gill Sans</vt:lpstr>
      <vt:lpstr>ヒラギノ角ゴ Pro W3</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Rooted in the Region.  Reaching toward a Living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Green Building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aporemski</dc:creator>
  <cp:lastModifiedBy>Jason Gamache</cp:lastModifiedBy>
  <cp:revision>92</cp:revision>
  <dcterms:created xsi:type="dcterms:W3CDTF">2006-11-01T21:28:01Z</dcterms:created>
  <dcterms:modified xsi:type="dcterms:W3CDTF">2014-11-25T23:22:03Z</dcterms:modified>
</cp:coreProperties>
</file>