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36"/>
  </p:notesMasterIdLst>
  <p:handoutMasterIdLst>
    <p:handoutMasterId r:id="rId37"/>
  </p:handoutMasterIdLst>
  <p:sldIdLst>
    <p:sldId id="295" r:id="rId5"/>
    <p:sldId id="294" r:id="rId6"/>
    <p:sldId id="284" r:id="rId7"/>
    <p:sldId id="303" r:id="rId8"/>
    <p:sldId id="262" r:id="rId9"/>
    <p:sldId id="300" r:id="rId10"/>
    <p:sldId id="301" r:id="rId11"/>
    <p:sldId id="311" r:id="rId12"/>
    <p:sldId id="321" r:id="rId13"/>
    <p:sldId id="313" r:id="rId14"/>
    <p:sldId id="289" r:id="rId15"/>
    <p:sldId id="258" r:id="rId16"/>
    <p:sldId id="293" r:id="rId17"/>
    <p:sldId id="308" r:id="rId18"/>
    <p:sldId id="298" r:id="rId19"/>
    <p:sldId id="315" r:id="rId20"/>
    <p:sldId id="316" r:id="rId21"/>
    <p:sldId id="307" r:id="rId22"/>
    <p:sldId id="306" r:id="rId23"/>
    <p:sldId id="310" r:id="rId24"/>
    <p:sldId id="317" r:id="rId25"/>
    <p:sldId id="322" r:id="rId26"/>
    <p:sldId id="318" r:id="rId27"/>
    <p:sldId id="312" r:id="rId28"/>
    <p:sldId id="319" r:id="rId29"/>
    <p:sldId id="323" r:id="rId30"/>
    <p:sldId id="320" r:id="rId31"/>
    <p:sldId id="314" r:id="rId32"/>
    <p:sldId id="324" r:id="rId33"/>
    <p:sldId id="296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0CA264-A177-5740-83E9-FB3CF1B45604}">
          <p14:sldIdLst>
            <p14:sldId id="295"/>
            <p14:sldId id="294"/>
            <p14:sldId id="284"/>
            <p14:sldId id="303"/>
            <p14:sldId id="262"/>
            <p14:sldId id="300"/>
            <p14:sldId id="301"/>
            <p14:sldId id="311"/>
            <p14:sldId id="321"/>
            <p14:sldId id="313"/>
            <p14:sldId id="289"/>
            <p14:sldId id="258"/>
            <p14:sldId id="293"/>
            <p14:sldId id="308"/>
            <p14:sldId id="298"/>
            <p14:sldId id="315"/>
            <p14:sldId id="316"/>
            <p14:sldId id="307"/>
            <p14:sldId id="306"/>
            <p14:sldId id="310"/>
            <p14:sldId id="317"/>
            <p14:sldId id="322"/>
            <p14:sldId id="318"/>
            <p14:sldId id="312"/>
            <p14:sldId id="319"/>
            <p14:sldId id="323"/>
            <p14:sldId id="320"/>
            <p14:sldId id="314"/>
            <p14:sldId id="324"/>
            <p14:sldId id="29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368"/>
    <a:srgbClr val="00335B"/>
    <a:srgbClr val="00355F"/>
    <a:srgbClr val="0E335D"/>
    <a:srgbClr val="004474"/>
    <a:srgbClr val="021452"/>
    <a:srgbClr val="81B3D9"/>
    <a:srgbClr val="B8184A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 autoAdjust="0"/>
    <p:restoredTop sz="94493" autoAdjust="0"/>
  </p:normalViewPr>
  <p:slideViewPr>
    <p:cSldViewPr snapToGrid="0" snapToObjects="1">
      <p:cViewPr varScale="1">
        <p:scale>
          <a:sx n="104" d="100"/>
          <a:sy n="104" d="100"/>
        </p:scale>
        <p:origin x="2076" y="114"/>
      </p:cViewPr>
      <p:guideLst>
        <p:guide orient="horz" pos="768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55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erek.Christianson\Documents\001-Baker\CMGC%20Stuff\CMGC%20Innovation%20Summary%20201904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Active Risks</a:t>
            </a:r>
            <a:r>
              <a:rPr lang="en-US" sz="2000" baseline="0"/>
              <a:t> by Score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Summary!$B$24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Summary!$A$25:$A$33</c:f>
              <c:strCache>
                <c:ptCount val="5"/>
                <c:pt idx="0">
                  <c:v>Kickoff</c:v>
                </c:pt>
                <c:pt idx="1">
                  <c:v>Plans-In-Hand</c:v>
                </c:pt>
                <c:pt idx="2">
                  <c:v>PS&amp;E Review</c:v>
                </c:pt>
                <c:pt idx="3">
                  <c:v>Final PS&amp;E</c:v>
                </c:pt>
                <c:pt idx="4">
                  <c:v>Post-Construction</c:v>
                </c:pt>
              </c:strCache>
            </c:strRef>
          </c:cat>
          <c:val>
            <c:numRef>
              <c:f>Summary!$B$25:$B$28</c:f>
              <c:numCache>
                <c:formatCode>General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2-47DB-AEE6-6169468D53B8}"/>
            </c:ext>
          </c:extLst>
        </c:ser>
        <c:ser>
          <c:idx val="1"/>
          <c:order val="1"/>
          <c:tx>
            <c:strRef>
              <c:f>Summary!$C$24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Summary!$A$25:$A$33</c:f>
              <c:strCache>
                <c:ptCount val="5"/>
                <c:pt idx="0">
                  <c:v>Kickoff</c:v>
                </c:pt>
                <c:pt idx="1">
                  <c:v>Plans-In-Hand</c:v>
                </c:pt>
                <c:pt idx="2">
                  <c:v>PS&amp;E Review</c:v>
                </c:pt>
                <c:pt idx="3">
                  <c:v>Final PS&amp;E</c:v>
                </c:pt>
                <c:pt idx="4">
                  <c:v>Post-Construction</c:v>
                </c:pt>
              </c:strCache>
            </c:strRef>
          </c:cat>
          <c:val>
            <c:numRef>
              <c:f>Summary!$C$25:$C$28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2-47DB-AEE6-6169468D53B8}"/>
            </c:ext>
          </c:extLst>
        </c:ser>
        <c:ser>
          <c:idx val="2"/>
          <c:order val="2"/>
          <c:tx>
            <c:strRef>
              <c:f>Summary!$D$24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Summary!$A$25:$A$33</c:f>
              <c:strCache>
                <c:ptCount val="5"/>
                <c:pt idx="0">
                  <c:v>Kickoff</c:v>
                </c:pt>
                <c:pt idx="1">
                  <c:v>Plans-In-Hand</c:v>
                </c:pt>
                <c:pt idx="2">
                  <c:v>PS&amp;E Review</c:v>
                </c:pt>
                <c:pt idx="3">
                  <c:v>Final PS&amp;E</c:v>
                </c:pt>
                <c:pt idx="4">
                  <c:v>Post-Construction</c:v>
                </c:pt>
              </c:strCache>
            </c:strRef>
          </c:cat>
          <c:val>
            <c:numRef>
              <c:f>Summary!$D$25:$D$28</c:f>
              <c:numCache>
                <c:formatCode>General</c:formatCode>
                <c:ptCount val="4"/>
                <c:pt idx="0">
                  <c:v>39</c:v>
                </c:pt>
                <c:pt idx="1">
                  <c:v>25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2-47DB-AEE6-6169468D5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706912"/>
        <c:axId val="649704288"/>
      </c:areaChart>
      <c:catAx>
        <c:axId val="6497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704288"/>
        <c:crosses val="autoZero"/>
        <c:auto val="1"/>
        <c:lblAlgn val="ctr"/>
        <c:lblOffset val="100"/>
        <c:noMultiLvlLbl val="0"/>
      </c:catAx>
      <c:valAx>
        <c:axId val="6497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# Risks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706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Innovation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Summary!$B$3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Summary!$A$4:$A$8</c:f>
              <c:strCache>
                <c:ptCount val="5"/>
                <c:pt idx="0">
                  <c:v>Kickoff</c:v>
                </c:pt>
                <c:pt idx="1">
                  <c:v>Plans-In-Hand</c:v>
                </c:pt>
                <c:pt idx="2">
                  <c:v>PS&amp;E Review</c:v>
                </c:pt>
                <c:pt idx="3">
                  <c:v>Final PS&amp;E</c:v>
                </c:pt>
                <c:pt idx="4">
                  <c:v>Post-Construction</c:v>
                </c:pt>
              </c:strCache>
            </c:strRef>
          </c:cat>
          <c:val>
            <c:numRef>
              <c:f>Summary!$B$4:$B$7</c:f>
              <c:numCache>
                <c:formatCode>General</c:formatCode>
                <c:ptCount val="4"/>
                <c:pt idx="0">
                  <c:v>67</c:v>
                </c:pt>
                <c:pt idx="1">
                  <c:v>53</c:v>
                </c:pt>
                <c:pt idx="2">
                  <c:v>45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3-4CF5-9514-EA8431C9181E}"/>
            </c:ext>
          </c:extLst>
        </c:ser>
        <c:ser>
          <c:idx val="1"/>
          <c:order val="1"/>
          <c:tx>
            <c:strRef>
              <c:f>Summary!$C$3</c:f>
              <c:strCache>
                <c:ptCount val="1"/>
                <c:pt idx="0">
                  <c:v>Retired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Summary!$A$4:$A$8</c:f>
              <c:strCache>
                <c:ptCount val="5"/>
                <c:pt idx="0">
                  <c:v>Kickoff</c:v>
                </c:pt>
                <c:pt idx="1">
                  <c:v>Plans-In-Hand</c:v>
                </c:pt>
                <c:pt idx="2">
                  <c:v>PS&amp;E Review</c:v>
                </c:pt>
                <c:pt idx="3">
                  <c:v>Final PS&amp;E</c:v>
                </c:pt>
                <c:pt idx="4">
                  <c:v>Post-Construction</c:v>
                </c:pt>
              </c:strCache>
            </c:strRef>
          </c:cat>
          <c:val>
            <c:numRef>
              <c:f>Summary!$C$4:$C$7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44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3-4CF5-9514-EA8431C91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879696"/>
        <c:axId val="593880024"/>
      </c:areaChart>
      <c:catAx>
        <c:axId val="59387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880024"/>
        <c:crosses val="autoZero"/>
        <c:auto val="1"/>
        <c:lblAlgn val="ctr"/>
        <c:lblOffset val="100"/>
        <c:noMultiLvlLbl val="0"/>
      </c:catAx>
      <c:valAx>
        <c:axId val="59388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# Innovations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879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Cost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Summary!$B$3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Summary!$A$4:$A$12</c:f>
              <c:strCache>
                <c:ptCount val="5"/>
                <c:pt idx="0">
                  <c:v>Kickoff</c:v>
                </c:pt>
                <c:pt idx="1">
                  <c:v>Plans-In-Hand</c:v>
                </c:pt>
                <c:pt idx="2">
                  <c:v>PS&amp;E Review</c:v>
                </c:pt>
                <c:pt idx="3">
                  <c:v>Final PS&amp;E</c:v>
                </c:pt>
                <c:pt idx="4">
                  <c:v>Post-Construction</c:v>
                </c:pt>
              </c:strCache>
            </c:strRef>
          </c:cat>
          <c:val>
            <c:numRef>
              <c:f>Summary!$B$4:$B$7</c:f>
              <c:numCache>
                <c:formatCode>_("$"* #,##0_);_("$"* \(#,##0\);_("$"* "-"??_);_(@_)</c:formatCode>
                <c:ptCount val="4"/>
                <c:pt idx="0">
                  <c:v>55059945.210000001</c:v>
                </c:pt>
                <c:pt idx="1">
                  <c:v>61324379.210000001</c:v>
                </c:pt>
                <c:pt idx="2">
                  <c:v>55458362.210000001</c:v>
                </c:pt>
                <c:pt idx="3">
                  <c:v>55930509.970000006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7-4B6B-96A2-A78581C4C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174784"/>
        <c:axId val="536175112"/>
      </c:areaChart>
      <c:catAx>
        <c:axId val="53617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175112"/>
        <c:crosses val="autoZero"/>
        <c:auto val="1"/>
        <c:lblAlgn val="ctr"/>
        <c:lblOffset val="100"/>
        <c:noMultiLvlLbl val="0"/>
      </c:catAx>
      <c:valAx>
        <c:axId val="536175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17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Schedule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Summary!$B$3</c:f>
              <c:strCache>
                <c:ptCount val="1"/>
                <c:pt idx="0">
                  <c:v>Duration (mos.)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Summary!$A$4:$A$12</c:f>
              <c:strCache>
                <c:ptCount val="5"/>
                <c:pt idx="0">
                  <c:v>Kickoff</c:v>
                </c:pt>
                <c:pt idx="1">
                  <c:v>Plans-In-Hand</c:v>
                </c:pt>
                <c:pt idx="2">
                  <c:v>PS&amp;E Review</c:v>
                </c:pt>
                <c:pt idx="3">
                  <c:v>Final PS&amp;E</c:v>
                </c:pt>
                <c:pt idx="4">
                  <c:v>Post-Construction</c:v>
                </c:pt>
              </c:strCache>
            </c:strRef>
          </c:cat>
          <c:val>
            <c:numRef>
              <c:f>Summary!$B$4:$B$7</c:f>
              <c:numCache>
                <c:formatCode>0</c:formatCode>
                <c:ptCount val="4"/>
                <c:pt idx="0">
                  <c:v>67.101369863013701</c:v>
                </c:pt>
                <c:pt idx="1">
                  <c:v>56.054794520547944</c:v>
                </c:pt>
                <c:pt idx="2">
                  <c:v>56.580821917808215</c:v>
                </c:pt>
                <c:pt idx="3">
                  <c:v>57.56712328767123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3-478B-BD6E-0A022E437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174784"/>
        <c:axId val="536175112"/>
      </c:areaChart>
      <c:catAx>
        <c:axId val="53617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175112"/>
        <c:crosses val="autoZero"/>
        <c:auto val="1"/>
        <c:lblAlgn val="ctr"/>
        <c:lblOffset val="100"/>
        <c:noMultiLvlLbl val="0"/>
      </c:catAx>
      <c:valAx>
        <c:axId val="536175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Construftion Duration (months)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17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9208D-B9F0-6048-AC10-F7C170492077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12FF-B86E-744A-931E-C445EA247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6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4B8DE-DAB2-1847-B52A-4B2C312BA0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5291B-FF80-EA44-8B3C-4BCC1E93A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7E923-A535-C04C-B570-13E3017CCD98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A59574-8E18-6241-800F-DA17F7BC0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4A59EB-03E1-1842-AD13-17817F69747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068" y="1051965"/>
            <a:ext cx="3667125" cy="44042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1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E8F67D56-77B8-3A4D-BAD5-93EF9B7C2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32624" y="1051965"/>
            <a:ext cx="3667125" cy="44042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24085-1E47-B241-BE24-1464BFC33480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1A56A-D347-764D-8F08-DD8869959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80909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2B63CF-C7C2-DD44-B07E-CCB978588C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589" y="1060057"/>
            <a:ext cx="2320767" cy="43961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1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1A25EAA-3A87-E647-BA36-632FA0C8A6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06471" y="1060057"/>
            <a:ext cx="2320767" cy="43961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2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EA658731-E7BF-874C-970B-CA42DDD482D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0354" y="1060057"/>
            <a:ext cx="2320767" cy="43961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F37C4-3051-3949-9082-DFF2FD0F7242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845C3C-AED0-0649-96C8-2B2A93966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9633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08D51-5BA4-1948-8C64-2DB591FEB4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241" y="1011504"/>
            <a:ext cx="7894320" cy="4676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D9FFB-8D1B-4F4F-8AFC-589FFD3FAA32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D2219C-C9B4-0C4B-ABB0-143B6E91E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02840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DE26A-0508-B044-9A72-EBB0F8D08DF2}"/>
              </a:ext>
            </a:extLst>
          </p:cNvPr>
          <p:cNvGrpSpPr/>
          <p:nvPr userDrawn="1"/>
        </p:nvGrpSpPr>
        <p:grpSpPr>
          <a:xfrm>
            <a:off x="0" y="0"/>
            <a:ext cx="9143999" cy="6850742"/>
            <a:chOff x="0" y="0"/>
            <a:chExt cx="9143999" cy="68507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184E6-BE37-444F-AB7A-E20B1B956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2" t="109" r="476" b="-2"/>
            <a:stretch/>
          </p:blipFill>
          <p:spPr>
            <a:xfrm>
              <a:off x="0" y="0"/>
              <a:ext cx="9006114" cy="68507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9175A0-D94C-4B49-9AFF-36AB51DF62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8860970" y="0"/>
              <a:ext cx="283029" cy="685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31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CE0131-AB57-A345-B2CF-C914E5C05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3"/>
          <a:stretch/>
        </p:blipFill>
        <p:spPr>
          <a:xfrm>
            <a:off x="0" y="-87086"/>
            <a:ext cx="9144000" cy="6945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DF7FA2-D1FD-8A46-B5BB-2AED52FF6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314" y="1690913"/>
            <a:ext cx="7010399" cy="5007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E3D8-3D38-CF40-91F0-A4F992323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367" y="1355051"/>
            <a:ext cx="2230121" cy="671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D3C613-8929-9147-9904-C60FE08D28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314" y="2267909"/>
            <a:ext cx="3127829" cy="6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32AE-5325-4A9A-A333-422B11F5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096"/>
            <a:ext cx="7886700" cy="1273593"/>
          </a:xfrm>
        </p:spPr>
        <p:txBody>
          <a:bodyPr/>
          <a:lstStyle>
            <a:lvl1pPr>
              <a:defRPr>
                <a:solidFill>
                  <a:srgbClr val="549F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D8B8-85F0-44CA-B380-5A8DE7BDC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DB557-EF13-4B85-8059-2C937176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C495-464E-4496-92F4-AF9E45E00876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2CD16-10E7-4148-B0F9-8B29AD56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4A98-E753-4A7D-865B-7932B64E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4E4-B34C-4926-BA86-E3CFA02C5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4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2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  <p:sldLayoutId id="2147483674" r:id="rId4"/>
    <p:sldLayoutId id="2147483669" r:id="rId5"/>
    <p:sldLayoutId id="2147483676" r:id="rId6"/>
    <p:sldLayoutId id="2147483679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dot.utah.gov/us89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5A1-C9A7-6540-9AF0-3A2DC3C9DB44}"/>
              </a:ext>
            </a:extLst>
          </p:cNvPr>
          <p:cNvSpPr txBox="1">
            <a:spLocks/>
          </p:cNvSpPr>
          <p:nvPr/>
        </p:nvSpPr>
        <p:spPr>
          <a:xfrm>
            <a:off x="592668" y="1824831"/>
            <a:ext cx="5363385" cy="14980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4474"/>
                </a:solidFill>
                <a:latin typeface="Apex New Medium" charset="0"/>
                <a:ea typeface="Apex New Medium" charset="0"/>
                <a:cs typeface="Apex New Medium" charset="0"/>
              </a:rPr>
              <a:t>Michael Baker International’s</a:t>
            </a:r>
          </a:p>
          <a:p>
            <a:r>
              <a:rPr lang="en-US" sz="3200" dirty="0">
                <a:solidFill>
                  <a:srgbClr val="004474"/>
                </a:solidFill>
                <a:latin typeface="Apex New Medium" charset="0"/>
                <a:ea typeface="Apex New Medium" charset="0"/>
                <a:cs typeface="Apex New Medium" charset="0"/>
              </a:rPr>
              <a:t>Alternative Procurement Experience</a:t>
            </a:r>
            <a:br>
              <a:rPr lang="en-US" sz="3200" dirty="0">
                <a:solidFill>
                  <a:srgbClr val="021452"/>
                </a:solidFill>
              </a:rPr>
            </a:br>
            <a:r>
              <a:rPr lang="en-US" sz="3200" dirty="0">
                <a:solidFill>
                  <a:srgbClr val="021452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April 23, 2019</a:t>
            </a:r>
          </a:p>
        </p:txBody>
      </p:sp>
    </p:spTree>
    <p:extLst>
      <p:ext uri="{BB962C8B-B14F-4D97-AF65-F5344CB8AC3E}">
        <p14:creationId xmlns:p14="http://schemas.microsoft.com/office/powerpoint/2010/main" val="67830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Deliver Method Comparison -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9B90C-C567-4A28-8C47-00605401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46" y="1508760"/>
            <a:ext cx="4854689" cy="3840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156748-424B-4E24-83E1-EBF0120CBF14}"/>
              </a:ext>
            </a:extLst>
          </p:cNvPr>
          <p:cNvSpPr/>
          <p:nvPr/>
        </p:nvSpPr>
        <p:spPr>
          <a:xfrm>
            <a:off x="2483116" y="5478302"/>
            <a:ext cx="50346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Univers LT Std"/>
            </a:endParaRPr>
          </a:p>
          <a:p>
            <a:r>
              <a:rPr lang="en-US" sz="1050" dirty="0">
                <a:solidFill>
                  <a:srgbClr val="000000"/>
                </a:solidFill>
                <a:latin typeface="Univers LT Std"/>
              </a:rPr>
              <a:t>Source: Alternative Contracting Method Performance in U.S. Highway Construction </a:t>
            </a:r>
          </a:p>
          <a:p>
            <a:pPr algn="just"/>
            <a:r>
              <a:rPr lang="en-US" sz="1050" dirty="0">
                <a:solidFill>
                  <a:srgbClr val="000000"/>
                </a:solidFill>
                <a:latin typeface="Univers LT Std"/>
              </a:rPr>
              <a:t>FHWA Publication No: FHWA-HRT-17-100, Table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7F39-40E3-4DE5-92DB-0005F46C721A}"/>
              </a:ext>
            </a:extLst>
          </p:cNvPr>
          <p:cNvSpPr txBox="1"/>
          <p:nvPr/>
        </p:nvSpPr>
        <p:spPr>
          <a:xfrm>
            <a:off x="2770577" y="1120949"/>
            <a:ext cx="84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2,130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D66D5-E9DD-45DB-90E6-BF6880630EBC}"/>
              </a:ext>
            </a:extLst>
          </p:cNvPr>
          <p:cNvSpPr txBox="1"/>
          <p:nvPr/>
        </p:nvSpPr>
        <p:spPr>
          <a:xfrm>
            <a:off x="4092845" y="1749451"/>
            <a:ext cx="84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1,420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FB74B-70C7-4A6B-B3B1-EA031E596AB5}"/>
              </a:ext>
            </a:extLst>
          </p:cNvPr>
          <p:cNvSpPr txBox="1"/>
          <p:nvPr/>
        </p:nvSpPr>
        <p:spPr>
          <a:xfrm>
            <a:off x="5368625" y="2543452"/>
            <a:ext cx="84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662 days</a:t>
            </a:r>
          </a:p>
        </p:txBody>
      </p:sp>
    </p:spTree>
    <p:extLst>
      <p:ext uri="{BB962C8B-B14F-4D97-AF65-F5344CB8AC3E}">
        <p14:creationId xmlns:p14="http://schemas.microsoft.com/office/powerpoint/2010/main" val="302509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3F1F7-8BF1-4342-9A28-24D9DC3A7438}"/>
              </a:ext>
            </a:extLst>
          </p:cNvPr>
          <p:cNvSpPr txBox="1"/>
          <p:nvPr/>
        </p:nvSpPr>
        <p:spPr>
          <a:xfrm>
            <a:off x="1" y="253050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ex New Bold" panose="02010600040501010103" pitchFamily="2" charset="77"/>
                <a:ea typeface="Apex New Bold" panose="02010600040501010103" pitchFamily="2" charset="77"/>
              </a:rPr>
              <a:t>Progressive Design Build Experience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pex New Bold" panose="02010600040501010103" pitchFamily="2" charset="77"/>
                <a:ea typeface="Apex New Bold" panose="02010600040501010103" pitchFamily="2" charset="77"/>
              </a:rPr>
              <a:t>Utah US-89</a:t>
            </a:r>
          </a:p>
        </p:txBody>
      </p:sp>
    </p:spTree>
    <p:extLst>
      <p:ext uri="{BB962C8B-B14F-4D97-AF65-F5344CB8AC3E}">
        <p14:creationId xmlns:p14="http://schemas.microsoft.com/office/powerpoint/2010/main" val="405712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CF31-6335-4AB1-8583-7CC48765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194117"/>
            <a:ext cx="7886700" cy="398550"/>
          </a:xfrm>
        </p:spPr>
        <p:txBody>
          <a:bodyPr/>
          <a:lstStyle/>
          <a:p>
            <a:r>
              <a:rPr lang="en-US" sz="2000" dirty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rPr>
              <a:t>US-89 Corridor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1243-3A09-4BC1-B2C0-DFBE1700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77" y="923425"/>
            <a:ext cx="3612445" cy="3491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Big PDB for UDOT and U.S.</a:t>
            </a:r>
          </a:p>
          <a:p>
            <a:r>
              <a:rPr lang="en-US" dirty="0"/>
              <a:t>9.7 Miles</a:t>
            </a:r>
          </a:p>
          <a:p>
            <a:r>
              <a:rPr lang="en-US" dirty="0"/>
              <a:t>4 New Interchanges</a:t>
            </a:r>
          </a:p>
          <a:p>
            <a:r>
              <a:rPr lang="en-US" dirty="0"/>
              <a:t>New Surface Street Connections </a:t>
            </a:r>
          </a:p>
          <a:p>
            <a:r>
              <a:rPr lang="en-US" dirty="0"/>
              <a:t>Additional Travel Lanes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303DA-A1E2-2A4B-885D-59CB946F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83" y="923424"/>
            <a:ext cx="4105500" cy="496302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EE1EFB-AB8F-4D81-8FFE-833EBAFEBA48}"/>
              </a:ext>
            </a:extLst>
          </p:cNvPr>
          <p:cNvSpPr txBox="1">
            <a:spLocks/>
          </p:cNvSpPr>
          <p:nvPr/>
        </p:nvSpPr>
        <p:spPr>
          <a:xfrm>
            <a:off x="682977" y="4746978"/>
            <a:ext cx="3612445" cy="1049866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6F28A3-B69B-404D-B36F-A31F3F43E2DC}"/>
              </a:ext>
            </a:extLst>
          </p:cNvPr>
          <p:cNvSpPr txBox="1">
            <a:spLocks/>
          </p:cNvSpPr>
          <p:nvPr/>
        </p:nvSpPr>
        <p:spPr>
          <a:xfrm>
            <a:off x="560918" y="4687446"/>
            <a:ext cx="3734504" cy="979576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hlinkClick r:id="rId3"/>
              </a:rPr>
              <a:t>https://udot.utah.gov/us89/</a:t>
            </a:r>
            <a:endParaRPr lang="en-US" sz="2400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2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7E2496-9878-4528-96BD-260EF0D99AA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06024" y="4702759"/>
            <a:ext cx="2320925" cy="7014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FFB69-E8A1-3345-92A5-0A6DE371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670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US-89 Progressive Design Builder</a:t>
            </a:r>
          </a:p>
        </p:txBody>
      </p:sp>
      <p:pic>
        <p:nvPicPr>
          <p:cNvPr id="1026" name="Picture 2" descr="Image result for granite construction">
            <a:extLst>
              <a:ext uri="{FF2B5EF4-FFF2-40B4-BE49-F238E27FC236}">
                <a16:creationId xmlns:a16="http://schemas.microsoft.com/office/drawing/2014/main" id="{57491885-94FA-4749-A1CF-3464EF6E7DA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23" y="2215704"/>
            <a:ext cx="2320925" cy="15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rrocks engineers">
            <a:extLst>
              <a:ext uri="{FF2B5EF4-FFF2-40B4-BE49-F238E27FC236}">
                <a16:creationId xmlns:a16="http://schemas.microsoft.com/office/drawing/2014/main" id="{1F9D4865-5343-43BF-871E-93A564D71CDA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48" y="4183137"/>
            <a:ext cx="2320925" cy="17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4FD083-3EE6-4689-9231-CE726AEBB137}"/>
              </a:ext>
            </a:extLst>
          </p:cNvPr>
          <p:cNvSpPr txBox="1">
            <a:spLocks/>
          </p:cNvSpPr>
          <p:nvPr/>
        </p:nvSpPr>
        <p:spPr>
          <a:xfrm>
            <a:off x="789324" y="1211604"/>
            <a:ext cx="7555826" cy="367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pex New Heavy Italic" panose="02010600040501010103" pitchFamily="50" charset="0"/>
                <a:ea typeface="Apex New Heavy Italic" panose="02010600040501010103" pitchFamily="50" charset="0"/>
              </a:rPr>
              <a:t>Oak Hills Constructors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D5705-AD6D-4C07-8D00-22A0172B1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617" y="1955969"/>
            <a:ext cx="2581656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US-89 Progressive Design Build – Why Use PDB?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Residential Impacts </a:t>
            </a:r>
          </a:p>
          <a:p>
            <a:r>
              <a:rPr lang="en-US" dirty="0"/>
              <a:t>Environmental Concerns</a:t>
            </a:r>
          </a:p>
          <a:p>
            <a:r>
              <a:rPr lang="en-US" dirty="0"/>
              <a:t>Funding ($275M Programmed vs $365M Estimate)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F25A9-2047-4C2E-B2A0-54E62893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87"/>
          <a:stretch/>
        </p:blipFill>
        <p:spPr>
          <a:xfrm>
            <a:off x="689407" y="3268133"/>
            <a:ext cx="7496703" cy="26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US-89 Progressive Design Build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EBED-8B77-4E2E-B2BA-CC732510EE04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92690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“Learning” Project</a:t>
            </a:r>
          </a:p>
          <a:p>
            <a:r>
              <a:rPr lang="en-US" dirty="0"/>
              <a:t>Want the “Correct” project for PDB</a:t>
            </a:r>
          </a:p>
          <a:p>
            <a:r>
              <a:rPr lang="en-US" dirty="0"/>
              <a:t>Using PDB to address public concerns</a:t>
            </a:r>
          </a:p>
          <a:p>
            <a:r>
              <a:rPr lang="en-US" dirty="0"/>
              <a:t>Pricing allows UDOT to “menu shop” options</a:t>
            </a:r>
          </a:p>
          <a:p>
            <a:r>
              <a:rPr lang="en-US" dirty="0"/>
              <a:t>Will convert to DB summer 2019</a:t>
            </a:r>
          </a:p>
          <a:p>
            <a:pPr lvl="1"/>
            <a:r>
              <a:rPr lang="en-US" dirty="0"/>
              <a:t>Have 60% design</a:t>
            </a:r>
          </a:p>
          <a:p>
            <a:pPr lvl="1"/>
            <a:r>
              <a:rPr lang="en-US" dirty="0"/>
              <a:t>Risk mostly quantified</a:t>
            </a:r>
          </a:p>
          <a:p>
            <a:pPr lvl="1"/>
            <a:r>
              <a:rPr lang="en-US" dirty="0"/>
              <a:t>Will use lump sum instead of unit price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6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US-89 Progressive Design Build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EBED-8B77-4E2E-B2BA-CC732510EE04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92690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 Challenges</a:t>
            </a:r>
          </a:p>
          <a:p>
            <a:pPr lvl="1"/>
            <a:r>
              <a:rPr lang="en-US" dirty="0"/>
              <a:t>Writing PDB Guidelines as the project progressed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a DB ATC process; ATCs ultimately incorporated into the project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Hired a Program Manager to provide transparency</a:t>
            </a:r>
          </a:p>
          <a:p>
            <a:pPr lvl="2"/>
            <a:r>
              <a:rPr lang="en-US" dirty="0"/>
              <a:t>Additional cost</a:t>
            </a:r>
          </a:p>
          <a:p>
            <a:pPr lvl="2"/>
            <a:r>
              <a:rPr lang="en-US" dirty="0"/>
              <a:t>Additional activities delays schedule</a:t>
            </a:r>
          </a:p>
          <a:p>
            <a:pPr lvl="2"/>
            <a:r>
              <a:rPr lang="en-US" dirty="0"/>
              <a:t>Complicates process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5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US-89 Progressive Design Build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EBED-8B77-4E2E-B2BA-CC732510EE04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92690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Successes</a:t>
            </a:r>
          </a:p>
          <a:p>
            <a:pPr lvl="1"/>
            <a:r>
              <a:rPr lang="en-US" dirty="0"/>
              <a:t>Up front effort is more streamlined than DB</a:t>
            </a:r>
          </a:p>
          <a:p>
            <a:pPr lvl="1"/>
            <a:r>
              <a:rPr lang="en-US" dirty="0"/>
              <a:t>Getting the “Correct” Project</a:t>
            </a:r>
          </a:p>
          <a:p>
            <a:pPr lvl="1"/>
            <a:r>
              <a:rPr lang="en-US" dirty="0"/>
              <a:t>Projected to save costs and schedule</a:t>
            </a:r>
          </a:p>
          <a:p>
            <a:pPr lvl="1"/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9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3F1F7-8BF1-4342-9A28-24D9DC3A7438}"/>
              </a:ext>
            </a:extLst>
          </p:cNvPr>
          <p:cNvSpPr txBox="1"/>
          <p:nvPr/>
        </p:nvSpPr>
        <p:spPr>
          <a:xfrm>
            <a:off x="1" y="253050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ex New Bold" panose="02010600040501010103" pitchFamily="2" charset="77"/>
                <a:ea typeface="Apex New Bold" panose="02010600040501010103" pitchFamily="2" charset="77"/>
              </a:rPr>
              <a:t>DOT&amp;PF Horizontal CMGC Experience</a:t>
            </a:r>
          </a:p>
        </p:txBody>
      </p:sp>
    </p:spTree>
    <p:extLst>
      <p:ext uri="{BB962C8B-B14F-4D97-AF65-F5344CB8AC3E}">
        <p14:creationId xmlns:p14="http://schemas.microsoft.com/office/powerpoint/2010/main" val="133006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892CF-6214-4F41-87C1-21F90ED1B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3"/>
          <a:stretch/>
        </p:blipFill>
        <p:spPr>
          <a:xfrm>
            <a:off x="575756" y="831273"/>
            <a:ext cx="3306674" cy="35661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1358DF-5E61-4518-A1BA-9FD978BAA0F6}"/>
              </a:ext>
            </a:extLst>
          </p:cNvPr>
          <p:cNvSpPr txBox="1">
            <a:spLocks/>
          </p:cNvSpPr>
          <p:nvPr/>
        </p:nvSpPr>
        <p:spPr>
          <a:xfrm>
            <a:off x="4150390" y="888736"/>
            <a:ext cx="4654943" cy="513799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CMGC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Parks Hwy MP 237 Riley Creek Bridge</a:t>
            </a:r>
          </a:p>
          <a:p>
            <a:pPr lvl="1"/>
            <a:r>
              <a:rPr lang="en-US" sz="1600" dirty="0"/>
              <a:t>Completed 2015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University Avenue Rehab</a:t>
            </a:r>
          </a:p>
          <a:p>
            <a:pPr lvl="1"/>
            <a:r>
              <a:rPr lang="en-US" sz="1600" dirty="0"/>
              <a:t>2 Phases Complete; 3 in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Parks Hwy MP 231</a:t>
            </a:r>
          </a:p>
          <a:p>
            <a:pPr lvl="1"/>
            <a:r>
              <a:rPr lang="en-US" sz="1600" dirty="0"/>
              <a:t>Design 75%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Tok Cutoff MP 38-50</a:t>
            </a:r>
          </a:p>
          <a:p>
            <a:pPr lvl="1"/>
            <a:r>
              <a:rPr lang="en-US" sz="1600" dirty="0"/>
              <a:t>Design 100%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Cordova </a:t>
            </a:r>
            <a:r>
              <a:rPr lang="en-US" sz="2000" dirty="0" err="1"/>
              <a:t>Whitshed</a:t>
            </a:r>
            <a:r>
              <a:rPr lang="en-US" sz="2000" dirty="0"/>
              <a:t> Road</a:t>
            </a:r>
          </a:p>
          <a:p>
            <a:pPr lvl="1"/>
            <a:r>
              <a:rPr lang="en-US" sz="1600" dirty="0"/>
              <a:t>Started March 2019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Ketchikan Herring Cove Bridge</a:t>
            </a:r>
          </a:p>
          <a:p>
            <a:pPr lvl="1"/>
            <a:r>
              <a:rPr lang="en-US" sz="1600" dirty="0"/>
              <a:t>Starting in April 2019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0246C5-8A34-4575-AB99-2A769BD17DBB}"/>
              </a:ext>
            </a:extLst>
          </p:cNvPr>
          <p:cNvSpPr/>
          <p:nvPr/>
        </p:nvSpPr>
        <p:spPr>
          <a:xfrm>
            <a:off x="1892390" y="2363400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99863C-B4BC-4DEC-8FE5-B1D8D14AF03B}"/>
              </a:ext>
            </a:extLst>
          </p:cNvPr>
          <p:cNvSpPr/>
          <p:nvPr/>
        </p:nvSpPr>
        <p:spPr>
          <a:xfrm>
            <a:off x="2046213" y="2180520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AF9D61-271B-4E52-804A-23ED0C8E7BDD}"/>
              </a:ext>
            </a:extLst>
          </p:cNvPr>
          <p:cNvSpPr/>
          <p:nvPr/>
        </p:nvSpPr>
        <p:spPr>
          <a:xfrm>
            <a:off x="1892390" y="2558600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922324-AE5B-4FDC-B847-251DC28C4E58}"/>
              </a:ext>
            </a:extLst>
          </p:cNvPr>
          <p:cNvSpPr/>
          <p:nvPr/>
        </p:nvSpPr>
        <p:spPr>
          <a:xfrm>
            <a:off x="2294667" y="2558600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BD5E74-BB19-4725-92D8-50358ADF1822}"/>
              </a:ext>
            </a:extLst>
          </p:cNvPr>
          <p:cNvSpPr/>
          <p:nvPr/>
        </p:nvSpPr>
        <p:spPr>
          <a:xfrm>
            <a:off x="2203227" y="2917056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2EB6ED-B8B0-4C4F-9DEA-2E85B9295F0D}"/>
              </a:ext>
            </a:extLst>
          </p:cNvPr>
          <p:cNvSpPr/>
          <p:nvPr/>
        </p:nvSpPr>
        <p:spPr>
          <a:xfrm>
            <a:off x="3375821" y="3724345"/>
            <a:ext cx="182880" cy="1828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BF4294-6BE9-4C22-97EB-5D61B6C895DC}"/>
              </a:ext>
            </a:extLst>
          </p:cNvPr>
          <p:cNvSpPr txBox="1">
            <a:spLocks/>
          </p:cNvSpPr>
          <p:nvPr/>
        </p:nvSpPr>
        <p:spPr>
          <a:xfrm>
            <a:off x="504836" y="4409753"/>
            <a:ext cx="3607226" cy="158325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/>
              <a:t>CMGC Facilitation</a:t>
            </a:r>
          </a:p>
          <a:p>
            <a:r>
              <a:rPr lang="en-US" sz="2000" dirty="0"/>
              <a:t>Michael Baker – Facilitation</a:t>
            </a:r>
          </a:p>
          <a:p>
            <a:r>
              <a:rPr lang="en-US" sz="2000" dirty="0"/>
              <a:t>Brooks and Assoc. – Outreach</a:t>
            </a:r>
          </a:p>
          <a:p>
            <a:r>
              <a:rPr lang="en-US" sz="2000" dirty="0"/>
              <a:t>Stanton Constructability - 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AD04AB9-EE83-0A46-92C3-83EAA9EB9A97}"/>
              </a:ext>
            </a:extLst>
          </p:cNvPr>
          <p:cNvSpPr txBox="1"/>
          <p:nvPr/>
        </p:nvSpPr>
        <p:spPr>
          <a:xfrm>
            <a:off x="1410252" y="1095960"/>
            <a:ext cx="670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Alternative Procurement Comparison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9BB5B4-2526-874F-8460-F951949C0E73}"/>
              </a:ext>
            </a:extLst>
          </p:cNvPr>
          <p:cNvGrpSpPr/>
          <p:nvPr/>
        </p:nvGrpSpPr>
        <p:grpSpPr>
          <a:xfrm>
            <a:off x="720765" y="1011211"/>
            <a:ext cx="548640" cy="548640"/>
            <a:chOff x="720765" y="1011211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316C78-99F5-6D48-8B5B-7396F7A71B26}"/>
                </a:ext>
              </a:extLst>
            </p:cNvPr>
            <p:cNvSpPr/>
            <p:nvPr/>
          </p:nvSpPr>
          <p:spPr>
            <a:xfrm>
              <a:off x="720765" y="1011211"/>
              <a:ext cx="548640" cy="548640"/>
            </a:xfrm>
            <a:prstGeom prst="ellipse">
              <a:avLst/>
            </a:prstGeom>
            <a:solidFill>
              <a:srgbClr val="0E3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81FAD0-7CEF-5040-8D91-C5D148FC4331}"/>
                </a:ext>
              </a:extLst>
            </p:cNvPr>
            <p:cNvSpPr txBox="1"/>
            <p:nvPr/>
          </p:nvSpPr>
          <p:spPr>
            <a:xfrm>
              <a:off x="847369" y="1063670"/>
              <a:ext cx="298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pex New Heavy" panose="02010600040501010103" pitchFamily="2" charset="77"/>
                  <a:ea typeface="Apex New Heavy" panose="02010600040501010103" pitchFamily="2" charset="77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5DB7C8-495A-0A42-82CE-2CF063FDDD48}"/>
              </a:ext>
            </a:extLst>
          </p:cNvPr>
          <p:cNvGrpSpPr/>
          <p:nvPr/>
        </p:nvGrpSpPr>
        <p:grpSpPr>
          <a:xfrm>
            <a:off x="720768" y="2632069"/>
            <a:ext cx="548640" cy="548640"/>
            <a:chOff x="699247" y="2506531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0E42183-30A1-C548-BDC0-96970165CC8D}"/>
                </a:ext>
              </a:extLst>
            </p:cNvPr>
            <p:cNvSpPr/>
            <p:nvPr/>
          </p:nvSpPr>
          <p:spPr>
            <a:xfrm>
              <a:off x="699247" y="2506531"/>
              <a:ext cx="548640" cy="548640"/>
            </a:xfrm>
            <a:prstGeom prst="ellipse">
              <a:avLst/>
            </a:prstGeom>
            <a:solidFill>
              <a:srgbClr val="0E3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65A9A8-5B4C-9D45-BCC1-2358D86EB792}"/>
                </a:ext>
              </a:extLst>
            </p:cNvPr>
            <p:cNvSpPr txBox="1"/>
            <p:nvPr/>
          </p:nvSpPr>
          <p:spPr>
            <a:xfrm>
              <a:off x="804335" y="2558990"/>
              <a:ext cx="298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pex New Heavy" panose="02010600040501010103" pitchFamily="2" charset="77"/>
                  <a:ea typeface="Apex New Heavy" panose="02010600040501010103" pitchFamily="2" charset="77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0247E-A34E-524F-9519-6B5CABBE1015}"/>
              </a:ext>
            </a:extLst>
          </p:cNvPr>
          <p:cNvGrpSpPr/>
          <p:nvPr/>
        </p:nvGrpSpPr>
        <p:grpSpPr>
          <a:xfrm>
            <a:off x="720765" y="4252927"/>
            <a:ext cx="548640" cy="548640"/>
            <a:chOff x="699247" y="3313354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EB2748-4419-B940-99AA-5467776D16AD}"/>
                </a:ext>
              </a:extLst>
            </p:cNvPr>
            <p:cNvSpPr/>
            <p:nvPr/>
          </p:nvSpPr>
          <p:spPr>
            <a:xfrm>
              <a:off x="699247" y="3313354"/>
              <a:ext cx="548640" cy="548640"/>
            </a:xfrm>
            <a:prstGeom prst="ellipse">
              <a:avLst/>
            </a:prstGeom>
            <a:solidFill>
              <a:srgbClr val="0E3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DC8897-2BAC-A247-980D-5DB4B90196D9}"/>
                </a:ext>
              </a:extLst>
            </p:cNvPr>
            <p:cNvSpPr txBox="1"/>
            <p:nvPr/>
          </p:nvSpPr>
          <p:spPr>
            <a:xfrm>
              <a:off x="804335" y="3344297"/>
              <a:ext cx="298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pex New Heavy" panose="02010600040501010103" pitchFamily="2" charset="77"/>
                  <a:ea typeface="Apex New Heavy" panose="02010600040501010103" pitchFamily="2" charset="77"/>
                </a:rPr>
                <a:t>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92CA43A-CB58-2240-AFD0-8A7B83D32F81}"/>
              </a:ext>
            </a:extLst>
          </p:cNvPr>
          <p:cNvSpPr txBox="1"/>
          <p:nvPr/>
        </p:nvSpPr>
        <p:spPr>
          <a:xfrm>
            <a:off x="1410255" y="2731126"/>
            <a:ext cx="67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Utah US-89 Progressive Design Build Experience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B21A88-7B11-7048-B52E-977F8253E264}"/>
              </a:ext>
            </a:extLst>
          </p:cNvPr>
          <p:cNvSpPr txBox="1"/>
          <p:nvPr/>
        </p:nvSpPr>
        <p:spPr>
          <a:xfrm>
            <a:off x="1410252" y="4323260"/>
            <a:ext cx="7084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DOT&amp;PF Horizontal Construction Management General Contractor (CMGC) Experience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E1A88-D2F6-7D45-946B-67EBB846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426230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- Why Use CMGC?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82925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 Risk</a:t>
            </a:r>
          </a:p>
          <a:p>
            <a:r>
              <a:rPr lang="en-US" dirty="0"/>
              <a:t>Introduce Innovation</a:t>
            </a:r>
          </a:p>
          <a:p>
            <a:r>
              <a:rPr lang="en-US" dirty="0"/>
              <a:t>Meet Budget Goals</a:t>
            </a:r>
          </a:p>
          <a:p>
            <a:r>
              <a:rPr lang="en-US" dirty="0"/>
              <a:t>Optimize Schedule</a:t>
            </a:r>
          </a:p>
          <a:p>
            <a:r>
              <a:rPr lang="en-US" dirty="0"/>
              <a:t>Transfer Knowledge</a:t>
            </a:r>
          </a:p>
          <a:p>
            <a:r>
              <a:rPr lang="en-US" dirty="0"/>
              <a:t>Reduce Contract Growth</a:t>
            </a:r>
          </a:p>
          <a:p>
            <a:r>
              <a:rPr lang="en-US" dirty="0"/>
              <a:t>Protect Owner’s Interests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3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Risk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9D5025-9020-4179-AA00-5244F10B5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039573"/>
              </p:ext>
            </p:extLst>
          </p:nvPr>
        </p:nvGraphicFramePr>
        <p:xfrm>
          <a:off x="694407" y="960120"/>
          <a:ext cx="78638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7122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Risk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4D027E-E4A7-4621-96CF-B74CDB0CC5FC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82925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 Risk During Design</a:t>
            </a:r>
          </a:p>
          <a:p>
            <a:endParaRPr lang="en-US" dirty="0"/>
          </a:p>
          <a:p>
            <a:r>
              <a:rPr lang="en-US" dirty="0"/>
              <a:t>Focus on High Risk Items</a:t>
            </a:r>
          </a:p>
          <a:p>
            <a:endParaRPr lang="en-US" dirty="0"/>
          </a:p>
          <a:p>
            <a:r>
              <a:rPr lang="en-US" dirty="0"/>
              <a:t>Parks 237 Riley Creek</a:t>
            </a:r>
          </a:p>
          <a:p>
            <a:pPr lvl="1"/>
            <a:r>
              <a:rPr lang="en-US" dirty="0"/>
              <a:t>Mitigated All Risk During Design</a:t>
            </a:r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6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Innovation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CA3309-9A37-4E7B-9B23-067CD881B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165673"/>
              </p:ext>
            </p:extLst>
          </p:nvPr>
        </p:nvGraphicFramePr>
        <p:xfrm>
          <a:off x="640080" y="1076659"/>
          <a:ext cx="78638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6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Innovation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4D027E-E4A7-4621-96CF-B74CDB0CC5FC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82925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Riley Creek Bridge</a:t>
            </a:r>
          </a:p>
          <a:p>
            <a:pPr lvl="1"/>
            <a:r>
              <a:rPr lang="en-US" dirty="0"/>
              <a:t>Pile Pre-Bore CS Item</a:t>
            </a:r>
          </a:p>
          <a:p>
            <a:endParaRPr lang="en-US" dirty="0"/>
          </a:p>
          <a:p>
            <a:r>
              <a:rPr lang="en-US" dirty="0"/>
              <a:t>Tok Cutoff</a:t>
            </a:r>
          </a:p>
          <a:p>
            <a:pPr lvl="1"/>
            <a:r>
              <a:rPr lang="en-US" dirty="0"/>
              <a:t>Multiple Material Sources</a:t>
            </a:r>
          </a:p>
          <a:p>
            <a:pPr lvl="1"/>
            <a:r>
              <a:rPr lang="en-US" dirty="0"/>
              <a:t>Shot Rock Embankment</a:t>
            </a:r>
          </a:p>
          <a:p>
            <a:pPr lvl="1"/>
            <a:r>
              <a:rPr lang="en-US" dirty="0"/>
              <a:t>Eliminate Detour</a:t>
            </a:r>
          </a:p>
          <a:p>
            <a:pPr lvl="1"/>
            <a:endParaRPr lang="en-US" dirty="0"/>
          </a:p>
          <a:p>
            <a:r>
              <a:rPr lang="en-US" dirty="0"/>
              <a:t>University Avenue</a:t>
            </a:r>
          </a:p>
          <a:p>
            <a:pPr lvl="1"/>
            <a:r>
              <a:rPr lang="en-US" dirty="0"/>
              <a:t>Bore under Chena River for Comm. Utilities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8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Cost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2D7A1D-EF20-45B3-AEB5-DFA2C6545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396919"/>
              </p:ext>
            </p:extLst>
          </p:nvPr>
        </p:nvGraphicFramePr>
        <p:xfrm>
          <a:off x="705837" y="1003741"/>
          <a:ext cx="78638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02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Cost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4D027E-E4A7-4621-96CF-B74CDB0CC5FC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82925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Independent Cost Estimating is Critical</a:t>
            </a:r>
          </a:p>
          <a:p>
            <a:pPr lvl="1"/>
            <a:r>
              <a:rPr lang="en-US" dirty="0"/>
              <a:t>Cost Transparency</a:t>
            </a:r>
          </a:p>
          <a:p>
            <a:pPr lvl="1"/>
            <a:r>
              <a:rPr lang="en-US" dirty="0"/>
              <a:t>Cost Certainty</a:t>
            </a:r>
          </a:p>
          <a:p>
            <a:endParaRPr lang="en-US" dirty="0"/>
          </a:p>
          <a:p>
            <a:r>
              <a:rPr lang="en-US" dirty="0"/>
              <a:t>Can Design Project Around Cost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dirty="0"/>
              <a:t>Knowledge Transfer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54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Schedule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2D7A1D-EF20-45B3-AEB5-DFA2C6545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358873"/>
              </p:ext>
            </p:extLst>
          </p:nvPr>
        </p:nvGraphicFramePr>
        <p:xfrm>
          <a:off x="640080" y="960120"/>
          <a:ext cx="78638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874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Schedule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F61B7-6E83-4941-804D-0BA92FBA8EF0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82925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Riley Creek Bridge</a:t>
            </a:r>
          </a:p>
          <a:p>
            <a:pPr lvl="1"/>
            <a:r>
              <a:rPr lang="en-US" dirty="0"/>
              <a:t>Fall 2014 Construction Start </a:t>
            </a:r>
            <a:r>
              <a:rPr lang="en-US" dirty="0">
                <a:sym typeface="Wingdings" panose="05000000000000000000" pitchFamily="2" charset="2"/>
              </a:rPr>
              <a:t> Reduced Schedule by One Season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University Avenue</a:t>
            </a:r>
          </a:p>
          <a:p>
            <a:pPr lvl="1"/>
            <a:r>
              <a:rPr lang="en-US" dirty="0"/>
              <a:t>Phased Approach</a:t>
            </a:r>
          </a:p>
          <a:p>
            <a:pPr lvl="1"/>
            <a:r>
              <a:rPr lang="en-US" dirty="0"/>
              <a:t>Identify Scope on Annual Basis</a:t>
            </a:r>
          </a:p>
          <a:p>
            <a:pPr lvl="1"/>
            <a:r>
              <a:rPr lang="en-US" dirty="0"/>
              <a:t>Contractor Input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24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DOT&amp;PF Horizontal CMGC Projects – Other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F61B7-6E83-4941-804D-0BA92FBA8EF0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482925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RFP Development</a:t>
            </a:r>
          </a:p>
          <a:p>
            <a:pPr lvl="1"/>
            <a:r>
              <a:rPr lang="en-US" dirty="0"/>
              <a:t>Pricing Criteria</a:t>
            </a:r>
          </a:p>
          <a:p>
            <a:pPr lvl="1"/>
            <a:endParaRPr lang="en-US" dirty="0"/>
          </a:p>
          <a:p>
            <a:r>
              <a:rPr lang="en-US" dirty="0"/>
              <a:t>Permitting Support</a:t>
            </a:r>
          </a:p>
          <a:p>
            <a:pPr lvl="1"/>
            <a:r>
              <a:rPr lang="en-US" dirty="0"/>
              <a:t>Construction Methods Certainty</a:t>
            </a:r>
          </a:p>
          <a:p>
            <a:pPr lvl="1"/>
            <a:endParaRPr lang="en-US" dirty="0"/>
          </a:p>
          <a:p>
            <a:r>
              <a:rPr lang="en-US" dirty="0"/>
              <a:t>Contractor Engagement</a:t>
            </a:r>
          </a:p>
          <a:p>
            <a:pPr lvl="1"/>
            <a:r>
              <a:rPr lang="en-US" dirty="0"/>
              <a:t>Can’t Continue with DBB Mentality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2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3AF13A-FCB6-CF44-90DB-C8310794FC13}"/>
              </a:ext>
            </a:extLst>
          </p:cNvPr>
          <p:cNvSpPr txBox="1"/>
          <p:nvPr/>
        </p:nvSpPr>
        <p:spPr>
          <a:xfrm>
            <a:off x="624940" y="916701"/>
            <a:ext cx="7085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Derek Christianson, P.E.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28 years professional transportation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Michigan Technological University 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years experience with FHWA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years experience as a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Leads Michael Baker’s Alaska CMGC Projects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440BBB-4938-A74F-BA71-3BEE2EEE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008E5-6368-4104-9FB8-B8946AC0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15" t="24689" r="23883" b="27474"/>
          <a:stretch/>
        </p:blipFill>
        <p:spPr>
          <a:xfrm>
            <a:off x="4346491" y="2919779"/>
            <a:ext cx="4297680" cy="3176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46868-48DC-40F1-B348-253D630A9C3B}"/>
              </a:ext>
            </a:extLst>
          </p:cNvPr>
          <p:cNvSpPr txBox="1"/>
          <p:nvPr/>
        </p:nvSpPr>
        <p:spPr>
          <a:xfrm>
            <a:off x="568578" y="3202701"/>
            <a:ext cx="3264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Michael Baker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3500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Alaska since 1942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66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DB1FF-05B9-2441-9053-177CC028335F}"/>
              </a:ext>
            </a:extLst>
          </p:cNvPr>
          <p:cNvSpPr txBox="1"/>
          <p:nvPr/>
        </p:nvSpPr>
        <p:spPr>
          <a:xfrm>
            <a:off x="86061" y="27026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ex New Bold" panose="02010600040501010103" pitchFamily="2" charset="77"/>
                <a:ea typeface="Apex New Bold" panose="02010600040501010103" pitchFamily="2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4484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65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3F1F7-8BF1-4342-9A28-24D9DC3A7438}"/>
              </a:ext>
            </a:extLst>
          </p:cNvPr>
          <p:cNvSpPr txBox="1"/>
          <p:nvPr/>
        </p:nvSpPr>
        <p:spPr>
          <a:xfrm>
            <a:off x="1" y="253050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ex New Bold" panose="02010600040501010103" pitchFamily="2" charset="77"/>
                <a:ea typeface="Apex New Bold" panose="02010600040501010103" pitchFamily="2" charset="77"/>
              </a:rPr>
              <a:t>Alternative Procurement Comparison</a:t>
            </a:r>
          </a:p>
        </p:txBody>
      </p:sp>
    </p:spTree>
    <p:extLst>
      <p:ext uri="{BB962C8B-B14F-4D97-AF65-F5344CB8AC3E}">
        <p14:creationId xmlns:p14="http://schemas.microsoft.com/office/powerpoint/2010/main" val="389709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3573-A8BB-46BC-B77E-9B1C05461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7C0CD-FF50-794B-837D-E36D879299E3}"/>
              </a:ext>
            </a:extLst>
          </p:cNvPr>
          <p:cNvSpPr txBox="1"/>
          <p:nvPr/>
        </p:nvSpPr>
        <p:spPr>
          <a:xfrm>
            <a:off x="1020849" y="2029854"/>
            <a:ext cx="22587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499EBD"/>
                </a:solidFill>
              </a:rPr>
              <a:t>CONTRACTOR</a:t>
            </a:r>
          </a:p>
          <a:p>
            <a:pPr defTabSz="258366">
              <a:tabLst>
                <a:tab pos="128588" algn="l"/>
              </a:tabLst>
            </a:pPr>
            <a:r>
              <a:rPr lang="en-US" sz="1500" dirty="0"/>
              <a:t>•	Deliver project per RFP</a:t>
            </a:r>
          </a:p>
          <a:p>
            <a:pPr defTabSz="258366">
              <a:tabLst>
                <a:tab pos="128588" algn="l"/>
              </a:tabLst>
            </a:pPr>
            <a:r>
              <a:rPr lang="en-US" sz="1500" dirty="0"/>
              <a:t>•	Low bid</a:t>
            </a:r>
          </a:p>
          <a:p>
            <a:pPr defTabSz="258366">
              <a:tabLst>
                <a:tab pos="128588" algn="l"/>
              </a:tabLst>
            </a:pPr>
            <a:r>
              <a:rPr lang="en-US" sz="1500" dirty="0"/>
              <a:t>•	Schedule driven</a:t>
            </a:r>
          </a:p>
          <a:p>
            <a:pPr defTabSz="258366">
              <a:tabLst>
                <a:tab pos="128588" algn="l"/>
              </a:tabLst>
            </a:pPr>
            <a:r>
              <a:rPr lang="en-US" sz="1500" dirty="0"/>
              <a:t>•	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8BE8C-C8CE-4F43-B952-B6D787D41940}"/>
              </a:ext>
            </a:extLst>
          </p:cNvPr>
          <p:cNvSpPr txBox="1"/>
          <p:nvPr/>
        </p:nvSpPr>
        <p:spPr>
          <a:xfrm>
            <a:off x="5850541" y="1985523"/>
            <a:ext cx="2496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97C255"/>
                </a:solidFill>
              </a:rPr>
              <a:t>DESIGNER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Finalize proposal plans	with efficiencies/innovations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Follow the RFP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B2CDC-AAD0-3548-84C1-1508C2D3FE7A}"/>
              </a:ext>
            </a:extLst>
          </p:cNvPr>
          <p:cNvSpPr txBox="1"/>
          <p:nvPr/>
        </p:nvSpPr>
        <p:spPr>
          <a:xfrm>
            <a:off x="3049524" y="4207522"/>
            <a:ext cx="304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5159A6"/>
                </a:solidFill>
              </a:rPr>
              <a:t>DOT&amp;PF &amp; Program Manager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Create RFP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Plan review/conformance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E199C-0BAB-C741-A74E-80CE25BA0B01}"/>
              </a:ext>
            </a:extLst>
          </p:cNvPr>
          <p:cNvSpPr txBox="1"/>
          <p:nvPr/>
        </p:nvSpPr>
        <p:spPr>
          <a:xfrm>
            <a:off x="2694062" y="1410305"/>
            <a:ext cx="364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450" dirty="0"/>
              <a:t>RESPONSIBILITIES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7C391D-F15B-5C4C-A14A-CC3CA3363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53" y="1807222"/>
            <a:ext cx="2809875" cy="24003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BD6971F-EC2D-44B8-A27F-2D85966A8F27}"/>
              </a:ext>
            </a:extLst>
          </p:cNvPr>
          <p:cNvSpPr txBox="1">
            <a:spLocks/>
          </p:cNvSpPr>
          <p:nvPr/>
        </p:nvSpPr>
        <p:spPr>
          <a:xfrm>
            <a:off x="568578" y="207504"/>
            <a:ext cx="7555826" cy="35893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F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rPr>
              <a:t>Deliver Method Comparison – Design Build</a:t>
            </a:r>
          </a:p>
        </p:txBody>
      </p:sp>
    </p:spTree>
    <p:extLst>
      <p:ext uri="{BB962C8B-B14F-4D97-AF65-F5344CB8AC3E}">
        <p14:creationId xmlns:p14="http://schemas.microsoft.com/office/powerpoint/2010/main" val="64198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3573-A8BB-46BC-B77E-9B1C05461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7C0CD-FF50-794B-837D-E36D879299E3}"/>
              </a:ext>
            </a:extLst>
          </p:cNvPr>
          <p:cNvSpPr txBox="1"/>
          <p:nvPr/>
        </p:nvSpPr>
        <p:spPr>
          <a:xfrm>
            <a:off x="1020849" y="2029854"/>
            <a:ext cx="2258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499EBD"/>
                </a:solidFill>
              </a:rPr>
              <a:t>CONTRACTOR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Design management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Cost estimating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Design review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Contract documents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Reduce risk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8BE8C-C8CE-4F43-B952-B6D787D41940}"/>
              </a:ext>
            </a:extLst>
          </p:cNvPr>
          <p:cNvSpPr txBox="1"/>
          <p:nvPr/>
        </p:nvSpPr>
        <p:spPr>
          <a:xfrm>
            <a:off x="5850541" y="1985523"/>
            <a:ext cx="24963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97C255"/>
                </a:solidFill>
              </a:rPr>
              <a:t>DESIGNER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Design/options analysis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Quantity generation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Specifications development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Program management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B2CDC-AAD0-3548-84C1-1508C2D3FE7A}"/>
              </a:ext>
            </a:extLst>
          </p:cNvPr>
          <p:cNvSpPr txBox="1"/>
          <p:nvPr/>
        </p:nvSpPr>
        <p:spPr>
          <a:xfrm>
            <a:off x="3049524" y="4207522"/>
            <a:ext cx="3044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5159A6"/>
                </a:solidFill>
              </a:rPr>
              <a:t>DOT&amp;PF &amp; Program Manager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Contract documents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Cost control/Price validation (ICE)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Collaborate on design innovations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E199C-0BAB-C741-A74E-80CE25BA0B01}"/>
              </a:ext>
            </a:extLst>
          </p:cNvPr>
          <p:cNvSpPr txBox="1"/>
          <p:nvPr/>
        </p:nvSpPr>
        <p:spPr>
          <a:xfrm>
            <a:off x="2694062" y="1410305"/>
            <a:ext cx="364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450" dirty="0"/>
              <a:t>RESPONSIBILITIES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BD6971F-EC2D-44B8-A27F-2D85966A8F27}"/>
              </a:ext>
            </a:extLst>
          </p:cNvPr>
          <p:cNvSpPr txBox="1">
            <a:spLocks/>
          </p:cNvSpPr>
          <p:nvPr/>
        </p:nvSpPr>
        <p:spPr>
          <a:xfrm>
            <a:off x="568578" y="207504"/>
            <a:ext cx="7555826" cy="35893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F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rPr>
              <a:t>Deliver Method Comparison – Progressive Design Build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13C551-EA9D-46A4-9612-F9B9AE4B0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53" y="1807222"/>
            <a:ext cx="28098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7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3573-A8BB-46BC-B77E-9B1C05461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7C0CD-FF50-794B-837D-E36D879299E3}"/>
              </a:ext>
            </a:extLst>
          </p:cNvPr>
          <p:cNvSpPr txBox="1"/>
          <p:nvPr/>
        </p:nvSpPr>
        <p:spPr>
          <a:xfrm>
            <a:off x="1020849" y="2029854"/>
            <a:ext cx="22587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499EBD"/>
                </a:solidFill>
              </a:rPr>
              <a:t>CONTRACTOR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Design review </a:t>
            </a:r>
            <a:br>
              <a:rPr lang="en-US" sz="1500" dirty="0"/>
            </a:br>
            <a:r>
              <a:rPr lang="en-US" sz="1500" dirty="0"/>
              <a:t>	with innovation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Estimate refinement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Reduce risk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8BE8C-C8CE-4F43-B952-B6D787D41940}"/>
              </a:ext>
            </a:extLst>
          </p:cNvPr>
          <p:cNvSpPr txBox="1"/>
          <p:nvPr/>
        </p:nvSpPr>
        <p:spPr>
          <a:xfrm>
            <a:off x="5850541" y="1985523"/>
            <a:ext cx="287012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97C255"/>
                </a:solidFill>
              </a:rPr>
              <a:t>DESIGNER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Design development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Evaluate contractor ideas in design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Quantities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B2CDC-AAD0-3548-84C1-1508C2D3FE7A}"/>
              </a:ext>
            </a:extLst>
          </p:cNvPr>
          <p:cNvSpPr txBox="1"/>
          <p:nvPr/>
        </p:nvSpPr>
        <p:spPr>
          <a:xfrm>
            <a:off x="3049524" y="4207522"/>
            <a:ext cx="3044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1444" algn="l"/>
              </a:tabLst>
            </a:pPr>
            <a:r>
              <a:rPr lang="en-US" b="1" dirty="0">
                <a:solidFill>
                  <a:srgbClr val="5159A6"/>
                </a:solidFill>
              </a:rPr>
              <a:t>DOT&amp;PF &amp; Program Manager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Evaluate contractor innovations; maintain standards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Independent Cost Estimator (ICE)</a:t>
            </a:r>
          </a:p>
          <a:p>
            <a:pPr>
              <a:tabLst>
                <a:tab pos="121444" algn="l"/>
              </a:tabLst>
            </a:pPr>
            <a:r>
              <a:rPr lang="en-US" sz="1500" dirty="0"/>
              <a:t>•	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E199C-0BAB-C741-A74E-80CE25BA0B01}"/>
              </a:ext>
            </a:extLst>
          </p:cNvPr>
          <p:cNvSpPr txBox="1"/>
          <p:nvPr/>
        </p:nvSpPr>
        <p:spPr>
          <a:xfrm>
            <a:off x="2694062" y="1410305"/>
            <a:ext cx="364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450" dirty="0"/>
              <a:t>RESPONSIBILITIES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BD6971F-EC2D-44B8-A27F-2D85966A8F27}"/>
              </a:ext>
            </a:extLst>
          </p:cNvPr>
          <p:cNvSpPr txBox="1">
            <a:spLocks/>
          </p:cNvSpPr>
          <p:nvPr/>
        </p:nvSpPr>
        <p:spPr>
          <a:xfrm>
            <a:off x="568578" y="207504"/>
            <a:ext cx="7555826" cy="35893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F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rPr>
              <a:t>Deliver Method Comparison – CMGC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1C2C9-86CB-4C4A-B680-B75DD303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53" y="1807222"/>
            <a:ext cx="28098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Deliver Method Comparison -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17657-2F67-4551-9608-AF6A2561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5" y="1508760"/>
            <a:ext cx="5060229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0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94BB5-8099-F541-92E2-9F9FA8B1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Deliver Method Comparison – Cost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9735-B6A4-49F9-B21C-2860ED6FC396}"/>
              </a:ext>
            </a:extLst>
          </p:cNvPr>
          <p:cNvSpPr txBox="1">
            <a:spLocks/>
          </p:cNvSpPr>
          <p:nvPr/>
        </p:nvSpPr>
        <p:spPr>
          <a:xfrm>
            <a:off x="682977" y="843581"/>
            <a:ext cx="7886700" cy="189397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7BE26-E073-49E9-86AC-CF315CD1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91" y="1652977"/>
            <a:ext cx="5486400" cy="3308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F4B35-2474-4486-B029-045F3661DB45}"/>
              </a:ext>
            </a:extLst>
          </p:cNvPr>
          <p:cNvSpPr txBox="1"/>
          <p:nvPr/>
        </p:nvSpPr>
        <p:spPr>
          <a:xfrm>
            <a:off x="2721298" y="2228508"/>
            <a:ext cx="8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9D2D7-B084-42FB-A232-5C920FF44FCF}"/>
              </a:ext>
            </a:extLst>
          </p:cNvPr>
          <p:cNvSpPr txBox="1"/>
          <p:nvPr/>
        </p:nvSpPr>
        <p:spPr>
          <a:xfrm>
            <a:off x="4151758" y="2228508"/>
            <a:ext cx="8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94738-236E-45EC-9AC2-A9C3A0E1F3AB}"/>
              </a:ext>
            </a:extLst>
          </p:cNvPr>
          <p:cNvSpPr txBox="1"/>
          <p:nvPr/>
        </p:nvSpPr>
        <p:spPr>
          <a:xfrm>
            <a:off x="5621072" y="3480145"/>
            <a:ext cx="8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0.9%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262B6-0562-4B34-A5CA-3077A164DC7B}"/>
              </a:ext>
            </a:extLst>
          </p:cNvPr>
          <p:cNvSpPr/>
          <p:nvPr/>
        </p:nvSpPr>
        <p:spPr>
          <a:xfrm>
            <a:off x="2483116" y="5478302"/>
            <a:ext cx="50346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Univers LT Std"/>
            </a:endParaRPr>
          </a:p>
          <a:p>
            <a:r>
              <a:rPr lang="en-US" sz="1050" dirty="0">
                <a:solidFill>
                  <a:srgbClr val="000000"/>
                </a:solidFill>
                <a:latin typeface="Univers LT Std"/>
              </a:rPr>
              <a:t>Source: Alternative Contracting Method Performance in U.S. Highway Construction </a:t>
            </a:r>
          </a:p>
          <a:p>
            <a:pPr algn="just"/>
            <a:r>
              <a:rPr lang="en-US" sz="1050" dirty="0">
                <a:solidFill>
                  <a:srgbClr val="000000"/>
                </a:solidFill>
                <a:latin typeface="Univers LT Std"/>
              </a:rPr>
              <a:t>FHWA Publication No: FHWA-HRT-17-100, Table 14</a:t>
            </a:r>
          </a:p>
        </p:txBody>
      </p:sp>
    </p:spTree>
    <p:extLst>
      <p:ext uri="{BB962C8B-B14F-4D97-AF65-F5344CB8AC3E}">
        <p14:creationId xmlns:p14="http://schemas.microsoft.com/office/powerpoint/2010/main" val="26398394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chael Baker International 1">
      <a:dk1>
        <a:srgbClr val="000000"/>
      </a:dk1>
      <a:lt1>
        <a:srgbClr val="FFFFFF"/>
      </a:lt1>
      <a:dk2>
        <a:srgbClr val="8B8E91"/>
      </a:dk2>
      <a:lt2>
        <a:srgbClr val="FFFFFF"/>
      </a:lt2>
      <a:accent1>
        <a:srgbClr val="002366"/>
      </a:accent1>
      <a:accent2>
        <a:srgbClr val="1F4473"/>
      </a:accent2>
      <a:accent3>
        <a:srgbClr val="4C638E"/>
      </a:accent3>
      <a:accent4>
        <a:srgbClr val="798BAF"/>
      </a:accent4>
      <a:accent5>
        <a:srgbClr val="B2BBDB"/>
      </a:accent5>
      <a:accent6>
        <a:srgbClr val="D0D1D3"/>
      </a:accent6>
      <a:hlink>
        <a:srgbClr val="518AD0"/>
      </a:hlink>
      <a:folHlink>
        <a:srgbClr val="8CB1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6E2CBCC55F54D8FFCC1ECC0042E87" ma:contentTypeVersion="2" ma:contentTypeDescription="Create a new document." ma:contentTypeScope="" ma:versionID="f22e7931d6718e1d31167ef077c74a4f">
  <xsd:schema xmlns:xsd="http://www.w3.org/2001/XMLSchema" xmlns:xs="http://www.w3.org/2001/XMLSchema" xmlns:p="http://schemas.microsoft.com/office/2006/metadata/properties" xmlns:ns2="711b7d93-1d08-47f7-9830-184abdc046fc" targetNamespace="http://schemas.microsoft.com/office/2006/metadata/properties" ma:root="true" ma:fieldsID="f54f5e851a66e47e60bd6baf4d7df0d4" ns2:_="">
    <xsd:import namespace="711b7d93-1d08-47f7-9830-184abdc046fc"/>
    <xsd:element name="properties">
      <xsd:complexType>
        <xsd:sequence>
          <xsd:element name="documentManagement">
            <xsd:complexType>
              <xsd:all>
                <xsd:element ref="ns2:Date_x002f_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b7d93-1d08-47f7-9830-184abdc046fc" elementFormDefault="qualified">
    <xsd:import namespace="http://schemas.microsoft.com/office/2006/documentManagement/types"/>
    <xsd:import namespace="http://schemas.microsoft.com/office/infopath/2007/PartnerControls"/>
    <xsd:element name="Date_x002f_Time" ma:index="8" nillable="true" ma:displayName="Date/Time" ma:format="DateTime" ma:internalName="Date_x002f_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f_Time xmlns="711b7d93-1d08-47f7-9830-184abdc046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B6B9A3-0471-4715-BF81-394EA2D6C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b7d93-1d08-47f7-9830-184abdc046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FA78E-943B-40F5-8784-399657359E5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1b7d93-1d08-47f7-9830-184abdc046f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C79D4B-322B-4707-8FAD-5278DD912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718</Words>
  <Application>Microsoft Office PowerPoint</Application>
  <PresentationFormat>On-screen Show (4:3)</PresentationFormat>
  <Paragraphs>412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Apex New Bold</vt:lpstr>
      <vt:lpstr>Apex New Book</vt:lpstr>
      <vt:lpstr>Apex New Heavy</vt:lpstr>
      <vt:lpstr>Apex New Heavy Italic</vt:lpstr>
      <vt:lpstr>Apex New Medium</vt:lpstr>
      <vt:lpstr>Arial</vt:lpstr>
      <vt:lpstr>Calibri</vt:lpstr>
      <vt:lpstr>Calibri Light</vt:lpstr>
      <vt:lpstr>Univers LT Std</vt:lpstr>
      <vt:lpstr>Wingdings</vt:lpstr>
      <vt:lpstr>Custom Design</vt:lpstr>
      <vt:lpstr>PowerPoint Presentation</vt:lpstr>
      <vt:lpstr>Presentation Overview</vt:lpstr>
      <vt:lpstr>Introduction</vt:lpstr>
      <vt:lpstr>PowerPoint Presentation</vt:lpstr>
      <vt:lpstr>PowerPoint Presentation</vt:lpstr>
      <vt:lpstr>PowerPoint Presentation</vt:lpstr>
      <vt:lpstr>PowerPoint Presentation</vt:lpstr>
      <vt:lpstr>Deliver Method Comparison - Risk</vt:lpstr>
      <vt:lpstr>Deliver Method Comparison – Cost Growth</vt:lpstr>
      <vt:lpstr>Deliver Method Comparison - Schedule</vt:lpstr>
      <vt:lpstr>PowerPoint Presentation</vt:lpstr>
      <vt:lpstr>US-89 Corridor Improvements</vt:lpstr>
      <vt:lpstr>US-89 Progressive Design Builder</vt:lpstr>
      <vt:lpstr>US-89 Progressive Design Build – Why Use PDB?</vt:lpstr>
      <vt:lpstr>US-89 Progressive Design Build – Lessons Learned</vt:lpstr>
      <vt:lpstr>US-89 Progressive Design Build – Lessons Learned</vt:lpstr>
      <vt:lpstr>US-89 Progressive Design Build – Lessons Learned</vt:lpstr>
      <vt:lpstr>PowerPoint Presentation</vt:lpstr>
      <vt:lpstr>DOT&amp;PF Horizontal CMGC Projects</vt:lpstr>
      <vt:lpstr>DOT&amp;PF Horizontal CMGC Projects - Why Use CMGC?</vt:lpstr>
      <vt:lpstr>DOT&amp;PF Horizontal CMGC Projects – Risk Experience</vt:lpstr>
      <vt:lpstr>DOT&amp;PF Horizontal CMGC Projects – Risk Experience</vt:lpstr>
      <vt:lpstr>DOT&amp;PF Horizontal CMGC Projects – Innovation Experience</vt:lpstr>
      <vt:lpstr>DOT&amp;PF Horizontal CMGC Projects – Innovation Experience</vt:lpstr>
      <vt:lpstr>DOT&amp;PF Horizontal CMGC Projects – Cost Experience</vt:lpstr>
      <vt:lpstr>DOT&amp;PF Horizontal CMGC Projects – Cost Experience</vt:lpstr>
      <vt:lpstr>DOT&amp;PF Horizontal CMGC Projects – Schedule Experience</vt:lpstr>
      <vt:lpstr>DOT&amp;PF Horizontal CMGC Projects – Schedule Experience</vt:lpstr>
      <vt:lpstr>DOT&amp;PF Horizontal CMGC Projects – Other Lessons Learned</vt:lpstr>
      <vt:lpstr>PowerPoint Presentation</vt:lpstr>
      <vt:lpstr>PowerPoint Presentation</vt:lpstr>
    </vt:vector>
  </TitlesOfParts>
  <Company>RBF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 PPT presentation_Feb2016</dc:title>
  <dc:creator>MacBook Pro 8</dc:creator>
  <cp:lastModifiedBy>Christianson, Derek M</cp:lastModifiedBy>
  <cp:revision>247</cp:revision>
  <cp:lastPrinted>2014-03-25T21:50:14Z</cp:lastPrinted>
  <dcterms:created xsi:type="dcterms:W3CDTF">2014-01-22T06:19:12Z</dcterms:created>
  <dcterms:modified xsi:type="dcterms:W3CDTF">2019-04-23T16:36:51Z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0x0101003B06E2CBCC55F54D8FFCC1ECC0042E87</vt:lpwstr>
  </property>
</Properties>
</file>