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handoutMasterIdLst>
    <p:handoutMasterId r:id="rId13"/>
  </p:handoutMasterIdLst>
  <p:sldIdLst>
    <p:sldId id="310" r:id="rId3"/>
    <p:sldId id="311" r:id="rId4"/>
    <p:sldId id="313" r:id="rId5"/>
    <p:sldId id="314" r:id="rId6"/>
    <p:sldId id="315" r:id="rId7"/>
    <p:sldId id="316" r:id="rId8"/>
    <p:sldId id="317" r:id="rId9"/>
    <p:sldId id="318"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93" autoAdjust="0"/>
    <p:restoredTop sz="94660"/>
  </p:normalViewPr>
  <p:slideViewPr>
    <p:cSldViewPr>
      <p:cViewPr>
        <p:scale>
          <a:sx n="80" d="100"/>
          <a:sy n="80" d="100"/>
        </p:scale>
        <p:origin x="-202" y="-62"/>
      </p:cViewPr>
      <p:guideLst>
        <p:guide orient="horz" pos="2160"/>
        <p:guide pos="2880"/>
      </p:guideLst>
    </p:cSldViewPr>
  </p:slideViewPr>
  <p:notesTextViewPr>
    <p:cViewPr>
      <p:scale>
        <a:sx n="100" d="100"/>
        <a:sy n="100" d="100"/>
      </p:scale>
      <p:origin x="0" y="0"/>
    </p:cViewPr>
  </p:notesText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B1F38D-E43A-4D67-84E0-B925531F6AF0}" type="datetimeFigureOut">
              <a:rPr lang="en-US" smtClean="0"/>
              <a:pPr/>
              <a:t>7/26/2016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60B01C-BF7F-48C9-A6D8-613FC1044DC2}" type="slidenum">
              <a:rPr lang="en-US" smtClean="0"/>
              <a:pPr/>
              <a:t>‹#›</a:t>
            </a:fld>
            <a:endParaRPr lang="en-US"/>
          </a:p>
        </p:txBody>
      </p:sp>
    </p:spTree>
    <p:extLst>
      <p:ext uri="{BB962C8B-B14F-4D97-AF65-F5344CB8AC3E}">
        <p14:creationId xmlns:p14="http://schemas.microsoft.com/office/powerpoint/2010/main" val="2462519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D0688B-BA52-4598-846C-2B4109FC3A84}" type="datetimeFigureOut">
              <a:rPr lang="en-US" smtClean="0"/>
              <a:pPr/>
              <a:t>7/26/2016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783195-A952-4344-857D-FED4D42A8229}" type="slidenum">
              <a:rPr lang="en-US" smtClean="0"/>
              <a:pPr/>
              <a:t>‹#›</a:t>
            </a:fld>
            <a:endParaRPr lang="en-US"/>
          </a:p>
        </p:txBody>
      </p:sp>
    </p:spTree>
    <p:extLst>
      <p:ext uri="{BB962C8B-B14F-4D97-AF65-F5344CB8AC3E}">
        <p14:creationId xmlns:p14="http://schemas.microsoft.com/office/powerpoint/2010/main" val="2267161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783195-A952-4344-857D-FED4D42A8229}"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49454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783195-A952-4344-857D-FED4D42A8229}"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6135817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7" name="Rectangle 36"/>
          <p:cNvSpPr/>
          <p:nvPr userDrawn="1"/>
        </p:nvSpPr>
        <p:spPr>
          <a:xfrm>
            <a:off x="0" y="3419856"/>
            <a:ext cx="9144000" cy="34381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skinny-bldg.jpg"/>
          <p:cNvPicPr>
            <a:picLocks noChangeAspect="1"/>
          </p:cNvPicPr>
          <p:nvPr userDrawn="1"/>
        </p:nvPicPr>
        <p:blipFill>
          <a:blip r:embed="rId2" cstate="print"/>
          <a:stretch>
            <a:fillRect/>
          </a:stretch>
        </p:blipFill>
        <p:spPr>
          <a:xfrm>
            <a:off x="7626096" y="0"/>
            <a:ext cx="1517904" cy="3419856"/>
          </a:xfrm>
          <a:prstGeom prst="rect">
            <a:avLst/>
          </a:prstGeom>
          <a:effectLst>
            <a:reflection blurRad="6350" stA="52000" endA="300" endPos="35000" dir="5400000" sy="-100000" algn="bl" rotWithShape="0"/>
          </a:effectLst>
        </p:spPr>
      </p:pic>
      <p:pic>
        <p:nvPicPr>
          <p:cNvPr id="12" name="Picture 11" descr="skinny-planes.jpg"/>
          <p:cNvPicPr>
            <a:picLocks/>
          </p:cNvPicPr>
          <p:nvPr userDrawn="1"/>
        </p:nvPicPr>
        <p:blipFill>
          <a:blip r:embed="rId3" cstate="print"/>
          <a:stretch>
            <a:fillRect/>
          </a:stretch>
        </p:blipFill>
        <p:spPr>
          <a:xfrm>
            <a:off x="6099048" y="0"/>
            <a:ext cx="1527048" cy="3419856"/>
          </a:xfrm>
          <a:prstGeom prst="rect">
            <a:avLst/>
          </a:prstGeom>
          <a:effectLst>
            <a:reflection blurRad="6350" stA="52000" endA="300" endPos="35000" dir="5400000" sy="-100000" algn="bl" rotWithShape="0"/>
          </a:effectLst>
        </p:spPr>
      </p:pic>
      <p:pic>
        <p:nvPicPr>
          <p:cNvPr id="13" name="Picture 12" descr="skinny-ferry.jpg"/>
          <p:cNvPicPr>
            <a:picLocks/>
          </p:cNvPicPr>
          <p:nvPr userDrawn="1"/>
        </p:nvPicPr>
        <p:blipFill>
          <a:blip r:embed="rId4" cstate="print"/>
          <a:stretch>
            <a:fillRect/>
          </a:stretch>
        </p:blipFill>
        <p:spPr>
          <a:xfrm>
            <a:off x="3048000" y="0"/>
            <a:ext cx="1527048" cy="3419856"/>
          </a:xfrm>
          <a:prstGeom prst="rect">
            <a:avLst/>
          </a:prstGeom>
          <a:effectLst>
            <a:reflection blurRad="6350" stA="52000" endA="300" endPos="35000" dir="5400000" sy="-100000" algn="bl" rotWithShape="0"/>
          </a:effectLst>
        </p:spPr>
      </p:pic>
      <p:pic>
        <p:nvPicPr>
          <p:cNvPr id="14" name="Picture 13" descr="skinny-airport.jpg"/>
          <p:cNvPicPr>
            <a:picLocks/>
          </p:cNvPicPr>
          <p:nvPr userDrawn="1"/>
        </p:nvPicPr>
        <p:blipFill>
          <a:blip r:embed="rId5" cstate="print"/>
          <a:stretch>
            <a:fillRect/>
          </a:stretch>
        </p:blipFill>
        <p:spPr>
          <a:xfrm>
            <a:off x="0" y="0"/>
            <a:ext cx="1527048" cy="3419856"/>
          </a:xfrm>
          <a:prstGeom prst="rect">
            <a:avLst/>
          </a:prstGeom>
          <a:effectLst>
            <a:reflection blurRad="6350" stA="52000" endA="300" endPos="35000" dir="5400000" sy="-100000" algn="bl" rotWithShape="0"/>
          </a:effectLst>
        </p:spPr>
      </p:pic>
      <p:pic>
        <p:nvPicPr>
          <p:cNvPr id="15" name="Picture 14" descr="skinny-pave.jpg"/>
          <p:cNvPicPr>
            <a:picLocks/>
          </p:cNvPicPr>
          <p:nvPr userDrawn="1"/>
        </p:nvPicPr>
        <p:blipFill>
          <a:blip r:embed="rId6" cstate="print"/>
          <a:stretch>
            <a:fillRect/>
          </a:stretch>
        </p:blipFill>
        <p:spPr>
          <a:xfrm>
            <a:off x="1524000" y="0"/>
            <a:ext cx="1527048" cy="3419856"/>
          </a:xfrm>
          <a:prstGeom prst="rect">
            <a:avLst/>
          </a:prstGeom>
          <a:effectLst>
            <a:reflection blurRad="6350" stA="52000" endA="300" endPos="35000" dir="5400000" sy="-100000" algn="bl" rotWithShape="0"/>
          </a:effectLst>
        </p:spPr>
      </p:pic>
      <p:pic>
        <p:nvPicPr>
          <p:cNvPr id="10" name="Picture 9" descr="truck.jpg"/>
          <p:cNvPicPr>
            <a:picLocks noChangeAspect="1"/>
          </p:cNvPicPr>
          <p:nvPr userDrawn="1"/>
        </p:nvPicPr>
        <p:blipFill>
          <a:blip r:embed="rId7" cstate="print"/>
          <a:stretch>
            <a:fillRect/>
          </a:stretch>
        </p:blipFill>
        <p:spPr>
          <a:xfrm>
            <a:off x="4572000" y="0"/>
            <a:ext cx="1530096" cy="3419856"/>
          </a:xfrm>
          <a:prstGeom prst="rect">
            <a:avLst/>
          </a:prstGeom>
          <a:effectLst>
            <a:reflection blurRad="6350" stA="52000" endA="300" endPos="35000" dir="5400000" sy="-100000" algn="bl" rotWithShape="0"/>
          </a:effectLst>
        </p:spPr>
      </p:pic>
      <p:pic>
        <p:nvPicPr>
          <p:cNvPr id="39" name="Picture 38" descr="dotseal-x.gif"/>
          <p:cNvPicPr>
            <a:picLocks noChangeAspect="1"/>
          </p:cNvPicPr>
          <p:nvPr userDrawn="1"/>
        </p:nvPicPr>
        <p:blipFill>
          <a:blip r:embed="rId8" cstate="print"/>
          <a:stretch>
            <a:fillRect/>
          </a:stretch>
        </p:blipFill>
        <p:spPr>
          <a:xfrm>
            <a:off x="4005072" y="2847975"/>
            <a:ext cx="1114425" cy="11144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7" name="Rectangle 36"/>
          <p:cNvSpPr/>
          <p:nvPr userDrawn="1"/>
        </p:nvSpPr>
        <p:spPr>
          <a:xfrm>
            <a:off x="0" y="3419856"/>
            <a:ext cx="9144000" cy="34381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1" name="Picture 10" descr="skinny-bldg.jpg"/>
          <p:cNvPicPr>
            <a:picLocks noChangeAspect="1"/>
          </p:cNvPicPr>
          <p:nvPr userDrawn="1"/>
        </p:nvPicPr>
        <p:blipFill>
          <a:blip r:embed="rId2" cstate="print"/>
          <a:stretch>
            <a:fillRect/>
          </a:stretch>
        </p:blipFill>
        <p:spPr>
          <a:xfrm>
            <a:off x="7626096" y="0"/>
            <a:ext cx="1517904" cy="3419856"/>
          </a:xfrm>
          <a:prstGeom prst="rect">
            <a:avLst/>
          </a:prstGeom>
          <a:effectLst>
            <a:reflection blurRad="6350" stA="52000" endA="300" endPos="35000" dir="5400000" sy="-100000" algn="bl" rotWithShape="0"/>
          </a:effectLst>
        </p:spPr>
      </p:pic>
      <p:pic>
        <p:nvPicPr>
          <p:cNvPr id="12" name="Picture 11" descr="skinny-planes.jpg"/>
          <p:cNvPicPr>
            <a:picLocks/>
          </p:cNvPicPr>
          <p:nvPr userDrawn="1"/>
        </p:nvPicPr>
        <p:blipFill>
          <a:blip r:embed="rId3" cstate="print"/>
          <a:stretch>
            <a:fillRect/>
          </a:stretch>
        </p:blipFill>
        <p:spPr>
          <a:xfrm>
            <a:off x="6099048" y="0"/>
            <a:ext cx="1527048" cy="3419856"/>
          </a:xfrm>
          <a:prstGeom prst="rect">
            <a:avLst/>
          </a:prstGeom>
          <a:effectLst>
            <a:reflection blurRad="6350" stA="52000" endA="300" endPos="35000" dir="5400000" sy="-100000" algn="bl" rotWithShape="0"/>
          </a:effectLst>
        </p:spPr>
      </p:pic>
      <p:pic>
        <p:nvPicPr>
          <p:cNvPr id="13" name="Picture 12" descr="skinny-ferry.jpg"/>
          <p:cNvPicPr>
            <a:picLocks/>
          </p:cNvPicPr>
          <p:nvPr userDrawn="1"/>
        </p:nvPicPr>
        <p:blipFill>
          <a:blip r:embed="rId4" cstate="print"/>
          <a:stretch>
            <a:fillRect/>
          </a:stretch>
        </p:blipFill>
        <p:spPr>
          <a:xfrm>
            <a:off x="3048000" y="0"/>
            <a:ext cx="1527048" cy="3419856"/>
          </a:xfrm>
          <a:prstGeom prst="rect">
            <a:avLst/>
          </a:prstGeom>
          <a:effectLst>
            <a:reflection blurRad="6350" stA="52000" endA="300" endPos="35000" dir="5400000" sy="-100000" algn="bl" rotWithShape="0"/>
          </a:effectLst>
        </p:spPr>
      </p:pic>
      <p:pic>
        <p:nvPicPr>
          <p:cNvPr id="14" name="Picture 13" descr="skinny-airport.jpg"/>
          <p:cNvPicPr>
            <a:picLocks/>
          </p:cNvPicPr>
          <p:nvPr userDrawn="1"/>
        </p:nvPicPr>
        <p:blipFill>
          <a:blip r:embed="rId5" cstate="print"/>
          <a:stretch>
            <a:fillRect/>
          </a:stretch>
        </p:blipFill>
        <p:spPr>
          <a:xfrm>
            <a:off x="0" y="0"/>
            <a:ext cx="1527048" cy="3419856"/>
          </a:xfrm>
          <a:prstGeom prst="rect">
            <a:avLst/>
          </a:prstGeom>
          <a:effectLst>
            <a:reflection blurRad="6350" stA="52000" endA="300" endPos="35000" dir="5400000" sy="-100000" algn="bl" rotWithShape="0"/>
          </a:effectLst>
        </p:spPr>
      </p:pic>
      <p:pic>
        <p:nvPicPr>
          <p:cNvPr id="15" name="Picture 14" descr="skinny-pave.jpg"/>
          <p:cNvPicPr>
            <a:picLocks/>
          </p:cNvPicPr>
          <p:nvPr userDrawn="1"/>
        </p:nvPicPr>
        <p:blipFill>
          <a:blip r:embed="rId6" cstate="print"/>
          <a:stretch>
            <a:fillRect/>
          </a:stretch>
        </p:blipFill>
        <p:spPr>
          <a:xfrm>
            <a:off x="1524000" y="0"/>
            <a:ext cx="1527048" cy="3419856"/>
          </a:xfrm>
          <a:prstGeom prst="rect">
            <a:avLst/>
          </a:prstGeom>
          <a:effectLst>
            <a:reflection blurRad="6350" stA="52000" endA="300" endPos="35000" dir="5400000" sy="-100000" algn="bl" rotWithShape="0"/>
          </a:effectLst>
        </p:spPr>
      </p:pic>
      <p:pic>
        <p:nvPicPr>
          <p:cNvPr id="10" name="Picture 9" descr="truck.jpg"/>
          <p:cNvPicPr>
            <a:picLocks noChangeAspect="1"/>
          </p:cNvPicPr>
          <p:nvPr userDrawn="1"/>
        </p:nvPicPr>
        <p:blipFill>
          <a:blip r:embed="rId7" cstate="print"/>
          <a:stretch>
            <a:fillRect/>
          </a:stretch>
        </p:blipFill>
        <p:spPr>
          <a:xfrm>
            <a:off x="4572000" y="0"/>
            <a:ext cx="1530096" cy="3419856"/>
          </a:xfrm>
          <a:prstGeom prst="rect">
            <a:avLst/>
          </a:prstGeom>
          <a:effectLst>
            <a:reflection blurRad="6350" stA="52000" endA="300" endPos="35000" dir="5400000" sy="-100000" algn="bl" rotWithShape="0"/>
          </a:effectLst>
        </p:spPr>
      </p:pic>
      <p:pic>
        <p:nvPicPr>
          <p:cNvPr id="39" name="Picture 38" descr="dotseal-x.gif"/>
          <p:cNvPicPr>
            <a:picLocks noChangeAspect="1"/>
          </p:cNvPicPr>
          <p:nvPr userDrawn="1"/>
        </p:nvPicPr>
        <p:blipFill>
          <a:blip r:embed="rId8" cstate="print"/>
          <a:stretch>
            <a:fillRect/>
          </a:stretch>
        </p:blipFill>
        <p:spPr>
          <a:xfrm>
            <a:off x="4005072" y="2847975"/>
            <a:ext cx="1114425" cy="1114425"/>
          </a:xfrm>
          <a:prstGeom prst="rect">
            <a:avLst/>
          </a:prstGeom>
        </p:spPr>
      </p:pic>
    </p:spTree>
    <p:extLst>
      <p:ext uri="{BB962C8B-B14F-4D97-AF65-F5344CB8AC3E}">
        <p14:creationId xmlns:p14="http://schemas.microsoft.com/office/powerpoint/2010/main" val="733371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9" name="Picture 8"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0" name="Picture 9"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1" name="Picture 10"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3" name="Picture 12"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4" name="Date Placeholder 3"/>
          <p:cNvSpPr>
            <a:spLocks noGrp="1"/>
          </p:cNvSpPr>
          <p:nvPr>
            <p:ph type="dt" sz="half" idx="10"/>
          </p:nvPr>
        </p:nvSpPr>
        <p:spPr>
          <a:xfrm>
            <a:off x="0" y="6492875"/>
            <a:ext cx="2133600" cy="365125"/>
          </a:xfrm>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5" name="Footer Placeholder 4"/>
          <p:cNvSpPr>
            <a:spLocks noGrp="1"/>
          </p:cNvSpPr>
          <p:nvPr>
            <p:ph type="ftr" sz="quarter" idx="11"/>
          </p:nvPr>
        </p:nvSpPr>
        <p:spPr>
          <a:xfrm>
            <a:off x="3048000" y="6492875"/>
            <a:ext cx="2895600" cy="365125"/>
          </a:xfrm>
        </p:spPr>
        <p:txBody>
          <a:bodyPr/>
          <a:lstStyle/>
          <a:p>
            <a:endParaRPr lang="en-US">
              <a:solidFill>
                <a:prstClr val="white"/>
              </a:solidFill>
            </a:endParaRPr>
          </a:p>
        </p:txBody>
      </p:sp>
      <p:sp>
        <p:nvSpPr>
          <p:cNvPr id="6" name="Slide Number Placeholder 5"/>
          <p:cNvSpPr>
            <a:spLocks noGrp="1"/>
          </p:cNvSpPr>
          <p:nvPr>
            <p:ph type="sldNum" sz="quarter" idx="12"/>
          </p:nvPr>
        </p:nvSpPr>
        <p:spPr>
          <a:xfrm>
            <a:off x="7010400" y="6492875"/>
            <a:ext cx="2133600" cy="365125"/>
          </a:xfrm>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3" name="Content Placeholder 2"/>
          <p:cNvSpPr>
            <a:spLocks noGrp="1"/>
          </p:cNvSpPr>
          <p:nvPr>
            <p:ph idx="1"/>
          </p:nvPr>
        </p:nvSpPr>
        <p:spPr>
          <a:xfrm>
            <a:off x="76200" y="2057400"/>
            <a:ext cx="89916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56784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7" name="Title Placeholder 1"/>
          <p:cNvSpPr txBox="1">
            <a:spLocks/>
          </p:cNvSpPr>
          <p:nvPr userDrawn="1"/>
        </p:nvSpPr>
        <p:spPr>
          <a:xfrm>
            <a:off x="0" y="243840"/>
            <a:ext cx="9144000" cy="822960"/>
          </a:xfrm>
          <a:prstGeom prst="rect">
            <a:avLst/>
          </a:prstGeom>
          <a:noFill/>
        </p:spPr>
        <p:txBody>
          <a:bodyPr vert="horz" lIns="91440" tIns="45720" rIns="91440" bIns="45720" rtlCol="0" anchor="ctr">
            <a:normAutofit/>
          </a:bodyPr>
          <a:lstStyle/>
          <a:p>
            <a:pPr algn="ctr">
              <a:spcBef>
                <a:spcPct val="0"/>
              </a:spcBef>
              <a:defRPr/>
            </a:pPr>
            <a:r>
              <a:rPr lang="en-US" sz="3800" dirty="0" smtClean="0">
                <a:solidFill>
                  <a:prstClr val="black"/>
                </a:solidFill>
                <a:latin typeface="Arial Black" pitchFamily="34" charset="0"/>
              </a:rPr>
              <a:t>Click to edit Master title style</a:t>
            </a:r>
            <a:endParaRPr lang="en-US" sz="3800" dirty="0">
              <a:solidFill>
                <a:prstClr val="black"/>
              </a:solidFill>
              <a:latin typeface="Arial Black" pitchFamily="34" charset="0"/>
            </a:endParaRPr>
          </a:p>
        </p:txBody>
      </p:sp>
    </p:spTree>
    <p:extLst>
      <p:ext uri="{BB962C8B-B14F-4D97-AF65-F5344CB8AC3E}">
        <p14:creationId xmlns:p14="http://schemas.microsoft.com/office/powerpoint/2010/main" val="634959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5" name="Picture 14"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6" name="Picture 15"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7" name="Picture 16"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8" name="Picture 17"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0" name="Picture 19"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2" name="Picture 21"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3" name="Content Placeholder 2"/>
          <p:cNvSpPr>
            <a:spLocks noGrp="1"/>
          </p:cNvSpPr>
          <p:nvPr>
            <p:ph sz="half" idx="1"/>
          </p:nvPr>
        </p:nvSpPr>
        <p:spPr>
          <a:xfrm>
            <a:off x="457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3061242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2" name="Rectangle 11"/>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3" name="Date Placeholder 2"/>
          <p:cNvSpPr>
            <a:spLocks noGrp="1"/>
          </p:cNvSpPr>
          <p:nvPr>
            <p:ph type="dt" sz="half" idx="10"/>
          </p:nvPr>
        </p:nvSpPr>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19"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435872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1" name="Rectangle 20"/>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0" y="0"/>
            <a:ext cx="9144000" cy="10668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17" name="Rectangle 16"/>
          <p:cNvSpPr/>
          <p:nvPr userDrawn="1"/>
        </p:nvSpPr>
        <p:spPr>
          <a:xfrm>
            <a:off x="0" y="0"/>
            <a:ext cx="9144000" cy="114300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Date Placeholder 2"/>
          <p:cNvSpPr>
            <a:spLocks noGrp="1"/>
          </p:cNvSpPr>
          <p:nvPr>
            <p:ph type="dt" sz="half" idx="10"/>
          </p:nvPr>
        </p:nvSpPr>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19"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22971583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7" name="Rectangle 16"/>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1" name="Picture 10"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2" name="Picture 11"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3" name="Picture 12"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4" name="Picture 13"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9" name="Picture 18"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2" name="Date Placeholder 1"/>
          <p:cNvSpPr>
            <a:spLocks noGrp="1"/>
          </p:cNvSpPr>
          <p:nvPr>
            <p:ph type="dt" sz="half" idx="10"/>
          </p:nvPr>
        </p:nvSpPr>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032472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5"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54437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0" name="Rectangle 19"/>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13"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5" name="Picture 14"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6" name="Picture 15"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7" name="Picture 16"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2" name="Picture 21"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8" name="Picture 17"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a:xfrm>
            <a:off x="0" y="6492875"/>
            <a:ext cx="2133600" cy="365125"/>
          </a:xfrm>
        </p:spPr>
        <p:txBody>
          <a:bodyPr/>
          <a:lstStyle/>
          <a:p>
            <a:fld id="{7E949A68-C5EB-4EE1-B342-482B1F06E710}" type="datetimeFigureOut">
              <a:rPr lang="en-US" smtClean="0">
                <a:solidFill>
                  <a:prstClr val="white"/>
                </a:solidFill>
              </a:rPr>
              <a:pPr/>
              <a:t>7/26/2016</a:t>
            </a:fld>
            <a:endParaRPr lang="en-US">
              <a:solidFill>
                <a:prstClr val="white"/>
              </a:solidFill>
            </a:endParaRPr>
          </a:p>
        </p:txBody>
      </p:sp>
      <p:sp>
        <p:nvSpPr>
          <p:cNvPr id="6" name="Footer Placeholder 5"/>
          <p:cNvSpPr>
            <a:spLocks noGrp="1"/>
          </p:cNvSpPr>
          <p:nvPr>
            <p:ph type="ftr" sz="quarter" idx="11"/>
          </p:nvPr>
        </p:nvSpPr>
        <p:spPr>
          <a:xfrm>
            <a:off x="3124200" y="6492875"/>
            <a:ext cx="2895600" cy="365125"/>
          </a:xfrm>
        </p:spPr>
        <p:txBody>
          <a:bodyPr/>
          <a:lstStyle/>
          <a:p>
            <a:endParaRPr lang="en-US">
              <a:solidFill>
                <a:prstClr val="white"/>
              </a:solidFill>
            </a:endParaRPr>
          </a:p>
        </p:txBody>
      </p:sp>
      <p:sp>
        <p:nvSpPr>
          <p:cNvPr id="7" name="Slide Number Placeholder 6"/>
          <p:cNvSpPr>
            <a:spLocks noGrp="1"/>
          </p:cNvSpPr>
          <p:nvPr>
            <p:ph type="sldNum" sz="quarter" idx="12"/>
          </p:nvPr>
        </p:nvSpPr>
        <p:spPr>
          <a:xfrm>
            <a:off x="7010400" y="6492875"/>
            <a:ext cx="2133600" cy="365125"/>
          </a:xfrm>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199"/>
            <a:ext cx="5486400" cy="3508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1702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9" name="Picture 8"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0" name="Picture 9"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1" name="Picture 10"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3" name="Picture 12"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4" name="Date Placeholder 3"/>
          <p:cNvSpPr>
            <a:spLocks noGrp="1"/>
          </p:cNvSpPr>
          <p:nvPr>
            <p:ph type="dt" sz="half" idx="10"/>
          </p:nvPr>
        </p:nvSpPr>
        <p:spPr>
          <a:xfrm>
            <a:off x="0" y="6492875"/>
            <a:ext cx="2133600" cy="365125"/>
          </a:xfrm>
        </p:spPr>
        <p:txBody>
          <a:bodyPr/>
          <a:lstStyle/>
          <a:p>
            <a:fld id="{7E949A68-C5EB-4EE1-B342-482B1F06E710}" type="datetimeFigureOut">
              <a:rPr lang="en-US" smtClean="0"/>
              <a:pPr/>
              <a:t>7/26/2016</a:t>
            </a:fld>
            <a:endParaRPr lang="en-US"/>
          </a:p>
        </p:txBody>
      </p:sp>
      <p:sp>
        <p:nvSpPr>
          <p:cNvPr id="5" name="Footer Placeholder 4"/>
          <p:cNvSpPr>
            <a:spLocks noGrp="1"/>
          </p:cNvSpPr>
          <p:nvPr>
            <p:ph type="ftr" sz="quarter" idx="11"/>
          </p:nvPr>
        </p:nvSpPr>
        <p:spPr>
          <a:xfrm>
            <a:off x="3048000" y="6492875"/>
            <a:ext cx="2895600" cy="365125"/>
          </a:xfrm>
        </p:spPr>
        <p:txBody>
          <a:bodyPr/>
          <a:lstStyle/>
          <a:p>
            <a:endParaRPr lang="en-US"/>
          </a:p>
        </p:txBody>
      </p:sp>
      <p:sp>
        <p:nvSpPr>
          <p:cNvPr id="6" name="Slide Number Placeholder 5"/>
          <p:cNvSpPr>
            <a:spLocks noGrp="1"/>
          </p:cNvSpPr>
          <p:nvPr>
            <p:ph type="sldNum" sz="quarter" idx="12"/>
          </p:nvPr>
        </p:nvSpPr>
        <p:spPr>
          <a:xfrm>
            <a:off x="7010400" y="6492875"/>
            <a:ext cx="2133600" cy="365125"/>
          </a:xfrm>
        </p:spPr>
        <p:txBody>
          <a:bodyPr/>
          <a:lstStyle/>
          <a:p>
            <a:fld id="{D8C6E02D-ED4A-4F8F-9C9A-E96094146A78}" type="slidenum">
              <a:rPr lang="en-US" smtClean="0"/>
              <a:pPr/>
              <a:t>‹#›</a:t>
            </a:fld>
            <a:endParaRPr lang="en-US"/>
          </a:p>
        </p:txBody>
      </p:sp>
      <p:sp>
        <p:nvSpPr>
          <p:cNvPr id="3" name="Content Placeholder 2"/>
          <p:cNvSpPr>
            <a:spLocks noGrp="1"/>
          </p:cNvSpPr>
          <p:nvPr>
            <p:ph idx="1"/>
          </p:nvPr>
        </p:nvSpPr>
        <p:spPr>
          <a:xfrm>
            <a:off x="76200" y="2057400"/>
            <a:ext cx="89916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49A68-C5EB-4EE1-B342-482B1F06E710}" type="datetimeFigureOut">
              <a:rPr lang="en-US" smtClean="0"/>
              <a:pPr/>
              <a:t>7/26/2016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E02D-ED4A-4F8F-9C9A-E96094146A78}" type="slidenum">
              <a:rPr lang="en-US" smtClean="0"/>
              <a:pPr/>
              <a:t>‹#›</a:t>
            </a:fld>
            <a:endParaRPr lang="en-US"/>
          </a:p>
        </p:txBody>
      </p:sp>
      <p:sp>
        <p:nvSpPr>
          <p:cNvPr id="7" name="Title Placeholder 1"/>
          <p:cNvSpPr txBox="1">
            <a:spLocks/>
          </p:cNvSpPr>
          <p:nvPr userDrawn="1"/>
        </p:nvSpPr>
        <p:spPr>
          <a:xfrm>
            <a:off x="0" y="243840"/>
            <a:ext cx="9144000" cy="822960"/>
          </a:xfrm>
          <a:prstGeom prst="rect">
            <a:avLst/>
          </a:prstGeom>
          <a:no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800" b="0" i="0" u="none" strike="noStrike" kern="1200" cap="none" spc="0" normalizeH="0" baseline="0" noProof="0" dirty="0" smtClean="0">
                <a:ln>
                  <a:noFill/>
                </a:ln>
                <a:solidFill>
                  <a:schemeClr val="tx1"/>
                </a:solidFill>
                <a:effectLst/>
                <a:uLnTx/>
                <a:uFillTx/>
                <a:latin typeface="Arial Black" pitchFamily="34" charset="0"/>
                <a:ea typeface="+mj-ea"/>
                <a:cs typeface="+mj-cs"/>
              </a:rPr>
              <a:t>Click to edit Master title style</a:t>
            </a:r>
            <a:endParaRPr kumimoji="0" lang="en-US" sz="3800" b="0" i="0" u="none" strike="noStrike" kern="1200" cap="none" spc="0" normalizeH="0" baseline="0" noProof="0" dirty="0">
              <a:ln>
                <a:noFill/>
              </a:ln>
              <a:solidFill>
                <a:schemeClr val="tx1"/>
              </a:solidFill>
              <a:effectLst/>
              <a:uLnTx/>
              <a:uFillTx/>
              <a:latin typeface="Arial Black" pitchFamily="34" charset="0"/>
              <a:ea typeface="+mj-ea"/>
              <a:cs typeface="+mj-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6" name="Picture 15"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7" name="Picture 16"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8" name="Picture 17"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0" name="Picture 19"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2" name="Picture 21"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p:txBody>
          <a:bodyPr/>
          <a:lstStyle/>
          <a:p>
            <a:fld id="{7E949A68-C5EB-4EE1-B342-482B1F06E710}" type="datetimeFigureOut">
              <a:rPr lang="en-US" smtClean="0"/>
              <a:pPr/>
              <a:t>7/26/2016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6E02D-ED4A-4F8F-9C9A-E96094146A78}" type="slidenum">
              <a:rPr lang="en-US" smtClean="0"/>
              <a:pPr/>
              <a:t>‹#›</a:t>
            </a:fld>
            <a:endParaRPr lang="en-US"/>
          </a:p>
        </p:txBody>
      </p:sp>
      <p:sp>
        <p:nvSpPr>
          <p:cNvPr id="3" name="Content Placeholder 2"/>
          <p:cNvSpPr>
            <a:spLocks noGrp="1"/>
          </p:cNvSpPr>
          <p:nvPr>
            <p:ph sz="half" idx="1"/>
          </p:nvPr>
        </p:nvSpPr>
        <p:spPr>
          <a:xfrm>
            <a:off x="457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2" name="Rectangle 11"/>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3" name="Date Placeholder 2"/>
          <p:cNvSpPr>
            <a:spLocks noGrp="1"/>
          </p:cNvSpPr>
          <p:nvPr>
            <p:ph type="dt" sz="half" idx="10"/>
          </p:nvPr>
        </p:nvSpPr>
        <p:spPr/>
        <p:txBody>
          <a:bodyPr/>
          <a:lstStyle/>
          <a:p>
            <a:fld id="{7E949A68-C5EB-4EE1-B342-482B1F06E710}" type="datetimeFigureOut">
              <a:rPr lang="en-US" smtClean="0"/>
              <a:pPr/>
              <a:t>7/26/2016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C6E02D-ED4A-4F8F-9C9A-E96094146A78}" type="slidenum">
              <a:rPr lang="en-US" smtClean="0"/>
              <a:pPr/>
              <a:t>‹#›</a:t>
            </a:fld>
            <a:endParaRPr lang="en-US"/>
          </a:p>
        </p:txBody>
      </p:sp>
      <p:sp>
        <p:nvSpPr>
          <p:cNvPr id="19"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1" name="Rectangle 20"/>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0" y="0"/>
            <a:ext cx="9144000" cy="10668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17" name="Rectangle 16"/>
          <p:cNvSpPr/>
          <p:nvPr userDrawn="1"/>
        </p:nvSpPr>
        <p:spPr>
          <a:xfrm>
            <a:off x="0" y="0"/>
            <a:ext cx="9144000" cy="114300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E949A68-C5EB-4EE1-B342-482B1F06E710}" type="datetimeFigureOut">
              <a:rPr lang="en-US" smtClean="0"/>
              <a:pPr/>
              <a:t>7/26/2016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C6E02D-ED4A-4F8F-9C9A-E96094146A78}" type="slidenum">
              <a:rPr lang="en-US" smtClean="0"/>
              <a:pPr/>
              <a:t>‹#›</a:t>
            </a:fld>
            <a:endParaRPr lang="en-US"/>
          </a:p>
        </p:txBody>
      </p:sp>
      <p:sp>
        <p:nvSpPr>
          <p:cNvPr id="19"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7" name="Rectangle 16"/>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2" name="Picture 11"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3" name="Picture 12"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4" name="Picture 13"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9" name="Picture 18"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2" name="Date Placeholder 1"/>
          <p:cNvSpPr>
            <a:spLocks noGrp="1"/>
          </p:cNvSpPr>
          <p:nvPr>
            <p:ph type="dt" sz="half" idx="10"/>
          </p:nvPr>
        </p:nvSpPr>
        <p:spPr/>
        <p:txBody>
          <a:bodyPr/>
          <a:lstStyle/>
          <a:p>
            <a:fld id="{7E949A68-C5EB-4EE1-B342-482B1F06E710}" type="datetimeFigureOut">
              <a:rPr lang="en-US" smtClean="0"/>
              <a:pPr/>
              <a:t>7/26/2016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C6E02D-ED4A-4F8F-9C9A-E96094146A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49A68-C5EB-4EE1-B342-482B1F06E710}" type="datetimeFigureOut">
              <a:rPr lang="en-US" smtClean="0"/>
              <a:pPr/>
              <a:t>7/26/2016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C6E02D-ED4A-4F8F-9C9A-E96094146A78}" type="slidenum">
              <a:rPr lang="en-US" smtClean="0"/>
              <a:pPr/>
              <a:t>‹#›</a:t>
            </a:fld>
            <a:endParaRPr lang="en-US"/>
          </a:p>
        </p:txBody>
      </p:sp>
      <p:sp>
        <p:nvSpPr>
          <p:cNvPr id="5"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0" name="Rectangle 19"/>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5" name="Picture 14"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6" name="Picture 15"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7" name="Picture 16"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2" name="Picture 21"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8" name="Picture 17"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a:xfrm>
            <a:off x="0" y="6492875"/>
            <a:ext cx="2133600" cy="365125"/>
          </a:xfrm>
        </p:spPr>
        <p:txBody>
          <a:bodyPr/>
          <a:lstStyle/>
          <a:p>
            <a:fld id="{7E949A68-C5EB-4EE1-B342-482B1F06E710}" type="datetimeFigureOut">
              <a:rPr lang="en-US" smtClean="0"/>
              <a:pPr/>
              <a:t>7/26/2016</a:t>
            </a:fld>
            <a:endParaRPr lang="en-US"/>
          </a:p>
        </p:txBody>
      </p:sp>
      <p:sp>
        <p:nvSpPr>
          <p:cNvPr id="6" name="Footer Placeholder 5"/>
          <p:cNvSpPr>
            <a:spLocks noGrp="1"/>
          </p:cNvSpPr>
          <p:nvPr>
            <p:ph type="ftr" sz="quarter" idx="11"/>
          </p:nvPr>
        </p:nvSpPr>
        <p:spPr>
          <a:xfrm>
            <a:off x="3124200" y="6492875"/>
            <a:ext cx="2895600" cy="365125"/>
          </a:xfrm>
        </p:spPr>
        <p:txBody>
          <a:bodyPr/>
          <a:lstStyle/>
          <a:p>
            <a:endParaRPr lang="en-US"/>
          </a:p>
        </p:txBody>
      </p:sp>
      <p:sp>
        <p:nvSpPr>
          <p:cNvPr id="7" name="Slide Number Placeholder 6"/>
          <p:cNvSpPr>
            <a:spLocks noGrp="1"/>
          </p:cNvSpPr>
          <p:nvPr>
            <p:ph type="sldNum" sz="quarter" idx="12"/>
          </p:nvPr>
        </p:nvSpPr>
        <p:spPr>
          <a:xfrm>
            <a:off x="7010400" y="6492875"/>
            <a:ext cx="2133600" cy="365125"/>
          </a:xfrm>
        </p:spPr>
        <p:txBody>
          <a:bodyPr/>
          <a:lstStyle/>
          <a:p>
            <a:fld id="{D8C6E02D-ED4A-4F8F-9C9A-E96094146A78}" type="slidenum">
              <a:rPr lang="en-US" smtClean="0"/>
              <a:pPr/>
              <a:t>‹#›</a:t>
            </a:fld>
            <a:endParaRPr lang="en-US"/>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199"/>
            <a:ext cx="5486400" cy="3508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6477000"/>
            <a:ext cx="9144000" cy="381000"/>
          </a:xfrm>
          <a:prstGeom prst="rect">
            <a:avLst/>
          </a:prstGeom>
          <a:gradFill>
            <a:gsLst>
              <a:gs pos="0">
                <a:schemeClr val="accent1">
                  <a:tint val="44500"/>
                  <a:satMod val="160000"/>
                </a:schemeClr>
              </a:gs>
              <a:gs pos="34000">
                <a:srgbClr val="00206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0" y="277368"/>
            <a:ext cx="9144000" cy="838200"/>
          </a:xfrm>
          <a:prstGeom prst="rect">
            <a:avLst/>
          </a:prstGeom>
          <a:no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2400" y="1219200"/>
            <a:ext cx="8839200" cy="510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0" y="6492875"/>
            <a:ext cx="2133600" cy="365125"/>
          </a:xfrm>
          <a:prstGeom prst="rect">
            <a:avLst/>
          </a:prstGeom>
        </p:spPr>
        <p:txBody>
          <a:bodyPr vert="horz" lIns="91440" tIns="45720" rIns="91440" bIns="45720" rtlCol="0" anchor="ctr"/>
          <a:lstStyle>
            <a:lvl1pPr algn="l">
              <a:defRPr sz="800">
                <a:solidFill>
                  <a:schemeClr val="bg1"/>
                </a:solidFill>
                <a:latin typeface="Arial" pitchFamily="34" charset="0"/>
                <a:cs typeface="Arial" pitchFamily="34" charset="0"/>
              </a:defRPr>
            </a:lvl1pPr>
          </a:lstStyle>
          <a:p>
            <a:fld id="{7E949A68-C5EB-4EE1-B342-482B1F06E710}" type="datetimeFigureOut">
              <a:rPr lang="en-US" smtClean="0"/>
              <a:pPr/>
              <a:t>7/26/2016</a:t>
            </a:fld>
            <a:endParaRPr lang="en-US"/>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800">
                <a:solidFill>
                  <a:schemeClr val="bg1"/>
                </a:solidFill>
                <a:latin typeface="Arial" pitchFamily="34" charset="0"/>
                <a:cs typeface="Arial" pitchFamily="34" charset="0"/>
              </a:defRPr>
            </a:lvl1pPr>
          </a:lstStyle>
          <a:p>
            <a:endParaRPr lang="en-US"/>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800">
                <a:solidFill>
                  <a:schemeClr val="bg1"/>
                </a:solidFill>
                <a:latin typeface="Arial" pitchFamily="34" charset="0"/>
                <a:cs typeface="Arial" pitchFamily="34" charset="0"/>
              </a:defRPr>
            </a:lvl1pPr>
          </a:lstStyle>
          <a:p>
            <a:fld id="{D8C6E02D-ED4A-4F8F-9C9A-E96094146A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8" r:id="rId6"/>
    <p:sldLayoutId id="2147483655" r:id="rId7"/>
    <p:sldLayoutId id="2147483659" r:id="rId8"/>
    <p:sldLayoutId id="2147483657" r:id="rId9"/>
  </p:sldLayoutIdLst>
  <p:txStyles>
    <p:titleStyle>
      <a:lvl1pPr algn="ctr" defTabSz="914400" rtl="0" eaLnBrk="1" latinLnBrk="0" hangingPunct="1">
        <a:spcBef>
          <a:spcPct val="0"/>
        </a:spcBef>
        <a:buNone/>
        <a:defRPr sz="3800" kern="1200">
          <a:solidFill>
            <a:schemeClr val="tx1"/>
          </a:solidFill>
          <a:latin typeface="Arial Black" pitchFamily="34" charset="0"/>
          <a:ea typeface="+mj-ea"/>
          <a:cs typeface="+mj-cs"/>
        </a:defRPr>
      </a:lvl1pPr>
    </p:titleStyle>
    <p:bodyStyle>
      <a:lvl1pPr marL="342900" indent="-342900" algn="l" defTabSz="914400" rtl="0" eaLnBrk="1" latinLnBrk="0" hangingPunct="1">
        <a:spcBef>
          <a:spcPct val="20000"/>
        </a:spcBef>
        <a:buClr>
          <a:srgbClr val="002060"/>
        </a:buClr>
        <a:buSzPct val="110000"/>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0070C0"/>
        </a:buClr>
        <a:buSzPct val="85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tx1">
            <a:lumMod val="50000"/>
            <a:lumOff val="50000"/>
          </a:schemeClr>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0070C0"/>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tx1">
            <a:lumMod val="50000"/>
            <a:lumOff val="50000"/>
          </a:schemeClr>
        </a:buClr>
        <a:buSzPct val="95000"/>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6477000"/>
            <a:ext cx="9144000" cy="381000"/>
          </a:xfrm>
          <a:prstGeom prst="rect">
            <a:avLst/>
          </a:prstGeom>
          <a:gradFill>
            <a:gsLst>
              <a:gs pos="0">
                <a:schemeClr val="accent1">
                  <a:tint val="44500"/>
                  <a:satMod val="160000"/>
                </a:schemeClr>
              </a:gs>
              <a:gs pos="34000">
                <a:srgbClr val="00206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0" y="277368"/>
            <a:ext cx="9144000" cy="838200"/>
          </a:xfrm>
          <a:prstGeom prst="rect">
            <a:avLst/>
          </a:prstGeom>
          <a:no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2400" y="1219200"/>
            <a:ext cx="8839200" cy="510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0" y="6492875"/>
            <a:ext cx="2133600" cy="365125"/>
          </a:xfrm>
          <a:prstGeom prst="rect">
            <a:avLst/>
          </a:prstGeom>
        </p:spPr>
        <p:txBody>
          <a:bodyPr vert="horz" lIns="91440" tIns="45720" rIns="91440" bIns="45720" rtlCol="0" anchor="ctr"/>
          <a:lstStyle>
            <a:lvl1pPr algn="l">
              <a:defRPr sz="800">
                <a:solidFill>
                  <a:schemeClr val="bg1"/>
                </a:solidFill>
                <a:latin typeface="Arial" pitchFamily="34" charset="0"/>
                <a:cs typeface="Arial" pitchFamily="34" charset="0"/>
              </a:defRPr>
            </a:lvl1pPr>
          </a:lstStyle>
          <a:p>
            <a:fld id="{7E949A68-C5EB-4EE1-B342-482B1F06E710}" type="datetimeFigureOut">
              <a:rPr lang="en-US" smtClean="0">
                <a:solidFill>
                  <a:prstClr val="white"/>
                </a:solidFill>
              </a:rPr>
              <a:pPr/>
              <a:t>7/26/2016</a:t>
            </a:fld>
            <a:endParaRPr lang="en-US">
              <a:solidFill>
                <a:prstClr val="white"/>
              </a:solidFill>
            </a:endParaRPr>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800">
                <a:solidFill>
                  <a:schemeClr val="bg1"/>
                </a:solidFill>
                <a:latin typeface="Arial" pitchFamily="34" charset="0"/>
                <a:cs typeface="Arial" pitchFamily="34" charset="0"/>
              </a:defRPr>
            </a:lvl1pPr>
          </a:lstStyle>
          <a:p>
            <a:endParaRPr lang="en-US">
              <a:solidFill>
                <a:prstClr val="white"/>
              </a:solidFill>
            </a:endParaRP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800">
                <a:solidFill>
                  <a:schemeClr val="bg1"/>
                </a:solidFill>
                <a:latin typeface="Arial" pitchFamily="34" charset="0"/>
                <a:cs typeface="Arial" pitchFamily="34" charset="0"/>
              </a:defRPr>
            </a:lvl1pPr>
          </a:lstStyle>
          <a:p>
            <a:fld id="{D8C6E02D-ED4A-4F8F-9C9A-E96094146A78}"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3869758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914400" rtl="0" eaLnBrk="1" latinLnBrk="0" hangingPunct="1">
        <a:spcBef>
          <a:spcPct val="0"/>
        </a:spcBef>
        <a:buNone/>
        <a:defRPr sz="3800" kern="1200">
          <a:solidFill>
            <a:schemeClr val="tx1"/>
          </a:solidFill>
          <a:latin typeface="Arial Black" pitchFamily="34" charset="0"/>
          <a:ea typeface="+mj-ea"/>
          <a:cs typeface="+mj-cs"/>
        </a:defRPr>
      </a:lvl1pPr>
    </p:titleStyle>
    <p:bodyStyle>
      <a:lvl1pPr marL="342900" indent="-342900" algn="l" defTabSz="914400" rtl="0" eaLnBrk="1" latinLnBrk="0" hangingPunct="1">
        <a:spcBef>
          <a:spcPct val="20000"/>
        </a:spcBef>
        <a:buClr>
          <a:srgbClr val="002060"/>
        </a:buClr>
        <a:buSzPct val="110000"/>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0070C0"/>
        </a:buClr>
        <a:buSzPct val="85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tx1">
            <a:lumMod val="50000"/>
            <a:lumOff val="50000"/>
          </a:schemeClr>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0070C0"/>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tx1">
            <a:lumMod val="50000"/>
            <a:lumOff val="50000"/>
          </a:schemeClr>
        </a:buClr>
        <a:buSzPct val="95000"/>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dot.state.ak.us/stwddes/desmaterials/matsiteportal/materialsitemap.cfm" TargetMode="Externa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mailto:al.burton@alaska.gov" TargetMode="External"/><Relationship Id="rId2" Type="http://schemas.openxmlformats.org/officeDocument/2006/relationships/hyperlink" Target="mailto:renee.goentzel@alaska.gov"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962400"/>
            <a:ext cx="9144000" cy="990600"/>
          </a:xfrm>
          <a:prstGeom prst="rect">
            <a:avLst/>
          </a:prstGeom>
          <a:noFill/>
        </p:spPr>
        <p:txBody>
          <a:bodyPr anchor="t">
            <a:noAutofit/>
          </a:bodyPr>
          <a:lstStyle>
            <a:lvl1pPr>
              <a:defRPr sz="3100" baseline="0">
                <a:ln w="12700">
                  <a:solidFill>
                    <a:schemeClr val="tx1"/>
                  </a:solidFill>
                </a:ln>
                <a:gradFill>
                  <a:gsLst>
                    <a:gs pos="0">
                      <a:schemeClr val="bg1"/>
                    </a:gs>
                    <a:gs pos="66000">
                      <a:schemeClr val="accent1">
                        <a:tint val="23500"/>
                        <a:satMod val="160000"/>
                      </a:schemeClr>
                    </a:gs>
                  </a:gsLst>
                  <a:lin ang="5400000" scaled="0"/>
                </a:gradFill>
                <a:effectLst>
                  <a:outerShdw blurRad="50800" dist="38100" dir="2700000" algn="tl" rotWithShape="0">
                    <a:prstClr val="black">
                      <a:alpha val="40000"/>
                    </a:prstClr>
                  </a:outerShdw>
                </a:effectLst>
                <a:latin typeface="Arial Black" pitchFamily="34" charset="0"/>
              </a:defRPr>
            </a:lvl1pPr>
          </a:lstStyle>
          <a:p>
            <a:pPr algn="ctr">
              <a:spcBef>
                <a:spcPct val="0"/>
              </a:spcBef>
              <a:defRPr/>
            </a:pPr>
            <a:r>
              <a:rPr lang="en-US" dirty="0" smtClean="0">
                <a:ln w="12700">
                  <a:solidFill>
                    <a:prstClr val="black"/>
                  </a:solidFill>
                </a:ln>
                <a:gradFill>
                  <a:gsLst>
                    <a:gs pos="0">
                      <a:prstClr val="white"/>
                    </a:gs>
                    <a:gs pos="66000">
                      <a:srgbClr val="4F81BD">
                        <a:tint val="23500"/>
                        <a:satMod val="160000"/>
                      </a:srgbClr>
                    </a:gs>
                  </a:gsLst>
                  <a:lin ang="5400000" scaled="0"/>
                </a:gradFill>
              </a:rPr>
              <a:t>Alaska Department of </a:t>
            </a:r>
            <a:br>
              <a:rPr lang="en-US" dirty="0" smtClean="0">
                <a:ln w="12700">
                  <a:solidFill>
                    <a:prstClr val="black"/>
                  </a:solidFill>
                </a:ln>
                <a:gradFill>
                  <a:gsLst>
                    <a:gs pos="0">
                      <a:prstClr val="white"/>
                    </a:gs>
                    <a:gs pos="66000">
                      <a:srgbClr val="4F81BD">
                        <a:tint val="23500"/>
                        <a:satMod val="160000"/>
                      </a:srgbClr>
                    </a:gs>
                  </a:gsLst>
                  <a:lin ang="5400000" scaled="0"/>
                </a:gradFill>
              </a:rPr>
            </a:br>
            <a:r>
              <a:rPr lang="en-US" dirty="0" smtClean="0">
                <a:ln w="12700">
                  <a:solidFill>
                    <a:prstClr val="black"/>
                  </a:solidFill>
                </a:ln>
                <a:gradFill>
                  <a:gsLst>
                    <a:gs pos="0">
                      <a:prstClr val="white"/>
                    </a:gs>
                    <a:gs pos="66000">
                      <a:srgbClr val="4F81BD">
                        <a:tint val="23500"/>
                        <a:satMod val="160000"/>
                      </a:srgbClr>
                    </a:gs>
                  </a:gsLst>
                  <a:lin ang="5400000" scaled="0"/>
                </a:gradFill>
              </a:rPr>
              <a:t>Transportation &amp; Public Facilities</a:t>
            </a:r>
            <a:endParaRPr lang="en-US" dirty="0">
              <a:ln w="12700">
                <a:solidFill>
                  <a:prstClr val="black"/>
                </a:solidFill>
              </a:ln>
              <a:gradFill>
                <a:gsLst>
                  <a:gs pos="0">
                    <a:prstClr val="white"/>
                  </a:gs>
                  <a:gs pos="66000">
                    <a:srgbClr val="4F81BD">
                      <a:tint val="23500"/>
                      <a:satMod val="160000"/>
                    </a:srgbClr>
                  </a:gs>
                </a:gsLst>
                <a:lin ang="5400000" scaled="0"/>
              </a:gradFill>
            </a:endParaRPr>
          </a:p>
        </p:txBody>
      </p:sp>
      <p:sp>
        <p:nvSpPr>
          <p:cNvPr id="7" name="Title 1"/>
          <p:cNvSpPr txBox="1">
            <a:spLocks/>
          </p:cNvSpPr>
          <p:nvPr/>
        </p:nvSpPr>
        <p:spPr>
          <a:xfrm>
            <a:off x="0" y="5057775"/>
            <a:ext cx="9144000" cy="1828800"/>
          </a:xfrm>
          <a:prstGeom prst="rect">
            <a:avLst/>
          </a:prstGeom>
          <a:noFill/>
        </p:spPr>
        <p:txBody>
          <a:bodyPr anchor="t">
            <a:noAutofit/>
          </a:bodyPr>
          <a:lstStyle>
            <a:lvl1pPr>
              <a:defRPr sz="3100" baseline="0">
                <a:ln w="12700">
                  <a:solidFill>
                    <a:schemeClr val="tx1"/>
                  </a:solidFill>
                </a:ln>
                <a:gradFill>
                  <a:gsLst>
                    <a:gs pos="0">
                      <a:schemeClr val="bg1"/>
                    </a:gs>
                    <a:gs pos="66000">
                      <a:schemeClr val="accent1">
                        <a:tint val="23500"/>
                        <a:satMod val="160000"/>
                      </a:schemeClr>
                    </a:gs>
                  </a:gsLst>
                  <a:lin ang="5400000" scaled="0"/>
                </a:gradFill>
                <a:effectLst>
                  <a:outerShdw blurRad="50800" dist="38100" dir="2700000" algn="tl" rotWithShape="0">
                    <a:prstClr val="black">
                      <a:alpha val="40000"/>
                    </a:prstClr>
                  </a:outerShdw>
                </a:effectLst>
                <a:latin typeface="Arial Black" pitchFamily="34" charset="0"/>
              </a:defRPr>
            </a:lvl1pPr>
          </a:lstStyle>
          <a:p>
            <a:pPr algn="ctr">
              <a:spcBef>
                <a:spcPct val="0"/>
              </a:spcBef>
              <a:defRPr/>
            </a:pPr>
            <a:r>
              <a:rPr lang="en-US" sz="2000" dirty="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Material Site Policies and </a:t>
            </a:r>
            <a:r>
              <a:rPr lang="en-US" sz="20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Procedures</a:t>
            </a:r>
          </a:p>
          <a:p>
            <a:pPr algn="ctr">
              <a:spcBef>
                <a:spcPct val="0"/>
              </a:spcBef>
              <a:defRPr/>
            </a:pPr>
            <a:r>
              <a:rPr lang="en-US" sz="20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 </a:t>
            </a:r>
          </a:p>
          <a:p>
            <a:pPr algn="ctr">
              <a:spcBef>
                <a:spcPct val="0"/>
              </a:spcBef>
              <a:defRPr/>
            </a:pPr>
            <a:r>
              <a:rPr lang="en-US" sz="20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Renée Goentzel</a:t>
            </a:r>
          </a:p>
          <a:p>
            <a:pPr algn="ctr">
              <a:spcBef>
                <a:spcPct val="0"/>
              </a:spcBef>
              <a:defRPr/>
            </a:pPr>
            <a:endParaRPr lang="en-US" sz="8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endParaRPr>
          </a:p>
          <a:p>
            <a:pPr algn="ctr">
              <a:spcBef>
                <a:spcPct val="0"/>
              </a:spcBef>
              <a:defRPr/>
            </a:pPr>
            <a:r>
              <a:rPr lang="en-US" sz="16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July 2016</a:t>
            </a:r>
            <a:endParaRPr lang="en-US" sz="1600" dirty="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endParaRPr>
          </a:p>
        </p:txBody>
      </p:sp>
    </p:spTree>
    <p:extLst>
      <p:ext uri="{BB962C8B-B14F-4D97-AF65-F5344CB8AC3E}">
        <p14:creationId xmlns:p14="http://schemas.microsoft.com/office/powerpoint/2010/main" val="2517852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2057400"/>
            <a:ext cx="8991600" cy="4419600"/>
          </a:xfrm>
        </p:spPr>
        <p:txBody>
          <a:bodyPr>
            <a:normAutofit/>
          </a:bodyPr>
          <a:lstStyle/>
          <a:p>
            <a:pPr marL="0" indent="0">
              <a:buNone/>
            </a:pPr>
            <a:r>
              <a:rPr lang="en-US" sz="1600" dirty="0" smtClean="0"/>
              <a:t>Since this spring, a lot has changed with how DOT&amp;PF and the </a:t>
            </a:r>
            <a:r>
              <a:rPr lang="en-US" sz="1600" dirty="0" smtClean="0"/>
              <a:t>Alaska Dept</a:t>
            </a:r>
            <a:r>
              <a:rPr lang="en-US" sz="1600" dirty="0" smtClean="0"/>
              <a:t>. of Natural Resources Division of Mining, Land, and Water (DNR MLW) handle material sites. Material sites in Alaska are most often owned either by private parties or by the state. In most cases, state-owned material sites are owned and managed by DNR MLW, but DOT&amp;PF owns some sites outright and has exclusive management rights at some DNR MLW sites via Interagency Land Management Agreements (ILMAs). </a:t>
            </a:r>
          </a:p>
          <a:p>
            <a:pPr marL="0" indent="0">
              <a:buNone/>
            </a:pPr>
            <a:endParaRPr lang="en-US" sz="1600" dirty="0"/>
          </a:p>
        </p:txBody>
      </p:sp>
      <p:sp>
        <p:nvSpPr>
          <p:cNvPr id="3" name="Title 2"/>
          <p:cNvSpPr>
            <a:spLocks noGrp="1"/>
          </p:cNvSpPr>
          <p:nvPr>
            <p:ph type="title"/>
          </p:nvPr>
        </p:nvSpPr>
        <p:spPr/>
        <p:txBody>
          <a:bodyPr>
            <a:normAutofit/>
          </a:bodyPr>
          <a:lstStyle/>
          <a:p>
            <a:r>
              <a:rPr lang="en-US" sz="2600" dirty="0"/>
              <a:t>Material Sites Background</a:t>
            </a:r>
          </a:p>
        </p:txBody>
      </p:sp>
    </p:spTree>
    <p:extLst>
      <p:ext uri="{BB962C8B-B14F-4D97-AF65-F5344CB8AC3E}">
        <p14:creationId xmlns:p14="http://schemas.microsoft.com/office/powerpoint/2010/main" val="32101368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981200"/>
            <a:ext cx="8991600" cy="4495800"/>
          </a:xfrm>
        </p:spPr>
        <p:txBody>
          <a:bodyPr>
            <a:normAutofit fontScale="92500" lnSpcReduction="20000"/>
          </a:bodyPr>
          <a:lstStyle/>
          <a:p>
            <a:pPr marL="0" lvl="0" indent="0">
              <a:buNone/>
            </a:pPr>
            <a:r>
              <a:rPr lang="en-US" sz="1500" dirty="0">
                <a:solidFill>
                  <a:prstClr val="black"/>
                </a:solidFill>
              </a:rPr>
              <a:t>In a meeting between DOT&amp;PF and DNR MLW about the management of material sites and ILMAs, a discussion arose about DNR allowing DOT&amp;PF contractors to obtain material from DNR sites at the public and charitable rate. Until that meeting, DNR had assumed that when a contractor approached them about using a DNR material site and presented a Letter of Award, the letter was proof that DOT&amp;PF was allowing the contractor to use DNR MLW’s public and charitable rate.</a:t>
            </a:r>
          </a:p>
          <a:p>
            <a:pPr marL="0" indent="0">
              <a:buNone/>
            </a:pPr>
            <a:endParaRPr lang="en-US" sz="1600" b="1" dirty="0" smtClean="0">
              <a:solidFill>
                <a:srgbClr val="000000"/>
              </a:solidFill>
              <a:latin typeface="Arial"/>
            </a:endParaRPr>
          </a:p>
          <a:p>
            <a:pPr marL="0" indent="0">
              <a:buNone/>
            </a:pPr>
            <a:endParaRPr lang="en-US" sz="1600" b="1" dirty="0">
              <a:solidFill>
                <a:srgbClr val="000000"/>
              </a:solidFill>
              <a:latin typeface="Arial"/>
            </a:endParaRPr>
          </a:p>
          <a:p>
            <a:pPr marL="0" indent="0">
              <a:buNone/>
            </a:pPr>
            <a:r>
              <a:rPr lang="en-US" sz="1600" b="1" dirty="0" smtClean="0">
                <a:solidFill>
                  <a:srgbClr val="000000"/>
                </a:solidFill>
                <a:latin typeface="Arial"/>
              </a:rPr>
              <a:t>What </a:t>
            </a:r>
            <a:r>
              <a:rPr lang="en-US" sz="1600" b="1" dirty="0">
                <a:solidFill>
                  <a:srgbClr val="000000"/>
                </a:solidFill>
                <a:latin typeface="Arial"/>
              </a:rPr>
              <a:t>is the public and charitable rate? </a:t>
            </a:r>
            <a:endParaRPr lang="en-US" sz="1600" dirty="0" smtClean="0">
              <a:solidFill>
                <a:srgbClr val="000000"/>
              </a:solidFill>
              <a:latin typeface="Arial"/>
            </a:endParaRPr>
          </a:p>
          <a:p>
            <a:pPr marL="0" indent="0">
              <a:buNone/>
            </a:pPr>
            <a:r>
              <a:rPr lang="en-US" sz="1500" dirty="0" smtClean="0">
                <a:solidFill>
                  <a:srgbClr val="000000"/>
                </a:solidFill>
                <a:latin typeface="Arial"/>
              </a:rPr>
              <a:t>DNR sometimes negotiates </a:t>
            </a:r>
            <a:r>
              <a:rPr lang="en-US" sz="1500" dirty="0">
                <a:solidFill>
                  <a:srgbClr val="000000"/>
                </a:solidFill>
                <a:latin typeface="Arial"/>
              </a:rPr>
              <a:t>leases of state land with contractors and organizations for prices less than fair market value for public and charitable uses. This rate is currently $0.50/cu yd, versus the standard rate of $3.00/cu </a:t>
            </a:r>
            <a:r>
              <a:rPr lang="en-US" sz="1500" dirty="0" smtClean="0">
                <a:solidFill>
                  <a:srgbClr val="000000"/>
                </a:solidFill>
                <a:latin typeface="Arial"/>
              </a:rPr>
              <a:t>yd, </a:t>
            </a:r>
            <a:r>
              <a:rPr lang="en-US" sz="1500" dirty="0">
                <a:solidFill>
                  <a:srgbClr val="000000"/>
                </a:solidFill>
                <a:latin typeface="Arial"/>
              </a:rPr>
              <a:t>and is available to DOT&amp;PF for maintenance and construction projects</a:t>
            </a:r>
            <a:r>
              <a:rPr lang="en-US" sz="1500" dirty="0" smtClean="0">
                <a:solidFill>
                  <a:srgbClr val="000000"/>
                </a:solidFill>
                <a:latin typeface="Arial"/>
              </a:rPr>
              <a:t>.</a:t>
            </a:r>
          </a:p>
          <a:p>
            <a:pPr marL="0" indent="0">
              <a:buNone/>
            </a:pPr>
            <a:endParaRPr lang="en-US" sz="1400" dirty="0">
              <a:solidFill>
                <a:srgbClr val="000000"/>
              </a:solidFill>
              <a:latin typeface="Arial"/>
            </a:endParaRPr>
          </a:p>
          <a:p>
            <a:endParaRPr lang="en-US" sz="1600" dirty="0">
              <a:solidFill>
                <a:srgbClr val="000000"/>
              </a:solidFill>
              <a:latin typeface="Arial"/>
            </a:endParaRPr>
          </a:p>
          <a:p>
            <a:pPr marL="0" indent="0">
              <a:buNone/>
            </a:pPr>
            <a:r>
              <a:rPr lang="en-US" sz="1600" b="1" dirty="0" smtClean="0">
                <a:solidFill>
                  <a:srgbClr val="000000"/>
                </a:solidFill>
                <a:latin typeface="Arial"/>
              </a:rPr>
              <a:t>What </a:t>
            </a:r>
            <a:r>
              <a:rPr lang="en-US" sz="1600" b="1" dirty="0">
                <a:solidFill>
                  <a:srgbClr val="000000"/>
                </a:solidFill>
                <a:latin typeface="Arial"/>
              </a:rPr>
              <a:t>are the caveats involved in allowing contractors to use this rate? </a:t>
            </a:r>
            <a:endParaRPr lang="en-US" sz="1400" dirty="0" smtClean="0">
              <a:solidFill>
                <a:srgbClr val="000000"/>
              </a:solidFill>
              <a:latin typeface="Arial"/>
            </a:endParaRPr>
          </a:p>
          <a:p>
            <a:pPr marL="0" indent="0">
              <a:buNone/>
            </a:pPr>
            <a:r>
              <a:rPr lang="en-US" sz="1500" dirty="0" smtClean="0">
                <a:solidFill>
                  <a:srgbClr val="000000"/>
                </a:solidFill>
                <a:latin typeface="Arial"/>
              </a:rPr>
              <a:t>When </a:t>
            </a:r>
            <a:r>
              <a:rPr lang="en-US" sz="1500" dirty="0">
                <a:solidFill>
                  <a:srgbClr val="000000"/>
                </a:solidFill>
                <a:latin typeface="Arial"/>
              </a:rPr>
              <a:t>DOT&amp;PF allows a contractor to use the public and charitable rate, DOT&amp;PF assumes all responsibilities for the material site, as the contractor is being treated as DOT&amp;PF. This means that DOT&amp;PF is ultimately responsible for reclamation, contamination, dumping, meeting storm water standards, maintaining SWPPPS, etc. in that material site. If a contractor does not fulfill their material site obligations to DNR, the responsibilities and costs fall to DOT&amp;PF</a:t>
            </a:r>
            <a:r>
              <a:rPr lang="en-US" sz="1500" dirty="0" smtClean="0">
                <a:solidFill>
                  <a:srgbClr val="000000"/>
                </a:solidFill>
                <a:latin typeface="Arial"/>
              </a:rPr>
              <a:t>. This is a problem, as generally DOT&amp;PF Construction does not police the contractor’s chosen material site(s) and DOT&amp;PF does not want to take responsibility for what contractors do or don’t do  in gravel pits. </a:t>
            </a:r>
            <a:endParaRPr lang="en-US" sz="1500" dirty="0"/>
          </a:p>
        </p:txBody>
      </p:sp>
      <p:sp>
        <p:nvSpPr>
          <p:cNvPr id="3" name="Title 2"/>
          <p:cNvSpPr>
            <a:spLocks noGrp="1"/>
          </p:cNvSpPr>
          <p:nvPr>
            <p:ph type="title"/>
          </p:nvPr>
        </p:nvSpPr>
        <p:spPr/>
        <p:txBody>
          <a:bodyPr>
            <a:normAutofit/>
          </a:bodyPr>
          <a:lstStyle/>
          <a:p>
            <a:r>
              <a:rPr lang="en-US" sz="2600" dirty="0" smtClean="0"/>
              <a:t>Public and Charitable Rate</a:t>
            </a:r>
            <a:endParaRPr lang="en-US" sz="2600" dirty="0"/>
          </a:p>
        </p:txBody>
      </p:sp>
      <p:sp>
        <p:nvSpPr>
          <p:cNvPr id="4" name="Date Placeholder 3"/>
          <p:cNvSpPr>
            <a:spLocks noGrp="1"/>
          </p:cNvSpPr>
          <p:nvPr>
            <p:ph type="dt" sz="half" idx="10"/>
          </p:nvPr>
        </p:nvSpPr>
        <p:spPr/>
        <p:txBody>
          <a:bodyPr/>
          <a:lstStyle/>
          <a:p>
            <a:fld id="{D53B924A-C0F5-499A-B5B1-969795DFBF43}" type="datetime1">
              <a:rPr lang="en-US" smtClean="0">
                <a:solidFill>
                  <a:prstClr val="white"/>
                </a:solidFill>
              </a:rPr>
              <a:pPr/>
              <a:t>7/26/2016</a:t>
            </a:fld>
            <a:endParaRPr lang="en-US" dirty="0">
              <a:solidFill>
                <a:prstClr val="white"/>
              </a:solidFill>
            </a:endParaRPr>
          </a:p>
        </p:txBody>
      </p:sp>
      <p:sp>
        <p:nvSpPr>
          <p:cNvPr id="5" name="Slide Number Placeholder 4"/>
          <p:cNvSpPr>
            <a:spLocks noGrp="1"/>
          </p:cNvSpPr>
          <p:nvPr>
            <p:ph type="sldNum" sz="quarter" idx="12"/>
          </p:nvPr>
        </p:nvSpPr>
        <p:spPr/>
        <p:txBody>
          <a:bodyPr/>
          <a:lstStyle/>
          <a:p>
            <a:fld id="{D8C6E02D-ED4A-4F8F-9C9A-E96094146A78}" type="slidenum">
              <a:rPr lang="en-US" smtClean="0">
                <a:solidFill>
                  <a:prstClr val="white"/>
                </a:solidFill>
              </a:rPr>
              <a:pPr/>
              <a:t>3</a:t>
            </a:fld>
            <a:endParaRPr lang="en-US">
              <a:solidFill>
                <a:prstClr val="white"/>
              </a:solidFill>
            </a:endParaRPr>
          </a:p>
        </p:txBody>
      </p:sp>
      <p:sp>
        <p:nvSpPr>
          <p:cNvPr id="6" name="Footer Placeholder 5"/>
          <p:cNvSpPr>
            <a:spLocks noGrp="1"/>
          </p:cNvSpPr>
          <p:nvPr>
            <p:ph type="ftr" sz="quarter" idx="11"/>
          </p:nvPr>
        </p:nvSpPr>
        <p:spPr/>
        <p:txBody>
          <a:bodyPr/>
          <a:lstStyle/>
          <a:p>
            <a:r>
              <a:rPr lang="en-US" dirty="0" smtClean="0">
                <a:solidFill>
                  <a:prstClr val="white"/>
                </a:solidFill>
              </a:rPr>
              <a:t>Alaska DOT&amp;PF</a:t>
            </a:r>
            <a:endParaRPr lang="en-US" dirty="0">
              <a:solidFill>
                <a:prstClr val="white"/>
              </a:solidFill>
            </a:endParaRPr>
          </a:p>
        </p:txBody>
      </p:sp>
    </p:spTree>
    <p:extLst>
      <p:ext uri="{BB962C8B-B14F-4D97-AF65-F5344CB8AC3E}">
        <p14:creationId xmlns:p14="http://schemas.microsoft.com/office/powerpoint/2010/main" val="64138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1400" dirty="0" smtClean="0"/>
              <a:t>DOT&amp;PF requested </a:t>
            </a:r>
            <a:r>
              <a:rPr lang="en-US" sz="1400" dirty="0"/>
              <a:t>that DNR stop allowing contractors to use the public and charitable rate. DOT&amp;PF agreed that should a project be allowed to use that rate for some reason, DNR </a:t>
            </a:r>
            <a:r>
              <a:rPr lang="en-US" sz="1400" dirty="0" smtClean="0"/>
              <a:t>will </a:t>
            </a:r>
            <a:r>
              <a:rPr lang="en-US" sz="1400" dirty="0"/>
              <a:t>receive a separate letter from </a:t>
            </a:r>
            <a:r>
              <a:rPr lang="en-US" sz="1400" dirty="0" smtClean="0"/>
              <a:t>the DOT&amp;PF D&amp;C Director or Regional Director authorizing </a:t>
            </a:r>
            <a:r>
              <a:rPr lang="en-US" sz="1400" dirty="0"/>
              <a:t>the rate. DNR informed DOT&amp;PF that any active project that has already been allowed the public and charitable rate will continue to receive that rate and DOT&amp;PF will remain responsible for the project’s material site until the project is finished. DNR is currently unable to provide a list of active projects that have already received the public and charitable rate. </a:t>
            </a:r>
            <a:endParaRPr lang="en-US" sz="1400" dirty="0" smtClean="0"/>
          </a:p>
          <a:p>
            <a:pPr marL="0" indent="0">
              <a:buNone/>
            </a:pPr>
            <a:endParaRPr lang="en-US" sz="1400" dirty="0"/>
          </a:p>
        </p:txBody>
      </p:sp>
      <p:sp>
        <p:nvSpPr>
          <p:cNvPr id="3" name="Title 2"/>
          <p:cNvSpPr>
            <a:spLocks noGrp="1"/>
          </p:cNvSpPr>
          <p:nvPr>
            <p:ph type="title"/>
          </p:nvPr>
        </p:nvSpPr>
        <p:spPr/>
        <p:txBody>
          <a:bodyPr>
            <a:normAutofit/>
          </a:bodyPr>
          <a:lstStyle/>
          <a:p>
            <a:r>
              <a:rPr lang="en-US" sz="2600" dirty="0" smtClean="0"/>
              <a:t>The Current Policy on Public &amp; Charitable Rate</a:t>
            </a:r>
            <a:endParaRPr lang="en-US" sz="2600" dirty="0"/>
          </a:p>
        </p:txBody>
      </p:sp>
      <p:sp>
        <p:nvSpPr>
          <p:cNvPr id="4" name="Content Placeholder 1"/>
          <p:cNvSpPr txBox="1">
            <a:spLocks/>
          </p:cNvSpPr>
          <p:nvPr/>
        </p:nvSpPr>
        <p:spPr>
          <a:xfrm>
            <a:off x="228600" y="2209800"/>
            <a:ext cx="8991600" cy="434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02060"/>
              </a:buClr>
              <a:buSzPct val="110000"/>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0070C0"/>
              </a:buClr>
              <a:buSzPct val="85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tx1">
                  <a:lumMod val="50000"/>
                  <a:lumOff val="50000"/>
                </a:schemeClr>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0070C0"/>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tx1">
                  <a:lumMod val="50000"/>
                  <a:lumOff val="50000"/>
                </a:schemeClr>
              </a:buClr>
              <a:buSzPct val="95000"/>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sz="1400" dirty="0"/>
          </a:p>
        </p:txBody>
      </p:sp>
    </p:spTree>
    <p:extLst>
      <p:ext uri="{BB962C8B-B14F-4D97-AF65-F5344CB8AC3E}">
        <p14:creationId xmlns:p14="http://schemas.microsoft.com/office/powerpoint/2010/main" val="20427712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981200"/>
            <a:ext cx="8991600" cy="4495800"/>
          </a:xfrm>
        </p:spPr>
        <p:txBody>
          <a:bodyPr>
            <a:noAutofit/>
          </a:bodyPr>
          <a:lstStyle/>
          <a:p>
            <a:pPr marL="0" indent="0">
              <a:buNone/>
            </a:pPr>
            <a:r>
              <a:rPr lang="en-US" sz="1400" dirty="0"/>
              <a:t>M&amp;O staff in the KPB and Mat-Su regularly require material from sites/pits for both routine and emergency work. To that end, DOT&amp;PF ROW applies for and maintains Interagency Land Management Assignments (ILMAs) and material sale contracts with ADNR’s Division of Mining, Land, and Water (ADNR MLW) to </a:t>
            </a:r>
            <a:r>
              <a:rPr lang="en-US" sz="1400" dirty="0" smtClean="0"/>
              <a:t>allow </a:t>
            </a:r>
            <a:r>
              <a:rPr lang="en-US" sz="1400" dirty="0"/>
              <a:t>DOT&amp;PF M&amp;O access to state-owned gravel pits</a:t>
            </a:r>
            <a:r>
              <a:rPr lang="en-US" sz="1400" dirty="0" smtClean="0"/>
              <a:t>. </a:t>
            </a:r>
          </a:p>
          <a:p>
            <a:pPr marL="0" indent="0">
              <a:buNone/>
            </a:pPr>
            <a:endParaRPr lang="en-US" sz="1400" dirty="0"/>
          </a:p>
          <a:p>
            <a:pPr marL="0" indent="0">
              <a:buNone/>
            </a:pPr>
            <a:r>
              <a:rPr lang="en-US" sz="1600" b="1" dirty="0" smtClean="0"/>
              <a:t>ILMAs &amp; ILMTs</a:t>
            </a:r>
          </a:p>
          <a:p>
            <a:pPr marL="0" indent="0">
              <a:buNone/>
            </a:pPr>
            <a:r>
              <a:rPr lang="en-US" sz="1400" dirty="0" smtClean="0"/>
              <a:t>When M&amp;O has an ILMA with DNR MLW, DOT&amp;PF assumes material site management responsibilities, </a:t>
            </a:r>
            <a:r>
              <a:rPr lang="en-US" sz="1400" dirty="0"/>
              <a:t>including but not limited to storm </a:t>
            </a:r>
            <a:r>
              <a:rPr lang="en-US" sz="1400" dirty="0" smtClean="0"/>
              <a:t>water (SWPPPs and BMPs), </a:t>
            </a:r>
            <a:r>
              <a:rPr lang="en-US" sz="1400" dirty="0"/>
              <a:t>dumping, contaminated sites, development, reclamation, and </a:t>
            </a:r>
            <a:r>
              <a:rPr lang="en-US" sz="1400" dirty="0" smtClean="0"/>
              <a:t>access restriction. Interagency Land Management Transfers (ILMTs) are the older version of ILMAs, which are indefinite, while ILMAs expire in five years. Under ILMAs and ILMTs, M&amp;O is granted management rights </a:t>
            </a:r>
            <a:r>
              <a:rPr lang="en-US" sz="1400" dirty="0" smtClean="0"/>
              <a:t>for material </a:t>
            </a:r>
            <a:r>
              <a:rPr lang="en-US" sz="1400" dirty="0" smtClean="0"/>
              <a:t>sites.</a:t>
            </a:r>
          </a:p>
          <a:p>
            <a:pPr marL="0" indent="0">
              <a:buNone/>
            </a:pPr>
            <a:endParaRPr lang="en-US" sz="1400" dirty="0"/>
          </a:p>
          <a:p>
            <a:pPr marL="0" indent="0">
              <a:buNone/>
            </a:pPr>
            <a:r>
              <a:rPr lang="en-US" sz="1600" b="1" dirty="0" smtClean="0"/>
              <a:t>Material Sale Contracts</a:t>
            </a:r>
          </a:p>
          <a:p>
            <a:pPr marL="0" indent="0">
              <a:buNone/>
            </a:pPr>
            <a:r>
              <a:rPr lang="en-US" sz="1400" dirty="0" smtClean="0"/>
              <a:t>A material sales contract allows multiple users to use the same site. DNR </a:t>
            </a:r>
            <a:r>
              <a:rPr lang="en-US" sz="1400" dirty="0"/>
              <a:t>MLW is changing material sale contracts to assign areas of responsibility within each material site to a specific entity. These “cells” will be delineated on the contract paperwork. Each agency/contractor will be required to work only in their cell and will be responsible for that cell’s development and reclamation. When DOT&amp;PF has a material sale contract for a multi-use site, DOT&amp;PF does not accept any responsibility for actions not caused by </a:t>
            </a:r>
            <a:r>
              <a:rPr lang="en-US" sz="1400" dirty="0" smtClean="0"/>
              <a:t>DOT&amp;PF and all responsibilities remain with DNR MLW as the property owner.</a:t>
            </a:r>
          </a:p>
        </p:txBody>
      </p:sp>
      <p:sp>
        <p:nvSpPr>
          <p:cNvPr id="3" name="Title 2"/>
          <p:cNvSpPr>
            <a:spLocks noGrp="1"/>
          </p:cNvSpPr>
          <p:nvPr>
            <p:ph type="title"/>
          </p:nvPr>
        </p:nvSpPr>
        <p:spPr/>
        <p:txBody>
          <a:bodyPr>
            <a:normAutofit/>
          </a:bodyPr>
          <a:lstStyle/>
          <a:p>
            <a:r>
              <a:rPr lang="en-US" sz="2600" dirty="0" smtClean="0"/>
              <a:t>M&amp;O and Material Sites</a:t>
            </a:r>
            <a:endParaRPr lang="en-US" sz="2600" dirty="0"/>
          </a:p>
        </p:txBody>
      </p:sp>
    </p:spTree>
    <p:extLst>
      <p:ext uri="{BB962C8B-B14F-4D97-AF65-F5344CB8AC3E}">
        <p14:creationId xmlns:p14="http://schemas.microsoft.com/office/powerpoint/2010/main" val="288600809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fade">
                                      <p:cBhvr>
                                        <p:cTn id="35" dur="1000"/>
                                        <p:tgtEl>
                                          <p:spTgt spid="2">
                                            <p:txEl>
                                              <p:pRg st="6" end="6"/>
                                            </p:txEl>
                                          </p:spTgt>
                                        </p:tgtEl>
                                      </p:cBhvr>
                                    </p:animEffect>
                                    <p:anim calcmode="lin" valueType="num">
                                      <p:cBhvr>
                                        <p:cTn id="36"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981200"/>
            <a:ext cx="8991600" cy="4495800"/>
          </a:xfrm>
        </p:spPr>
        <p:txBody>
          <a:bodyPr>
            <a:normAutofit/>
          </a:bodyPr>
          <a:lstStyle/>
          <a:p>
            <a:pPr marL="0" lvl="1" indent="0">
              <a:buNone/>
            </a:pPr>
            <a:r>
              <a:rPr lang="en-US" sz="1400" dirty="0" smtClean="0"/>
              <a:t>DNR </a:t>
            </a:r>
            <a:r>
              <a:rPr lang="en-US" sz="1400" dirty="0"/>
              <a:t>has been informed that all bidders must get the same information to avoid bid disputes, so all contractor calls should be directed to </a:t>
            </a:r>
            <a:r>
              <a:rPr lang="en-US" sz="1400" dirty="0" smtClean="0"/>
              <a:t>the </a:t>
            </a:r>
            <a:r>
              <a:rPr lang="en-US" sz="1400" dirty="0"/>
              <a:t>DOT&amp;PF Design Project Manager bidding the </a:t>
            </a:r>
            <a:r>
              <a:rPr lang="en-US" sz="1400" dirty="0"/>
              <a:t>project </a:t>
            </a:r>
            <a:r>
              <a:rPr lang="en-US" sz="1400" dirty="0" smtClean="0"/>
              <a:t>and/or </a:t>
            </a:r>
            <a:r>
              <a:rPr lang="en-US" sz="1400" dirty="0"/>
              <a:t>the bid </a:t>
            </a:r>
            <a:r>
              <a:rPr lang="en-US" sz="1400" dirty="0" smtClean="0"/>
              <a:t>documents. </a:t>
            </a:r>
            <a:r>
              <a:rPr lang="en-US" sz="1400" dirty="0"/>
              <a:t>In most cases, DOT&amp;PF does not designate a material site for projects and it is up to contractors to find a material site to </a:t>
            </a:r>
            <a:r>
              <a:rPr lang="en-US" sz="1400" dirty="0" smtClean="0"/>
              <a:t>use. </a:t>
            </a:r>
            <a:r>
              <a:rPr lang="en-US" sz="1400" b="1" dirty="0" smtClean="0"/>
              <a:t>Contractors </a:t>
            </a:r>
            <a:r>
              <a:rPr lang="en-US" sz="1400" b="1" dirty="0"/>
              <a:t>should be doing their own work to figure out what sites are </a:t>
            </a:r>
            <a:r>
              <a:rPr lang="en-US" sz="1400" b="1" dirty="0" smtClean="0"/>
              <a:t>available, </a:t>
            </a:r>
            <a:r>
              <a:rPr lang="en-US" sz="1400" b="1" dirty="0"/>
              <a:t>so unless a material site is designated, the Project Manager should not make any recommendations on </a:t>
            </a:r>
            <a:r>
              <a:rPr lang="en-US" sz="1400" b="1" dirty="0" smtClean="0"/>
              <a:t>which material sites a contractor should use. </a:t>
            </a:r>
          </a:p>
          <a:p>
            <a:pPr marL="0" lvl="1" indent="0">
              <a:buNone/>
            </a:pPr>
            <a:endParaRPr lang="en-US" sz="1400" dirty="0"/>
          </a:p>
          <a:p>
            <a:pPr marL="457200" lvl="1" indent="0">
              <a:buNone/>
            </a:pPr>
            <a:endParaRPr lang="en-US" sz="1200" dirty="0"/>
          </a:p>
        </p:txBody>
      </p:sp>
      <p:sp>
        <p:nvSpPr>
          <p:cNvPr id="3" name="Title 2"/>
          <p:cNvSpPr>
            <a:spLocks noGrp="1"/>
          </p:cNvSpPr>
          <p:nvPr>
            <p:ph type="title"/>
          </p:nvPr>
        </p:nvSpPr>
        <p:spPr/>
        <p:txBody>
          <a:bodyPr>
            <a:normAutofit/>
          </a:bodyPr>
          <a:lstStyle/>
          <a:p>
            <a:r>
              <a:rPr lang="en-US" sz="2900" dirty="0" smtClean="0"/>
              <a:t>DNR MLW and DOT&amp;PF Contractors</a:t>
            </a:r>
            <a:endParaRPr lang="en-US" sz="2900" dirty="0"/>
          </a:p>
        </p:txBody>
      </p:sp>
    </p:spTree>
    <p:extLst>
      <p:ext uri="{BB962C8B-B14F-4D97-AF65-F5344CB8AC3E}">
        <p14:creationId xmlns:p14="http://schemas.microsoft.com/office/powerpoint/2010/main" val="1006790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981200"/>
            <a:ext cx="8991600" cy="4495800"/>
          </a:xfrm>
        </p:spPr>
        <p:txBody>
          <a:bodyPr numCol="1">
            <a:normAutofit/>
          </a:bodyPr>
          <a:lstStyle/>
          <a:p>
            <a:pPr marL="0" indent="0">
              <a:buNone/>
            </a:pPr>
            <a:r>
              <a:rPr lang="en-US" sz="1400" dirty="0" smtClean="0"/>
              <a:t>The DOT&amp;PF Statewide Materials </a:t>
            </a:r>
            <a:r>
              <a:rPr lang="en-US" sz="1400" dirty="0"/>
              <a:t>Lab has an excellent mapper and database which provides information on all state-owned material </a:t>
            </a:r>
            <a:r>
              <a:rPr lang="en-US" sz="1400" dirty="0" smtClean="0"/>
              <a:t>sites:  </a:t>
            </a:r>
            <a:r>
              <a:rPr lang="en-US" sz="1400" u="sng" dirty="0">
                <a:hlinkClick r:id="rId2"/>
              </a:rPr>
              <a:t>http://</a:t>
            </a:r>
            <a:r>
              <a:rPr lang="en-US" sz="1400" u="sng" dirty="0" smtClean="0">
                <a:hlinkClick r:id="rId2"/>
              </a:rPr>
              <a:t>www.dot.state.ak.us/stwddes/desmaterials/matsiteportal/materialsitemap.cfm</a:t>
            </a:r>
            <a:endParaRPr lang="en-US" sz="1400" u="sng" dirty="0" smtClean="0"/>
          </a:p>
          <a:p>
            <a:pPr marL="0" indent="0">
              <a:buNone/>
            </a:pPr>
            <a:endParaRPr lang="en-US" sz="1400" u="sng" dirty="0"/>
          </a:p>
          <a:p>
            <a:pPr marL="0" indent="0">
              <a:buNone/>
            </a:pPr>
            <a:r>
              <a:rPr lang="en-US" sz="1400" dirty="0" smtClean="0"/>
              <a:t>M&amp;O tracks all their material site usage and reports the annual counts to DNR MLW. M&amp;O also tracks ownership, management paperwork, and SWPPP requirements for all in-use state-owned material sites. DOT&amp;PF ROW applies for ILMAs for M&amp;O and manages the material site files.</a:t>
            </a:r>
            <a:endParaRPr lang="en-US" sz="1400" dirty="0"/>
          </a:p>
        </p:txBody>
      </p:sp>
      <p:sp>
        <p:nvSpPr>
          <p:cNvPr id="3" name="Title 2"/>
          <p:cNvSpPr>
            <a:spLocks noGrp="1"/>
          </p:cNvSpPr>
          <p:nvPr>
            <p:ph type="title"/>
          </p:nvPr>
        </p:nvSpPr>
        <p:spPr/>
        <p:txBody>
          <a:bodyPr>
            <a:normAutofit/>
          </a:bodyPr>
          <a:lstStyle/>
          <a:p>
            <a:r>
              <a:rPr lang="en-US" sz="2600" dirty="0" smtClean="0"/>
              <a:t>Material Site Tracking</a:t>
            </a:r>
            <a:endParaRPr lang="en-US" sz="2600" dirty="0"/>
          </a:p>
        </p:txBody>
      </p:sp>
      <p:pic>
        <p:nvPicPr>
          <p:cNvPr id="4" name="Picture 2" descr="C:\Users\rmforque\Desktop\MS Mapper Wide.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600" y="3492084"/>
            <a:ext cx="3800475" cy="288966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rmforque\Desktop\MS Mapper Report.bm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3393867"/>
            <a:ext cx="1433804" cy="292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9776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600" dirty="0" smtClean="0"/>
              <a:t>Material Sites and Weed-free Certifications</a:t>
            </a:r>
            <a:endParaRPr lang="en-US" sz="2600" dirty="0"/>
          </a:p>
        </p:txBody>
      </p:sp>
      <p:sp>
        <p:nvSpPr>
          <p:cNvPr id="4" name="Content Placeholder 1"/>
          <p:cNvSpPr>
            <a:spLocks noGrp="1"/>
          </p:cNvSpPr>
          <p:nvPr>
            <p:ph idx="1"/>
          </p:nvPr>
        </p:nvSpPr>
        <p:spPr>
          <a:xfrm>
            <a:off x="76200" y="2057400"/>
            <a:ext cx="8991600" cy="4343400"/>
          </a:xfrm>
        </p:spPr>
        <p:txBody>
          <a:bodyPr>
            <a:normAutofit lnSpcReduction="10000"/>
          </a:bodyPr>
          <a:lstStyle/>
          <a:p>
            <a:pPr marL="0" lvl="1" indent="0">
              <a:buNone/>
            </a:pPr>
            <a:r>
              <a:rPr lang="en-US" sz="1400" dirty="0"/>
              <a:t>As the invasive species contacts for CR DOT&amp;PF, M&amp;O environmental is regularly being asked by local, state, and federal agencies about this subject. </a:t>
            </a:r>
            <a:r>
              <a:rPr lang="en-US" sz="1400" dirty="0" smtClean="0"/>
              <a:t>DNR’s </a:t>
            </a:r>
            <a:r>
              <a:rPr lang="en-US" sz="1400" dirty="0"/>
              <a:t>Division of Agriculture now runs a voluntary program to certify material sites as being free of invasive weeds. DNR conducts one day trainings for would-be certifiers, who then inspect material sites once a year and certify them if they don’t see any weeds or if they see invasive weeds, but the pit owners treat the sites by burning, mowing, cutting/roughing, mechanical methods, or chemicals. The </a:t>
            </a:r>
            <a:r>
              <a:rPr lang="en-US" sz="1400" dirty="0" smtClean="0"/>
              <a:t>Weed-Free </a:t>
            </a:r>
            <a:r>
              <a:rPr lang="en-US" sz="1400" dirty="0"/>
              <a:t>Gravel (WFG) program is a national program used to a greater extent in other states and at the federal level that is beginning to take hold in Alaska. </a:t>
            </a:r>
            <a:endParaRPr lang="en-US" sz="1400" dirty="0" smtClean="0"/>
          </a:p>
          <a:p>
            <a:pPr marL="0" lvl="1" indent="0">
              <a:buNone/>
            </a:pPr>
            <a:endParaRPr lang="en-US" sz="1400" dirty="0"/>
          </a:p>
          <a:p>
            <a:pPr marL="0" lvl="1" indent="0">
              <a:buNone/>
            </a:pPr>
            <a:r>
              <a:rPr lang="en-US" sz="1400" dirty="0" smtClean="0"/>
              <a:t>Since learning about the WFG program, DOT&amp;PF has not mandated the use of weed-free </a:t>
            </a:r>
            <a:r>
              <a:rPr lang="en-US" sz="1400" dirty="0"/>
              <a:t>gravel </a:t>
            </a:r>
            <a:r>
              <a:rPr lang="en-US" sz="1400" dirty="0" smtClean="0"/>
              <a:t>pits. There </a:t>
            </a:r>
            <a:r>
              <a:rPr lang="en-US" sz="1400" dirty="0"/>
              <a:t>are justifiable doubts as to the program’s </a:t>
            </a:r>
            <a:r>
              <a:rPr lang="en-US" sz="1400" dirty="0" smtClean="0"/>
              <a:t>efficacy as:</a:t>
            </a:r>
          </a:p>
          <a:p>
            <a:pPr marL="285750" lvl="1">
              <a:buFont typeface="Wingdings" panose="05000000000000000000" pitchFamily="2" charset="2"/>
              <a:buChar char="v"/>
            </a:pPr>
            <a:r>
              <a:rPr lang="en-US" sz="1400" dirty="0" smtClean="0"/>
              <a:t>there </a:t>
            </a:r>
            <a:r>
              <a:rPr lang="en-US" sz="1400" dirty="0"/>
              <a:t>is no guarantee a certified WFG site will be near a project area containing the quality and quantity of suitable material </a:t>
            </a:r>
            <a:r>
              <a:rPr lang="en-US" sz="1400" dirty="0" smtClean="0"/>
              <a:t>needed</a:t>
            </a:r>
          </a:p>
          <a:p>
            <a:pPr marL="285750" lvl="1">
              <a:buFont typeface="Wingdings" panose="05000000000000000000" pitchFamily="2" charset="2"/>
              <a:buChar char="v"/>
            </a:pPr>
            <a:r>
              <a:rPr lang="en-US" sz="1400" dirty="0" smtClean="0"/>
              <a:t>DOT&amp;PF </a:t>
            </a:r>
            <a:r>
              <a:rPr lang="en-US" sz="1400" dirty="0"/>
              <a:t>does not dictate where a contractor gets their </a:t>
            </a:r>
            <a:r>
              <a:rPr lang="en-US" sz="1400" dirty="0" smtClean="0"/>
              <a:t>material</a:t>
            </a:r>
          </a:p>
          <a:p>
            <a:pPr marL="285750" lvl="1">
              <a:buFont typeface="Wingdings" panose="05000000000000000000" pitchFamily="2" charset="2"/>
              <a:buChar char="v"/>
            </a:pPr>
            <a:r>
              <a:rPr lang="en-US" sz="1400" dirty="0" smtClean="0"/>
              <a:t>DOT&amp;PF </a:t>
            </a:r>
            <a:r>
              <a:rPr lang="en-US" sz="1400" dirty="0" smtClean="0"/>
              <a:t>is </a:t>
            </a:r>
            <a:r>
              <a:rPr lang="en-US" sz="1400" dirty="0"/>
              <a:t>already addressing Executive Order 13112 by using weed-free native seeds, installing weed-free BMPs, following M&amp;O </a:t>
            </a:r>
            <a:r>
              <a:rPr lang="en-US" sz="1400" dirty="0" smtClean="0"/>
              <a:t>invasive weed </a:t>
            </a:r>
            <a:r>
              <a:rPr lang="en-US" sz="1400" dirty="0"/>
              <a:t>BMPs, coordinating with local weeds groups, and using and/or coordinating other agency use of the DOT&amp;PF M&amp;O IVMP on DOT&amp;PF-owned </a:t>
            </a:r>
            <a:r>
              <a:rPr lang="en-US" sz="1400" dirty="0" smtClean="0"/>
              <a:t>ROWs</a:t>
            </a:r>
            <a:endParaRPr lang="en-US" sz="1400" dirty="0"/>
          </a:p>
          <a:p>
            <a:pPr marL="0" lvl="1" indent="0">
              <a:buNone/>
            </a:pPr>
            <a:endParaRPr lang="en-US" sz="1400" dirty="0"/>
          </a:p>
          <a:p>
            <a:pPr marL="0" lvl="1" indent="0">
              <a:buNone/>
            </a:pPr>
            <a:r>
              <a:rPr lang="en-US" sz="1400" dirty="0" smtClean="0"/>
              <a:t>At the moment, one project is committing to the use of weed-free gravel, as it was mandated as a stipulation for a special use permit for work in the disputed KNWR boundary. This project will be a test of the feasibility of requiring the use of WFG material sites.</a:t>
            </a:r>
          </a:p>
          <a:p>
            <a:pPr marL="0" lvl="1" indent="0">
              <a:buNone/>
            </a:pPr>
            <a:endParaRPr lang="en-US" sz="1200" dirty="0"/>
          </a:p>
          <a:p>
            <a:pPr marL="0" lvl="1" indent="0">
              <a:buNone/>
            </a:pPr>
            <a:endParaRPr lang="en-US" sz="1400" dirty="0"/>
          </a:p>
        </p:txBody>
      </p:sp>
    </p:spTree>
    <p:extLst>
      <p:ext uri="{BB962C8B-B14F-4D97-AF65-F5344CB8AC3E}">
        <p14:creationId xmlns:p14="http://schemas.microsoft.com/office/powerpoint/2010/main" val="254681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2057400"/>
            <a:ext cx="8991600" cy="4419600"/>
          </a:xfrm>
        </p:spPr>
        <p:txBody>
          <a:bodyPr>
            <a:normAutofit fontScale="40000" lnSpcReduction="20000"/>
          </a:bodyPr>
          <a:lstStyle/>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r>
              <a:rPr lang="en-US" sz="4000" b="1" dirty="0" smtClean="0"/>
              <a:t>Contact Info:</a:t>
            </a:r>
          </a:p>
          <a:p>
            <a:pPr marL="0" indent="0">
              <a:buNone/>
            </a:pPr>
            <a:endParaRPr lang="en-US" sz="4000" b="1" dirty="0" smtClean="0"/>
          </a:p>
          <a:p>
            <a:pPr marL="0" lvl="0" indent="0" algn="ctr">
              <a:buNone/>
            </a:pPr>
            <a:r>
              <a:rPr lang="en-US" sz="1600" dirty="0"/>
              <a:t> </a:t>
            </a:r>
            <a:r>
              <a:rPr lang="en-US" sz="1600" dirty="0" smtClean="0"/>
              <a:t>  </a:t>
            </a:r>
            <a:endParaRPr lang="en-US" sz="2000" dirty="0" smtClean="0">
              <a:solidFill>
                <a:prstClr val="black"/>
              </a:solidFill>
            </a:endParaRPr>
          </a:p>
          <a:p>
            <a:pPr marL="0" lvl="0" indent="0">
              <a:buNone/>
            </a:pPr>
            <a:r>
              <a:rPr lang="en-US" sz="2000" dirty="0" smtClean="0">
                <a:solidFill>
                  <a:prstClr val="black"/>
                </a:solidFill>
              </a:rPr>
              <a:t>			</a:t>
            </a:r>
            <a:r>
              <a:rPr lang="en-US" sz="3500" u="sng" dirty="0" smtClean="0">
                <a:solidFill>
                  <a:prstClr val="black"/>
                </a:solidFill>
              </a:rPr>
              <a:t>M&amp;O</a:t>
            </a:r>
            <a:r>
              <a:rPr lang="en-US" sz="3500" dirty="0" smtClean="0">
                <a:solidFill>
                  <a:prstClr val="black"/>
                </a:solidFill>
              </a:rPr>
              <a:t>		             </a:t>
            </a:r>
            <a:r>
              <a:rPr lang="en-US" sz="3500" u="sng" dirty="0" smtClean="0">
                <a:solidFill>
                  <a:prstClr val="black"/>
                </a:solidFill>
              </a:rPr>
              <a:t>ROW</a:t>
            </a:r>
            <a:endParaRPr lang="en-US" sz="3500" u="sng" dirty="0">
              <a:solidFill>
                <a:prstClr val="black"/>
              </a:solidFill>
            </a:endParaRPr>
          </a:p>
          <a:p>
            <a:pPr marL="0" indent="0">
              <a:buNone/>
            </a:pPr>
            <a:r>
              <a:rPr lang="en-US" sz="2000" dirty="0" smtClean="0">
                <a:solidFill>
                  <a:prstClr val="black"/>
                </a:solidFill>
              </a:rPr>
              <a:t>		</a:t>
            </a:r>
            <a:r>
              <a:rPr lang="en-US" sz="3500" dirty="0" smtClean="0">
                <a:solidFill>
                  <a:prstClr val="black"/>
                </a:solidFill>
              </a:rPr>
              <a:t>Renée Goentzel: 269-0714	Al </a:t>
            </a:r>
            <a:r>
              <a:rPr lang="en-US" sz="3500" dirty="0">
                <a:solidFill>
                  <a:prstClr val="black"/>
                </a:solidFill>
              </a:rPr>
              <a:t>Burton: </a:t>
            </a:r>
            <a:r>
              <a:rPr lang="en-US" sz="3500" dirty="0" smtClean="0">
                <a:solidFill>
                  <a:prstClr val="black"/>
                </a:solidFill>
              </a:rPr>
              <a:t>269-0647</a:t>
            </a:r>
            <a:endParaRPr lang="en-US" sz="3500" dirty="0">
              <a:solidFill>
                <a:prstClr val="black"/>
              </a:solidFill>
            </a:endParaRPr>
          </a:p>
          <a:p>
            <a:pPr marL="0" lvl="0" indent="0">
              <a:buNone/>
            </a:pPr>
            <a:r>
              <a:rPr lang="en-US" sz="3500" dirty="0">
                <a:solidFill>
                  <a:prstClr val="black"/>
                </a:solidFill>
              </a:rPr>
              <a:t>  </a:t>
            </a:r>
            <a:r>
              <a:rPr lang="en-US" sz="3500" dirty="0" smtClean="0">
                <a:solidFill>
                  <a:prstClr val="black"/>
                </a:solidFill>
              </a:rPr>
              <a:t>		</a:t>
            </a:r>
            <a:r>
              <a:rPr lang="en-US" sz="3500" dirty="0" smtClean="0">
                <a:solidFill>
                  <a:prstClr val="black"/>
                </a:solidFill>
                <a:hlinkClick r:id="rId2"/>
              </a:rPr>
              <a:t>renee.goentzel@alaska.gov</a:t>
            </a:r>
            <a:r>
              <a:rPr lang="en-US" sz="3500" dirty="0" smtClean="0">
                <a:solidFill>
                  <a:prstClr val="black"/>
                </a:solidFill>
              </a:rPr>
              <a:t>	</a:t>
            </a:r>
            <a:r>
              <a:rPr lang="en-US" sz="3500" dirty="0" smtClean="0">
                <a:solidFill>
                  <a:prstClr val="black"/>
                </a:solidFill>
                <a:hlinkClick r:id="rId3"/>
              </a:rPr>
              <a:t>al.burton@alaska.gov</a:t>
            </a:r>
            <a:endParaRPr lang="en-US" sz="3500" dirty="0" smtClean="0">
              <a:solidFill>
                <a:prstClr val="black"/>
              </a:solidFill>
            </a:endParaRPr>
          </a:p>
          <a:p>
            <a:pPr marL="0" lvl="0" indent="0" algn="ctr">
              <a:buNone/>
            </a:pPr>
            <a:endParaRPr lang="en-US" sz="2000" dirty="0" smtClean="0">
              <a:solidFill>
                <a:prstClr val="black"/>
              </a:solidFill>
            </a:endParaRPr>
          </a:p>
          <a:p>
            <a:pPr marL="0" lvl="0" indent="0" algn="ctr">
              <a:buNone/>
            </a:pPr>
            <a:endParaRPr lang="en-US" sz="2000" dirty="0">
              <a:solidFill>
                <a:prstClr val="black"/>
              </a:solidFill>
            </a:endParaRPr>
          </a:p>
          <a:p>
            <a:pPr marL="0" lvl="0" indent="0" algn="ctr">
              <a:buNone/>
            </a:pPr>
            <a:r>
              <a:rPr lang="en-US" sz="2000" dirty="0" smtClean="0">
                <a:solidFill>
                  <a:prstClr val="black"/>
                </a:solidFill>
              </a:rPr>
              <a:t> </a:t>
            </a:r>
          </a:p>
          <a:p>
            <a:pPr marL="0" lvl="0" indent="0" algn="ctr">
              <a:buNone/>
            </a:pPr>
            <a:endParaRPr lang="en-US" sz="1600" dirty="0" smtClean="0"/>
          </a:p>
          <a:p>
            <a:pPr marL="0" indent="0">
              <a:buNone/>
            </a:pPr>
            <a:endParaRPr lang="en-US" sz="1600" dirty="0" smtClean="0"/>
          </a:p>
          <a:p>
            <a:pPr marL="0" indent="0">
              <a:buNone/>
            </a:pPr>
            <a:r>
              <a:rPr lang="en-US" sz="1600" dirty="0" smtClean="0"/>
              <a:t>	</a:t>
            </a:r>
            <a:endParaRPr lang="en-US" sz="1600" u="sng" dirty="0">
              <a:solidFill>
                <a:srgbClr val="0000FF"/>
              </a:solidFill>
            </a:endParaRPr>
          </a:p>
        </p:txBody>
      </p:sp>
      <p:sp>
        <p:nvSpPr>
          <p:cNvPr id="3" name="Title 2"/>
          <p:cNvSpPr>
            <a:spLocks noGrp="1"/>
          </p:cNvSpPr>
          <p:nvPr>
            <p:ph type="title"/>
          </p:nvPr>
        </p:nvSpPr>
        <p:spPr/>
        <p:txBody>
          <a:bodyPr>
            <a:normAutofit/>
          </a:bodyPr>
          <a:lstStyle/>
          <a:p>
            <a:r>
              <a:rPr lang="en-US" sz="2900" dirty="0" smtClean="0"/>
              <a:t>Questions?</a:t>
            </a:r>
            <a:endParaRPr lang="en-US" sz="2900"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90800" y="2295525"/>
            <a:ext cx="3041650" cy="2190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48626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DOTPF-Pres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OTPF-Pres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DOTPF-Preso</Template>
  <TotalTime>1793</TotalTime>
  <Words>1253</Words>
  <Application>Microsoft Office PowerPoint</Application>
  <PresentationFormat>On-screen Show (4:3)</PresentationFormat>
  <Paragraphs>77</Paragraphs>
  <Slides>9</Slides>
  <Notes>2</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DOTPF-Preso</vt:lpstr>
      <vt:lpstr>1_DOTPF-Preso</vt:lpstr>
      <vt:lpstr>PowerPoint Presentation</vt:lpstr>
      <vt:lpstr>Material Sites Background</vt:lpstr>
      <vt:lpstr>Public and Charitable Rate</vt:lpstr>
      <vt:lpstr>The Current Policy on Public &amp; Charitable Rate</vt:lpstr>
      <vt:lpstr>M&amp;O and Material Sites</vt:lpstr>
      <vt:lpstr>DNR MLW and DOT&amp;PF Contractors</vt:lpstr>
      <vt:lpstr>Material Site Tracking</vt:lpstr>
      <vt:lpstr>Material Sites and Weed-free Certifications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Micolichek, Jennifer L (DOT)</dc:creator>
  <cp:lastModifiedBy>Goentzel, Renee M (DOT)</cp:lastModifiedBy>
  <cp:revision>97</cp:revision>
  <dcterms:created xsi:type="dcterms:W3CDTF">2011-11-07T19:42:37Z</dcterms:created>
  <dcterms:modified xsi:type="dcterms:W3CDTF">2016-07-26T16:47:28Z</dcterms:modified>
</cp:coreProperties>
</file>