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6" r:id="rId2"/>
    <p:sldId id="257" r:id="rId3"/>
    <p:sldId id="267" r:id="rId4"/>
    <p:sldId id="259" r:id="rId5"/>
    <p:sldId id="262" r:id="rId6"/>
    <p:sldId id="260" r:id="rId7"/>
    <p:sldId id="263" r:id="rId8"/>
    <p:sldId id="268" r:id="rId9"/>
    <p:sldId id="272" r:id="rId10"/>
    <p:sldId id="285" r:id="rId11"/>
    <p:sldId id="270" r:id="rId12"/>
    <p:sldId id="283" r:id="rId13"/>
    <p:sldId id="279" r:id="rId14"/>
    <p:sldId id="271" r:id="rId15"/>
    <p:sldId id="280" r:id="rId16"/>
    <p:sldId id="287" r:id="rId17"/>
    <p:sldId id="288" r:id="rId18"/>
    <p:sldId id="289" r:id="rId19"/>
    <p:sldId id="290" r:id="rId2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89" d="100"/>
          <a:sy n="89" d="100"/>
        </p:scale>
        <p:origin x="128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600"/>
              <a:t>CR H&amp;A FY16 Budgeted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9.2348192287891637E-2"/>
          <c:y val="7.2267889590724235E-2"/>
          <c:w val="0.83227312474791215"/>
          <c:h val="0.83837020372453441"/>
        </c:manualLayout>
      </c:layout>
      <c:pieChart>
        <c:varyColors val="1"/>
        <c:ser>
          <c:idx val="1"/>
          <c:order val="0"/>
          <c:explosion val="1"/>
          <c:dPt>
            <c:idx val="0"/>
            <c:bubble3D val="0"/>
            <c:spPr>
              <a:solidFill>
                <a:schemeClr val="accent5"/>
              </a:solidFill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0"/>
              <c:layout>
                <c:manualLayout>
                  <c:x val="-0.20634111818825196"/>
                  <c:y val="5.619776766658492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Personal </a:t>
                    </a:r>
                    <a:r>
                      <a:rPr lang="en-US" dirty="0"/>
                      <a:t>Services
41%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506490742711215"/>
                  <c:y val="-0.1763992307197680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Travel 
0.2%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3573739093424134"/>
                  <c:y val="-5.642167780252412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282826133219837E-2"/>
                  <c:y val="-2.9695619896065329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1091168750964953E-3"/>
                  <c:y val="-5.9390963226370894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Anch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MS4 </a:t>
                    </a:r>
                    <a:r>
                      <a:rPr lang="en-US" dirty="0"/>
                      <a:t>Permit
6%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159023196424767"/>
                  <c:y val="-0.1334538989077978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Fuel &amp; </a:t>
                    </a:r>
                    <a:r>
                      <a:rPr lang="en-US" dirty="0" err="1" smtClean="0"/>
                      <a:t>Elec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
10%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535929027979782"/>
                  <c:y val="-3.501203353041077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15130414430680242"/>
                  <c:y val="0.14701432217166627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Commod/</a:t>
                    </a:r>
                  </a:p>
                  <a:p>
                    <a:r>
                      <a:rPr lang="en-US" sz="1200" b="0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Supplies</a:t>
                    </a:r>
                  </a:p>
                  <a:p>
                    <a:r>
                      <a:rPr lang="en-US" sz="1200" b="0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11%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12030515293868521"/>
                  <c:y val="0.1346245992607325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'FY16 Budget'!$B$8:$B$16</c:f>
              <c:strCache>
                <c:ptCount val="8"/>
                <c:pt idx="0">
                  <c:v>*Personal Services</c:v>
                </c:pt>
                <c:pt idx="1">
                  <c:v>Travel </c:v>
                </c:pt>
                <c:pt idx="2">
                  <c:v>Misc Contractual Services</c:v>
                </c:pt>
                <c:pt idx="3">
                  <c:v>Repairs &amp; Maintenance </c:v>
                </c:pt>
                <c:pt idx="4">
                  <c:v>Anchorage MS4 Permit</c:v>
                </c:pt>
                <c:pt idx="5">
                  <c:v>Fuel &amp; Electricity </c:v>
                </c:pt>
                <c:pt idx="6">
                  <c:v>SEF </c:v>
                </c:pt>
                <c:pt idx="7">
                  <c:v>Commodities/Supplies</c:v>
                </c:pt>
              </c:strCache>
            </c:strRef>
          </c:cat>
          <c:val>
            <c:numRef>
              <c:f>'FY16 Budget'!$C$8:$C$16</c:f>
              <c:numCache>
                <c:formatCode>_("$"* #,##0.0_);_("$"* \(#,##0.0\);_("$"* "-"?_);_(@_)</c:formatCode>
                <c:ptCount val="9"/>
                <c:pt idx="0">
                  <c:v>16329.4</c:v>
                </c:pt>
                <c:pt idx="1">
                  <c:v>63.6</c:v>
                </c:pt>
                <c:pt idx="2">
                  <c:v>1164.8</c:v>
                </c:pt>
                <c:pt idx="3">
                  <c:v>1083.5999999999999</c:v>
                </c:pt>
                <c:pt idx="4">
                  <c:v>2523.4</c:v>
                </c:pt>
                <c:pt idx="5">
                  <c:v>4147.2</c:v>
                </c:pt>
                <c:pt idx="6">
                  <c:v>8393</c:v>
                </c:pt>
                <c:pt idx="7">
                  <c:v>6435.3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Sheet1!$A$5:$A$11</c:f>
              <c:strCache>
                <c:ptCount val="7"/>
                <c:pt idx="0">
                  <c:v>FFY10</c:v>
                </c:pt>
                <c:pt idx="1">
                  <c:v>FFY11</c:v>
                </c:pt>
                <c:pt idx="2">
                  <c:v>FFY12</c:v>
                </c:pt>
                <c:pt idx="3">
                  <c:v>FFY13</c:v>
                </c:pt>
                <c:pt idx="4">
                  <c:v>FFY14</c:v>
                </c:pt>
                <c:pt idx="5">
                  <c:v>FFY15</c:v>
                </c:pt>
                <c:pt idx="6">
                  <c:v>FFY16</c:v>
                </c:pt>
              </c:strCache>
            </c:strRef>
          </c:cat>
          <c:val>
            <c:numRef>
              <c:f>Sheet1!$B$5:$B$11</c:f>
              <c:numCache>
                <c:formatCode>"$"#,##0_);[Red]\("$"#,##0\)</c:formatCode>
                <c:ptCount val="7"/>
                <c:pt idx="0">
                  <c:v>3797273</c:v>
                </c:pt>
                <c:pt idx="1">
                  <c:v>3812640</c:v>
                </c:pt>
                <c:pt idx="2">
                  <c:v>4999448</c:v>
                </c:pt>
                <c:pt idx="3">
                  <c:v>7135433</c:v>
                </c:pt>
                <c:pt idx="4">
                  <c:v>6856291</c:v>
                </c:pt>
                <c:pt idx="5">
                  <c:v>7200000</c:v>
                </c:pt>
                <c:pt idx="6" formatCode="General">
                  <c:v>10642500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222272"/>
        <c:axId val="293222664"/>
        <c:axId val="0"/>
      </c:bar3DChart>
      <c:catAx>
        <c:axId val="293222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3222664"/>
        <c:crosses val="autoZero"/>
        <c:auto val="1"/>
        <c:lblAlgn val="ctr"/>
        <c:lblOffset val="100"/>
        <c:noMultiLvlLbl val="0"/>
      </c:catAx>
      <c:valAx>
        <c:axId val="293222664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293222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Sheet1!$A$4:$A$9</c:f>
              <c:strCache>
                <c:ptCount val="6"/>
                <c:pt idx="0">
                  <c:v>FFY10</c:v>
                </c:pt>
                <c:pt idx="1">
                  <c:v>FFY11</c:v>
                </c:pt>
                <c:pt idx="2">
                  <c:v>FFY12</c:v>
                </c:pt>
                <c:pt idx="3">
                  <c:v>FFY13</c:v>
                </c:pt>
                <c:pt idx="4">
                  <c:v>FFY14</c:v>
                </c:pt>
                <c:pt idx="5">
                  <c:v>FFY15</c:v>
                </c:pt>
              </c:strCache>
            </c:strRef>
          </c:cat>
          <c:val>
            <c:numRef>
              <c:f>Sheet1!$B$4:$B$9</c:f>
              <c:numCache>
                <c:formatCode>"$"#,##0.00</c:formatCode>
                <c:ptCount val="6"/>
                <c:pt idx="0">
                  <c:v>2450760</c:v>
                </c:pt>
                <c:pt idx="1">
                  <c:v>2413600</c:v>
                </c:pt>
                <c:pt idx="2">
                  <c:v>3404800</c:v>
                </c:pt>
                <c:pt idx="3">
                  <c:v>2752288</c:v>
                </c:pt>
                <c:pt idx="4">
                  <c:v>3451280</c:v>
                </c:pt>
                <c:pt idx="5">
                  <c:v>2450000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223448"/>
        <c:axId val="293223840"/>
        <c:axId val="0"/>
      </c:bar3DChart>
      <c:catAx>
        <c:axId val="293223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3223840"/>
        <c:crosses val="autoZero"/>
        <c:auto val="1"/>
        <c:lblAlgn val="ctr"/>
        <c:lblOffset val="100"/>
        <c:noMultiLvlLbl val="0"/>
      </c:catAx>
      <c:valAx>
        <c:axId val="293223840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crossAx val="293223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Sheet1!$A$44:$A$50</c:f>
              <c:strCache>
                <c:ptCount val="7"/>
                <c:pt idx="0">
                  <c:v>FY10</c:v>
                </c:pt>
                <c:pt idx="1">
                  <c:v>FY11</c:v>
                </c:pt>
                <c:pt idx="2">
                  <c:v>FY12</c:v>
                </c:pt>
                <c:pt idx="3">
                  <c:v>FY13</c:v>
                </c:pt>
                <c:pt idx="4">
                  <c:v>FY14</c:v>
                </c:pt>
                <c:pt idx="5">
                  <c:v>FY15</c:v>
                </c:pt>
                <c:pt idx="6">
                  <c:v>FY16</c:v>
                </c:pt>
              </c:strCache>
            </c:strRef>
          </c:cat>
          <c:val>
            <c:numRef>
              <c:f>Sheet1!$B$44:$B$50</c:f>
              <c:numCache>
                <c:formatCode>"$"#,##0.00</c:formatCode>
                <c:ptCount val="7"/>
                <c:pt idx="0">
                  <c:v>995000</c:v>
                </c:pt>
                <c:pt idx="1">
                  <c:v>10336500</c:v>
                </c:pt>
                <c:pt idx="2">
                  <c:v>11629000</c:v>
                </c:pt>
                <c:pt idx="3">
                  <c:v>11775000</c:v>
                </c:pt>
                <c:pt idx="4">
                  <c:v>9650000</c:v>
                </c:pt>
                <c:pt idx="5">
                  <c:v>11030000</c:v>
                </c:pt>
                <c:pt idx="6">
                  <c:v>1567500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224624"/>
        <c:axId val="293225016"/>
        <c:axId val="0"/>
      </c:bar3DChart>
      <c:catAx>
        <c:axId val="293224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3225016"/>
        <c:crosses val="autoZero"/>
        <c:auto val="1"/>
        <c:lblAlgn val="ctr"/>
        <c:lblOffset val="100"/>
        <c:noMultiLvlLbl val="0"/>
      </c:catAx>
      <c:valAx>
        <c:axId val="293225016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crossAx val="293224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44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CR H&amp;A FY16 Budgeted</a:t>
            </a:r>
          </a:p>
        </c:rich>
      </c:tx>
      <c:layout>
        <c:manualLayout>
          <c:xMode val="edge"/>
          <c:yMode val="edge"/>
          <c:x val="0.3674090511413346"/>
          <c:y val="0.92447473026689386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348192287891637E-2"/>
          <c:y val="7.2267889590724235E-2"/>
          <c:w val="0.83227312474791215"/>
          <c:h val="0.83837020372453441"/>
        </c:manualLayout>
      </c:layout>
      <c:pieChart>
        <c:varyColors val="1"/>
        <c:ser>
          <c:idx val="1"/>
          <c:order val="0"/>
          <c:explosion val="1"/>
          <c:dPt>
            <c:idx val="0"/>
            <c:bubble3D val="0"/>
            <c:spPr>
              <a:solidFill>
                <a:schemeClr val="accent5"/>
              </a:solidFill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0"/>
              <c:layout>
                <c:manualLayout>
                  <c:x val="-0.25684609878310666"/>
                  <c:y val="-0.1482314540324708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General Funds
69%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759818659031258"/>
                  <c:y val="-1.952326657634576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FHWA 
</a:t>
                    </a:r>
                    <a:r>
                      <a:rPr lang="en-US" b="1" dirty="0" smtClean="0"/>
                      <a:t>12%</a:t>
                    </a:r>
                    <a:endParaRPr lang="en-US" b="1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1600572655690763E-2"/>
                  <c:y val="5.732050955300093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1537580529706516E-2"/>
                  <c:y val="2.551735547536968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0265489541080103E-2"/>
                  <c:y val="-1.310350686573037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Anch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Signals
</a:t>
                    </a:r>
                    <a:r>
                      <a:rPr lang="en-US" dirty="0" smtClean="0"/>
                      <a:t>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0959516424083352E-2"/>
                  <c:y val="0.129471890971039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535929027979782"/>
                  <c:y val="-3.501203353041077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15130414430680242"/>
                  <c:y val="0.1470143221716662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Commod/</a:t>
                    </a:r>
                  </a:p>
                  <a:p>
                    <a:r>
                      <a:rPr lang="en-US" sz="1200" b="1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Supplies</a:t>
                    </a:r>
                  </a:p>
                  <a:p>
                    <a:r>
                      <a:rPr lang="en-US" sz="1200" b="1" i="0" u="none" strike="noStrike" baseline="0">
                        <a:solidFill>
                          <a:srgbClr val="000000"/>
                        </a:solidFill>
                        <a:latin typeface="Calibri"/>
                        <a:cs typeface="Calibri"/>
                      </a:rPr>
                      <a:t>11%</a:t>
                    </a:r>
                    <a:endParaRPr lang="en-US" sz="1200" b="0" i="0" u="none" strike="noStrike" baseline="0">
                      <a:solidFill>
                        <a:srgbClr val="000000"/>
                      </a:solidFill>
                      <a:latin typeface="Calibri"/>
                      <a:cs typeface="Calibri"/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.12030515293868521"/>
                  <c:y val="0.1346245992607325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'FY16 Budget'!$B$7:$B$12</c:f>
              <c:strCache>
                <c:ptCount val="6"/>
                <c:pt idx="0">
                  <c:v>General Funds</c:v>
                </c:pt>
                <c:pt idx="1">
                  <c:v>FHWA</c:v>
                </c:pt>
                <c:pt idx="2">
                  <c:v>FAA</c:v>
                </c:pt>
                <c:pt idx="3">
                  <c:v>State Capital</c:v>
                </c:pt>
                <c:pt idx="4">
                  <c:v>Anch Signals</c:v>
                </c:pt>
                <c:pt idx="5">
                  <c:v>Whittier</c:v>
                </c:pt>
              </c:strCache>
            </c:strRef>
          </c:cat>
          <c:val>
            <c:numRef>
              <c:f>'FY16 Budget'!$C$7:$C$12</c:f>
              <c:numCache>
                <c:formatCode>"$"#,##0.00</c:formatCode>
                <c:ptCount val="6"/>
                <c:pt idx="0">
                  <c:v>40140000</c:v>
                </c:pt>
                <c:pt idx="1">
                  <c:v>7200000</c:v>
                </c:pt>
                <c:pt idx="2">
                  <c:v>2300000</c:v>
                </c:pt>
                <c:pt idx="3">
                  <c:v>1567500</c:v>
                </c:pt>
                <c:pt idx="4">
                  <c:v>2000000</c:v>
                </c:pt>
                <c:pt idx="5">
                  <c:v>4800000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0.86795</cdr:x>
      <cdr:y>0.75433</cdr:y>
    </cdr:from>
    <cdr:to>
      <cdr:x>0.97599</cdr:x>
      <cdr:y>0.81885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93862" y="4152900"/>
          <a:ext cx="484698" cy="355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0.86795</cdr:x>
      <cdr:y>0.75433</cdr:y>
    </cdr:from>
    <cdr:to>
      <cdr:x>0.97599</cdr:x>
      <cdr:y>0.81885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93862" y="4152900"/>
          <a:ext cx="484698" cy="355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B1F38D-E43A-4D67-84E0-B925531F6AF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60B01C-BF7F-48C9-A6D8-613FC1044D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49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D0688B-BA52-4598-846C-2B4109FC3A8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F783195-A952-4344-857D-FED4D42A82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64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Central Region spends on average $4,667,000.00 in annual operation of State owned facilities.  This includes all utilities, heating fuels, and contracted services.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83195-A952-4344-857D-FED4D42A822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97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Central Region spends on average $3,583,000.00 in annual maintenance</a:t>
            </a:r>
            <a:r>
              <a:rPr lang="en-US" baseline="0" dirty="0" smtClean="0"/>
              <a:t> of State owned facilities.  This includes all labor, travel, and parts and supplies needed to repair and maintain the facilities.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83195-A952-4344-857D-FED4D42A822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1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 userDrawn="1"/>
        </p:nvSpPr>
        <p:spPr>
          <a:xfrm>
            <a:off x="0" y="3419856"/>
            <a:ext cx="9144000" cy="343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kinny-bld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6096" y="0"/>
            <a:ext cx="1517904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Picture 11" descr="skinny-planes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9048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Picture 12" descr="skinny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48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Picture 13" descr="skinny-airport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Picture 14" descr="skinny-pave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4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9" descr="tru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0"/>
            <a:ext cx="1530096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9" name="Picture 38" descr="dotseal-x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005072" y="2847975"/>
            <a:ext cx="1114425" cy="1114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 userDrawn="1"/>
        </p:nvSpPr>
        <p:spPr>
          <a:xfrm>
            <a:off x="0" y="3419856"/>
            <a:ext cx="9144000" cy="343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kinny-bld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6096" y="0"/>
            <a:ext cx="1517904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Picture 11" descr="skinny-planes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9048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Picture 12" descr="skinny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48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Picture 13" descr="skinny-airport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Picture 14" descr="skinny-pave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4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9" descr="tru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0"/>
            <a:ext cx="1530096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9" name="Picture 38" descr="dotseal-x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005072" y="2847975"/>
            <a:ext cx="111442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5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9" name="Picture 8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0" name="Picture 9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1" name="Picture 10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57400"/>
            <a:ext cx="8991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0" y="243840"/>
            <a:ext cx="9144000" cy="8229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Click to edit Master title style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7" name="Picture 16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8" name="Picture 17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0" name="Picture 19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2" name="Picture 21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2" name="Picture 11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9" name="Picture 18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5" name="Picture 14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6" name="Picture 15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7" name="Picture 16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2" name="Picture 21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8" name="Picture 17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477000"/>
            <a:ext cx="9144000" cy="381000"/>
          </a:xfrm>
          <a:prstGeom prst="rect">
            <a:avLst/>
          </a:prstGeom>
          <a:gradFill>
            <a:gsLst>
              <a:gs pos="0">
                <a:schemeClr val="accent1">
                  <a:tint val="44500"/>
                  <a:satMod val="160000"/>
                </a:schemeClr>
              </a:gs>
              <a:gs pos="34000">
                <a:srgbClr val="00206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7368"/>
            <a:ext cx="914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219200"/>
            <a:ext cx="88392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949A68-C5EB-4EE1-B342-482B1F06E710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8C6E02D-ED4A-4F8F-9C9A-E96094146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8" r:id="rId6"/>
    <p:sldLayoutId id="2147483655" r:id="rId7"/>
    <p:sldLayoutId id="2147483659" r:id="rId8"/>
    <p:sldLayoutId id="2147483657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2060"/>
        </a:buClr>
        <a:buSzPct val="110000"/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SzPct val="85000"/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70C0"/>
        </a:buClr>
        <a:buSzPct val="80000"/>
        <a:buFont typeface="Wingdings" pitchFamily="2" charset="2"/>
        <a:buChar char="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95000"/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962400"/>
            <a:ext cx="9144000" cy="990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Alaska Department of </a:t>
            </a:r>
            <a:b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Transportation &amp; Public Facilities</a:t>
            </a:r>
            <a:endParaRPr kumimoji="0" lang="en-US" sz="3100" b="0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029200"/>
            <a:ext cx="9144000" cy="18288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>
              <a:ln w="12700">
                <a:noFill/>
              </a:ln>
              <a:effectLst/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2400" b="1" dirty="0"/>
              <a:t>Randy Vanderwood, Chief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dirty="0" smtClean="0"/>
              <a:t>Central </a:t>
            </a:r>
            <a:r>
              <a:rPr lang="en-US" sz="2400" dirty="0"/>
              <a:t>Region M&amp;O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 smtClean="0">
              <a:ln w="12700">
                <a:noFill/>
              </a:ln>
              <a:effectLst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17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Budget - FHWA</a:t>
            </a:r>
          </a:p>
          <a:p>
            <a:pPr lvl="1"/>
            <a:r>
              <a:rPr lang="en-US" sz="2000" dirty="0" smtClean="0"/>
              <a:t>$10.6 Million FHWA Capital Budget </a:t>
            </a:r>
            <a:r>
              <a:rPr lang="en-US" sz="2000" dirty="0" smtClean="0"/>
              <a:t>(Contractor/State </a:t>
            </a:r>
            <a:r>
              <a:rPr lang="en-US" sz="2000" dirty="0" smtClean="0"/>
              <a:t>Forces)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480699"/>
              </p:ext>
            </p:extLst>
          </p:nvPr>
        </p:nvGraphicFramePr>
        <p:xfrm>
          <a:off x="381000" y="3124200"/>
          <a:ext cx="4191000" cy="281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5694"/>
                <a:gridCol w="855306"/>
              </a:tblGrid>
              <a:tr h="339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sng" strike="noStrike" dirty="0" smtClean="0">
                          <a:effectLst/>
                        </a:rPr>
                        <a:t>FFY16 Description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sng" strike="noStrike" dirty="0">
                          <a:effectLst/>
                        </a:rPr>
                        <a:t>Amount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Ditching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$1,500,000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Crack Sealing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$1,240,000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Bridge Repairs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</a:t>
                      </a:r>
                      <a:r>
                        <a:rPr lang="en-US" sz="1400" u="none" strike="noStrike" dirty="0" smtClean="0">
                          <a:effectLst/>
                        </a:rPr>
                        <a:t>825,000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Lighting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$275,000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Striping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$2,900,000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Storm Drain Cleaning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$540,000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Dust Mitigation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$3,500,000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7" name="Picture 2" descr="W:\RVanderwood\Presentations\08 managers mtg\Hidden\hidden li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971" y="3139281"/>
            <a:ext cx="4183857" cy="278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11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Budget - FAA</a:t>
            </a:r>
          </a:p>
          <a:p>
            <a:pPr lvl="1"/>
            <a:r>
              <a:rPr lang="en-US" sz="2000" dirty="0" smtClean="0"/>
              <a:t>$2.45 Million FAA Capital Budget (FFY15 Contracted/State Forces)</a:t>
            </a:r>
          </a:p>
          <a:p>
            <a:pPr lvl="2"/>
            <a:endParaRPr lang="en-US" sz="20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620891"/>
              </p:ext>
            </p:extLst>
          </p:nvPr>
        </p:nvGraphicFramePr>
        <p:xfrm>
          <a:off x="1524000" y="3124200"/>
          <a:ext cx="5181600" cy="3214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Budget – State Capital</a:t>
            </a:r>
          </a:p>
          <a:p>
            <a:pPr lvl="1"/>
            <a:r>
              <a:rPr lang="en-US" sz="1800" dirty="0"/>
              <a:t>$2.45 Million FAA Capital Budget (FFY15 Contracted/State Forces)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440197"/>
              </p:ext>
            </p:extLst>
          </p:nvPr>
        </p:nvGraphicFramePr>
        <p:xfrm>
          <a:off x="381000" y="3048000"/>
          <a:ext cx="4114800" cy="2743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75045"/>
                <a:gridCol w="839755"/>
              </a:tblGrid>
              <a:tr h="33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sng" strike="noStrike" dirty="0">
                          <a:effectLst/>
                        </a:rPr>
                        <a:t>FFY15 Description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sng" strike="noStrike" dirty="0">
                          <a:effectLst/>
                        </a:rPr>
                        <a:t>Amount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Visual Aid Replacement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$214,000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Obstruction Removal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$125,000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Pavement Repairs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$819,000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Gravel Surface Treatment/Repair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$905,000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Erosion Control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$150,000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Pavement Marking/Threshold Markers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$237,000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44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Project Administration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$213,000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0" y="3357561"/>
            <a:ext cx="40005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33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Budget – State Capital</a:t>
            </a:r>
          </a:p>
          <a:p>
            <a:pPr lvl="1"/>
            <a:r>
              <a:rPr lang="en-US" sz="1800" dirty="0" smtClean="0"/>
              <a:t>Deferred Maintenance</a:t>
            </a:r>
          </a:p>
          <a:p>
            <a:pPr lvl="2"/>
            <a:r>
              <a:rPr lang="en-US" sz="18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5147592"/>
              </p:ext>
            </p:extLst>
          </p:nvPr>
        </p:nvGraphicFramePr>
        <p:xfrm>
          <a:off x="304800" y="3025962"/>
          <a:ext cx="5105400" cy="3146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9" name="Picture 3" descr="Glenn Highway June 2,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314567"/>
            <a:ext cx="3276600" cy="245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2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Deferred Maintenance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36857"/>
              </p:ext>
            </p:extLst>
          </p:nvPr>
        </p:nvGraphicFramePr>
        <p:xfrm>
          <a:off x="304800" y="2514600"/>
          <a:ext cx="8382000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0341"/>
                <a:gridCol w="1431073"/>
                <a:gridCol w="892098"/>
                <a:gridCol w="2360341"/>
                <a:gridCol w="1338147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sng" strike="noStrike" dirty="0">
                          <a:effectLst/>
                        </a:rPr>
                        <a:t>FY15 Allocation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sng" strike="noStrike" dirty="0">
                          <a:effectLst/>
                        </a:rPr>
                        <a:t> $  11,030,000.0 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sng" strike="noStrike">
                          <a:effectLst/>
                        </a:rPr>
                        <a:t>FY16 Allocation</a:t>
                      </a:r>
                      <a:endParaRPr lang="en-US" sz="16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sng" strike="noStrike" dirty="0">
                          <a:effectLst/>
                        </a:rPr>
                        <a:t> $  1,567,500.0 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Vegetation Management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$        350,000.0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Vegetation Management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$      329,000.0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Gravel Surfacing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950,000.0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Gravel Surfacing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            -  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Asphalt Surface Repairs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$     6,500,000.0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Asphalt Surface Repairs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836,500.0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Guardrail Repairs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$        450,000.0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Guardrail Repairs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207,000.0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Traffic Signals/Signs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200,000.0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Traffic Signals/Signs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            -  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Culvert Repairs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650,000.0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Culvert Repairs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            -  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Bridge Maintenance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400,000.0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Bridge Maintenance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               -  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Aviation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$     1,530,000.0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Aviation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$      195,000.0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594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935283"/>
              </p:ext>
            </p:extLst>
          </p:nvPr>
        </p:nvGraphicFramePr>
        <p:xfrm>
          <a:off x="304799" y="3581400"/>
          <a:ext cx="3657600" cy="2311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0031"/>
                <a:gridCol w="1487569"/>
              </a:tblGrid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General Funds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$40,140,000.00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FHWA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$7,200,000.00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FAA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$2,300,000.00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State Capital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$1,567,500.00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Anch Signals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$2,000,000.00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2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Whittier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$4,800,000.00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5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                   $58,007,500.0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199892"/>
              </p:ext>
            </p:extLst>
          </p:nvPr>
        </p:nvGraphicFramePr>
        <p:xfrm>
          <a:off x="3733800" y="2057400"/>
          <a:ext cx="4591050" cy="424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73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Budget Reductions</a:t>
            </a:r>
          </a:p>
          <a:p>
            <a:pPr lvl="1"/>
            <a:r>
              <a:rPr lang="en-US" dirty="0" smtClean="0"/>
              <a:t>FY16 - $7.0 Million (15%)</a:t>
            </a:r>
          </a:p>
          <a:p>
            <a:pPr lvl="2"/>
            <a:r>
              <a:rPr lang="en-US" sz="1800" dirty="0" smtClean="0"/>
              <a:t>Eliminated 9 Operator Positions and </a:t>
            </a:r>
            <a:r>
              <a:rPr lang="en-US" sz="1800" dirty="0"/>
              <a:t>C</a:t>
            </a:r>
            <a:r>
              <a:rPr lang="en-US" sz="1800" dirty="0" smtClean="0"/>
              <a:t>ut Overtime by 10% ($1.0 Million)</a:t>
            </a:r>
          </a:p>
          <a:p>
            <a:pPr lvl="2"/>
            <a:r>
              <a:rPr lang="en-US" sz="1800" dirty="0" smtClean="0"/>
              <a:t>Increase Whittier Tunnel Tolls (10%)</a:t>
            </a:r>
          </a:p>
          <a:p>
            <a:pPr lvl="2"/>
            <a:r>
              <a:rPr lang="en-US" sz="1800" dirty="0" smtClean="0"/>
              <a:t>Eliminated Hwy/Apt Pavement Preservation Funds ($1.0 Million)</a:t>
            </a:r>
          </a:p>
          <a:p>
            <a:pPr lvl="2"/>
            <a:r>
              <a:rPr lang="en-US" sz="1800" dirty="0" smtClean="0"/>
              <a:t>Close Canyon Creek Rest Area ($125k)</a:t>
            </a:r>
          </a:p>
          <a:p>
            <a:pPr lvl="2"/>
            <a:r>
              <a:rPr lang="en-US" sz="1800" dirty="0" smtClean="0"/>
              <a:t>Reduced Misc. Commodities by 10% </a:t>
            </a:r>
          </a:p>
          <a:p>
            <a:pPr lvl="2"/>
            <a:r>
              <a:rPr lang="en-US" sz="1800" dirty="0" smtClean="0"/>
              <a:t>Eliminated 24 </a:t>
            </a:r>
            <a:r>
              <a:rPr lang="en-US" sz="1800" dirty="0" err="1" smtClean="0"/>
              <a:t>hr</a:t>
            </a:r>
            <a:r>
              <a:rPr lang="en-US" sz="1800" dirty="0" smtClean="0"/>
              <a:t> service at Bethel Airport</a:t>
            </a:r>
          </a:p>
          <a:p>
            <a:pPr lvl="2"/>
            <a:r>
              <a:rPr lang="en-US" sz="1800" dirty="0" smtClean="0"/>
              <a:t>Converted GF expenditures to FHWA funds ($750k)</a:t>
            </a:r>
          </a:p>
          <a:p>
            <a:pPr lvl="3"/>
            <a:r>
              <a:rPr lang="en-US" sz="1800" dirty="0" smtClean="0"/>
              <a:t>Storm Drain Cleaning ($500k)</a:t>
            </a:r>
          </a:p>
          <a:p>
            <a:pPr lvl="3"/>
            <a:r>
              <a:rPr lang="en-US" sz="1800" dirty="0" smtClean="0"/>
              <a:t>Striping ($750K)</a:t>
            </a:r>
          </a:p>
          <a:p>
            <a:pPr lvl="3"/>
            <a:endParaRPr lang="en-US" sz="1800" dirty="0" smtClean="0"/>
          </a:p>
          <a:p>
            <a:pPr marL="1371600" lvl="3" indent="0">
              <a:buNone/>
            </a:pPr>
            <a:r>
              <a:rPr lang="en-US" sz="1800" dirty="0" smtClean="0"/>
              <a:t>	</a:t>
            </a:r>
            <a:endParaRPr lang="en-US" sz="1800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50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Budget Reductions</a:t>
            </a:r>
          </a:p>
          <a:p>
            <a:pPr lvl="1"/>
            <a:r>
              <a:rPr lang="en-US" dirty="0" smtClean="0"/>
              <a:t>Proposed FY17 </a:t>
            </a:r>
            <a:r>
              <a:rPr lang="en-US" dirty="0"/>
              <a:t>- </a:t>
            </a:r>
            <a:r>
              <a:rPr lang="en-US" dirty="0" smtClean="0"/>
              <a:t>$2.0 Million (6%)</a:t>
            </a:r>
            <a:endParaRPr lang="en-US" dirty="0"/>
          </a:p>
          <a:p>
            <a:pPr lvl="2"/>
            <a:r>
              <a:rPr lang="en-US" sz="1800" dirty="0"/>
              <a:t>Eliminated </a:t>
            </a:r>
            <a:r>
              <a:rPr lang="en-US" sz="1800" dirty="0" smtClean="0"/>
              <a:t>6 </a:t>
            </a:r>
            <a:r>
              <a:rPr lang="en-US" sz="1800" dirty="0"/>
              <a:t>Operator Positions and Cut Overtime by 12% </a:t>
            </a:r>
            <a:r>
              <a:rPr lang="en-US" sz="1800" dirty="0" smtClean="0"/>
              <a:t>($550k)</a:t>
            </a:r>
          </a:p>
          <a:p>
            <a:pPr lvl="2"/>
            <a:r>
              <a:rPr lang="en-US" sz="1800" dirty="0" smtClean="0"/>
              <a:t>Cut Overtime 12% ($200k)</a:t>
            </a:r>
            <a:endParaRPr lang="en-US" sz="1800" dirty="0"/>
          </a:p>
          <a:p>
            <a:pPr lvl="2"/>
            <a:r>
              <a:rPr lang="en-US" sz="1800" dirty="0" smtClean="0"/>
              <a:t>Turn in 46 pieces of equipment/attachment ($500k)</a:t>
            </a:r>
            <a:endParaRPr lang="en-US" sz="1800" dirty="0"/>
          </a:p>
          <a:p>
            <a:pPr lvl="2"/>
            <a:r>
              <a:rPr lang="en-US" sz="1800" dirty="0" smtClean="0"/>
              <a:t>Commodities Reduction 6% ($530k)</a:t>
            </a:r>
          </a:p>
          <a:p>
            <a:pPr lvl="2"/>
            <a:r>
              <a:rPr lang="en-US" sz="1800" dirty="0" smtClean="0"/>
              <a:t>Convert Anchorage Signal TORA Striping to FHWA Funds ($250K)</a:t>
            </a:r>
          </a:p>
          <a:p>
            <a:pPr lvl="2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82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Budget </a:t>
            </a:r>
            <a:r>
              <a:rPr lang="en-US" dirty="0" smtClean="0"/>
              <a:t>Reductions</a:t>
            </a:r>
            <a:endParaRPr lang="en-US" dirty="0"/>
          </a:p>
          <a:p>
            <a:pPr lvl="1"/>
            <a:r>
              <a:rPr lang="en-US" dirty="0" smtClean="0"/>
              <a:t>FY18 </a:t>
            </a:r>
            <a:r>
              <a:rPr lang="en-US" dirty="0"/>
              <a:t>- </a:t>
            </a:r>
            <a:r>
              <a:rPr lang="en-US" dirty="0" smtClean="0"/>
              <a:t>$ ??????</a:t>
            </a:r>
            <a:endParaRPr lang="en-US" dirty="0"/>
          </a:p>
          <a:p>
            <a:pPr marL="914400" lvl="2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733800"/>
            <a:ext cx="6871252" cy="263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78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04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133600"/>
            <a:ext cx="8991600" cy="4267200"/>
          </a:xfrm>
        </p:spPr>
        <p:txBody>
          <a:bodyPr/>
          <a:lstStyle/>
          <a:p>
            <a:pPr lvl="1"/>
            <a:r>
              <a:rPr lang="en-US" dirty="0" smtClean="0"/>
              <a:t>Organizational Structure</a:t>
            </a:r>
          </a:p>
          <a:p>
            <a:pPr lvl="1"/>
            <a:r>
              <a:rPr lang="en-US" dirty="0" smtClean="0"/>
              <a:t>Responsibilities</a:t>
            </a:r>
          </a:p>
          <a:p>
            <a:pPr lvl="1"/>
            <a:r>
              <a:rPr lang="en-US" dirty="0" smtClean="0"/>
              <a:t>Budget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 Region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Highways &amp; Aviation Division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3/24/2016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2050" name="Picture 2" descr="W:\RVanderwood\photos\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118" y="3200400"/>
            <a:ext cx="4820620" cy="313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99160"/>
          </a:xfrm>
        </p:spPr>
        <p:txBody>
          <a:bodyPr>
            <a:noAutofit/>
          </a:bodyPr>
          <a:lstStyle/>
          <a:p>
            <a:r>
              <a:rPr lang="en-US" sz="2400" dirty="0"/>
              <a:t>Central Region </a:t>
            </a:r>
            <a:br>
              <a:rPr lang="en-US" sz="2400" dirty="0"/>
            </a:br>
            <a:r>
              <a:rPr lang="en-US" sz="2400" dirty="0"/>
              <a:t>Highways &amp; Aviation Division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88980"/>
              </p:ext>
            </p:extLst>
          </p:nvPr>
        </p:nvGraphicFramePr>
        <p:xfrm>
          <a:off x="1066800" y="1981200"/>
          <a:ext cx="67056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</a:tblGrid>
              <a:tr h="145423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Anchorage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err="1" smtClean="0"/>
                        <a:t>MatSu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Peninsula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Southwest</a:t>
                      </a:r>
                      <a:endParaRPr lang="en-US" u="sng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Anchorage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Palmer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Soldotna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Aniak</a:t>
                      </a:r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Girdwood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Willow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Homer (Hwy)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Bethel</a:t>
                      </a:r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Silvertip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Chulitna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Homer (Apt)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Dillingham</a:t>
                      </a:r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Birchwood (Apt)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Cascade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Quartz</a:t>
                      </a:r>
                      <a:r>
                        <a:rPr lang="en-US" sz="1600" baseline="0" dirty="0" smtClean="0"/>
                        <a:t> Creek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r>
                        <a:rPr lang="en-US" sz="1600" dirty="0" smtClean="0"/>
                        <a:t> Rural Airports</a:t>
                      </a:r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McGrath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North</a:t>
                      </a:r>
                      <a:r>
                        <a:rPr lang="en-US" sz="1600" baseline="0" dirty="0" smtClean="0"/>
                        <a:t> Kenai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Talkeetna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Ninilchik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Crown Point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5893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Seldovia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990600" y="5029200"/>
            <a:ext cx="571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192 </a:t>
            </a:r>
            <a:r>
              <a:rPr lang="en-US" dirty="0"/>
              <a:t>Total Positions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174 </a:t>
            </a:r>
            <a:r>
              <a:rPr lang="en-US" dirty="0"/>
              <a:t>Full Time Positions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4 </a:t>
            </a:r>
            <a:r>
              <a:rPr lang="en-US" dirty="0" smtClean="0"/>
              <a:t>     Part-time </a:t>
            </a:r>
            <a:r>
              <a:rPr lang="en-US" dirty="0"/>
              <a:t>Seasonal Positions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14 </a:t>
            </a:r>
            <a:r>
              <a:rPr lang="en-US" dirty="0" smtClean="0"/>
              <a:t>   Non-Perm </a:t>
            </a:r>
            <a:r>
              <a:rPr lang="en-US" dirty="0"/>
              <a:t>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286000"/>
            <a:ext cx="8991600" cy="4114800"/>
          </a:xfrm>
        </p:spPr>
        <p:txBody>
          <a:bodyPr>
            <a:normAutofit/>
          </a:bodyPr>
          <a:lstStyle/>
          <a:p>
            <a:r>
              <a:rPr lang="en-US" b="1" dirty="0" smtClean="0"/>
              <a:t>Key Responsibilities</a:t>
            </a:r>
          </a:p>
          <a:p>
            <a:pPr lvl="1"/>
            <a:r>
              <a:rPr lang="en-US" sz="2400" dirty="0" smtClean="0"/>
              <a:t>70 Airports</a:t>
            </a:r>
          </a:p>
          <a:p>
            <a:pPr lvl="2"/>
            <a:r>
              <a:rPr lang="en-US" dirty="0" smtClean="0"/>
              <a:t>3 Hub Airports (Homer, Dillingham, Bethel)</a:t>
            </a:r>
          </a:p>
          <a:p>
            <a:pPr lvl="2"/>
            <a:r>
              <a:rPr lang="en-US" dirty="0" smtClean="0"/>
              <a:t>47 rural Airports - Contracted Maintenance ($1.0 Million)</a:t>
            </a:r>
          </a:p>
          <a:p>
            <a:pPr lvl="2"/>
            <a:r>
              <a:rPr lang="en-US" dirty="0" smtClean="0"/>
              <a:t>20 other Manned and Unmanned Airports</a:t>
            </a:r>
          </a:p>
          <a:p>
            <a:pPr lvl="1"/>
            <a:r>
              <a:rPr lang="en-US" sz="2400" dirty="0" smtClean="0"/>
              <a:t>4600 Lane Miles of Roads</a:t>
            </a:r>
          </a:p>
          <a:p>
            <a:pPr lvl="1"/>
            <a:r>
              <a:rPr lang="en-US" sz="2400" dirty="0" smtClean="0"/>
              <a:t>Whittier Tunnel Component </a:t>
            </a:r>
          </a:p>
          <a:p>
            <a:pPr lvl="1"/>
            <a:r>
              <a:rPr lang="en-US" sz="2400" dirty="0" smtClean="0"/>
              <a:t>Anchorage Signal Maintenance Agreement Component</a:t>
            </a:r>
            <a:endParaRPr lang="en-US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3/24/2016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286000"/>
            <a:ext cx="8991600" cy="4114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Responsibilities - Highways</a:t>
            </a:r>
          </a:p>
          <a:p>
            <a:pPr lvl="1"/>
            <a:r>
              <a:rPr lang="en-US" sz="1600" dirty="0" smtClean="0"/>
              <a:t>Winter Snow and Ice Control</a:t>
            </a:r>
          </a:p>
          <a:p>
            <a:pPr lvl="1"/>
            <a:r>
              <a:rPr lang="en-US" sz="1600" dirty="0" smtClean="0"/>
              <a:t>Spring Sweeping</a:t>
            </a:r>
          </a:p>
          <a:p>
            <a:pPr lvl="1"/>
            <a:r>
              <a:rPr lang="en-US" sz="1600" dirty="0" smtClean="0"/>
              <a:t>Striping Roadways</a:t>
            </a:r>
          </a:p>
          <a:p>
            <a:pPr lvl="1"/>
            <a:r>
              <a:rPr lang="en-US" sz="1600" dirty="0" smtClean="0"/>
              <a:t>Guardrail Repair</a:t>
            </a:r>
          </a:p>
          <a:p>
            <a:pPr lvl="1"/>
            <a:r>
              <a:rPr lang="en-US" sz="1600" dirty="0" smtClean="0"/>
              <a:t>Vegetation Management - Mowing/Brush Cutting</a:t>
            </a:r>
          </a:p>
          <a:p>
            <a:pPr lvl="1"/>
            <a:r>
              <a:rPr lang="en-US" sz="1600" dirty="0" smtClean="0"/>
              <a:t>Street Lighting</a:t>
            </a:r>
          </a:p>
          <a:p>
            <a:pPr lvl="1"/>
            <a:r>
              <a:rPr lang="en-US" sz="1600" dirty="0" smtClean="0"/>
              <a:t>Traffic Signals (Matsu/Peninsula)</a:t>
            </a:r>
          </a:p>
          <a:p>
            <a:pPr lvl="1"/>
            <a:r>
              <a:rPr lang="en-US" sz="1600" dirty="0" smtClean="0"/>
              <a:t>Signs</a:t>
            </a:r>
          </a:p>
          <a:p>
            <a:pPr lvl="1"/>
            <a:r>
              <a:rPr lang="en-US" sz="1600" dirty="0" smtClean="0"/>
              <a:t>Drainage (Ditches/Culverts/Storm Drains)</a:t>
            </a:r>
          </a:p>
          <a:p>
            <a:pPr lvl="1"/>
            <a:r>
              <a:rPr lang="en-US" sz="1600" dirty="0" smtClean="0"/>
              <a:t>Gravel Road Maintenance</a:t>
            </a:r>
          </a:p>
          <a:p>
            <a:pPr lvl="1"/>
            <a:r>
              <a:rPr lang="en-US" sz="1600" dirty="0" smtClean="0"/>
              <a:t>Pavement Maintenance</a:t>
            </a:r>
          </a:p>
          <a:p>
            <a:pPr lvl="1"/>
            <a:r>
              <a:rPr lang="en-US" sz="1600" dirty="0" smtClean="0"/>
              <a:t>Federal Regulatory Compliance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3/24/2016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1027" name="Picture 3" descr="W:\RVanderwood\photos\12-02-17TriplePlowsinMirr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667000"/>
            <a:ext cx="3657600" cy="267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286000"/>
            <a:ext cx="8991600" cy="4114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Responsibilities  - Airports</a:t>
            </a:r>
          </a:p>
          <a:p>
            <a:pPr lvl="1"/>
            <a:r>
              <a:rPr lang="en-US" sz="1600" dirty="0" smtClean="0"/>
              <a:t>Winter Snow and Ice Control</a:t>
            </a:r>
          </a:p>
          <a:p>
            <a:pPr lvl="1"/>
            <a:r>
              <a:rPr lang="en-US" sz="1600" dirty="0" smtClean="0"/>
              <a:t>Runway Condition Reporting</a:t>
            </a:r>
          </a:p>
          <a:p>
            <a:pPr lvl="1"/>
            <a:r>
              <a:rPr lang="en-US" sz="1600" dirty="0" smtClean="0"/>
              <a:t>AARF, Security, Wildlife, TSA Compliance / Training</a:t>
            </a:r>
          </a:p>
          <a:p>
            <a:pPr lvl="1"/>
            <a:r>
              <a:rPr lang="en-US" sz="1600" dirty="0" smtClean="0"/>
              <a:t>FAA Certification Compliance (Certified Airports)</a:t>
            </a:r>
          </a:p>
          <a:p>
            <a:pPr lvl="1"/>
            <a:r>
              <a:rPr lang="en-US" sz="1600" dirty="0" smtClean="0"/>
              <a:t>Manage Rural Airport Maintenance Contracts </a:t>
            </a:r>
          </a:p>
          <a:p>
            <a:pPr lvl="1"/>
            <a:r>
              <a:rPr lang="en-US" sz="1600" dirty="0" smtClean="0"/>
              <a:t>Federal Regulatory Compliance </a:t>
            </a:r>
          </a:p>
          <a:p>
            <a:pPr lvl="1"/>
            <a:r>
              <a:rPr lang="en-US" sz="1600" dirty="0" smtClean="0"/>
              <a:t>Pavement / Gravel Surface Maintenance</a:t>
            </a:r>
          </a:p>
          <a:p>
            <a:pPr lvl="1"/>
            <a:r>
              <a:rPr lang="en-US" sz="1600" dirty="0" smtClean="0"/>
              <a:t>Runway Markings</a:t>
            </a:r>
          </a:p>
          <a:p>
            <a:pPr lvl="1"/>
            <a:r>
              <a:rPr lang="en-US" sz="1600" dirty="0" smtClean="0"/>
              <a:t>Navigation Aid Maintenance (Runway Lighting, Wind Cone, Segmented Circle, etc)</a:t>
            </a:r>
          </a:p>
          <a:p>
            <a:pPr lvl="1"/>
            <a:r>
              <a:rPr lang="en-US" sz="1600" dirty="0" smtClean="0"/>
              <a:t>Vegetation Management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3/24/2016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2050" name="Picture 2" descr="W:\RVanderwood\Presentations\Construction\Spring Fling 15 - M&amp;O\close c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81200"/>
            <a:ext cx="3505200" cy="297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133600"/>
            <a:ext cx="8991600" cy="42672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Budget FY16 and FFY16</a:t>
            </a:r>
          </a:p>
          <a:p>
            <a:pPr marL="0" indent="0">
              <a:buNone/>
            </a:pPr>
            <a:endParaRPr lang="en-US" sz="2400" b="1" dirty="0" smtClean="0"/>
          </a:p>
          <a:p>
            <a:pPr lvl="1"/>
            <a:r>
              <a:rPr lang="en-US" sz="2100" dirty="0" smtClean="0"/>
              <a:t>$40.1 Million </a:t>
            </a:r>
            <a:r>
              <a:rPr lang="en-US" sz="2100" dirty="0" smtClean="0"/>
              <a:t>H&amp;A Operating </a:t>
            </a:r>
            <a:r>
              <a:rPr lang="en-US" sz="2100" dirty="0" smtClean="0"/>
              <a:t>Budget </a:t>
            </a:r>
            <a:endParaRPr lang="en-US" sz="2100" dirty="0" smtClean="0"/>
          </a:p>
          <a:p>
            <a:pPr lvl="1"/>
            <a:r>
              <a:rPr lang="en-US" sz="2100" dirty="0" smtClean="0"/>
              <a:t>$</a:t>
            </a:r>
            <a:r>
              <a:rPr lang="en-US" sz="2100" dirty="0" smtClean="0"/>
              <a:t>10.6 Million FHWA Capital Budget </a:t>
            </a:r>
            <a:r>
              <a:rPr lang="en-US" sz="2100" dirty="0" smtClean="0"/>
              <a:t>(State/Contracted </a:t>
            </a:r>
            <a:r>
              <a:rPr lang="en-US" sz="2100" dirty="0" smtClean="0"/>
              <a:t>Forces)</a:t>
            </a:r>
          </a:p>
          <a:p>
            <a:pPr lvl="1"/>
            <a:r>
              <a:rPr lang="en-US" sz="2100" dirty="0" smtClean="0"/>
              <a:t>$2.45 Million FAA Capital Budget </a:t>
            </a:r>
            <a:r>
              <a:rPr lang="en-US" sz="2100" dirty="0" smtClean="0"/>
              <a:t>(State </a:t>
            </a:r>
            <a:r>
              <a:rPr lang="en-US" sz="2100" dirty="0" smtClean="0"/>
              <a:t>Forces &amp; Contracted)</a:t>
            </a:r>
          </a:p>
          <a:p>
            <a:pPr lvl="1"/>
            <a:r>
              <a:rPr lang="en-US" sz="2100" dirty="0" smtClean="0"/>
              <a:t>$1.6 Million State Capital Budget </a:t>
            </a:r>
            <a:r>
              <a:rPr lang="en-US" sz="2100" dirty="0" smtClean="0"/>
              <a:t>(DM </a:t>
            </a:r>
            <a:r>
              <a:rPr lang="en-US" sz="2100" dirty="0" smtClean="0"/>
              <a:t>State Forces &amp; Contracted )</a:t>
            </a:r>
          </a:p>
          <a:p>
            <a:pPr lvl="1"/>
            <a:r>
              <a:rPr lang="en-US" sz="2100" dirty="0" smtClean="0"/>
              <a:t>Whittier Tunnel ($4.8 </a:t>
            </a:r>
            <a:r>
              <a:rPr lang="en-US" sz="2100" dirty="0" smtClean="0"/>
              <a:t>Million)</a:t>
            </a:r>
            <a:endParaRPr lang="en-US" sz="2100" dirty="0" smtClean="0"/>
          </a:p>
          <a:p>
            <a:pPr lvl="1"/>
            <a:r>
              <a:rPr lang="en-US" sz="2100" dirty="0" smtClean="0"/>
              <a:t>Anchorage Signal Maintenance Agreement ($2.0 </a:t>
            </a:r>
            <a:r>
              <a:rPr lang="en-US" sz="2100" dirty="0" smtClean="0"/>
              <a:t>Million)</a:t>
            </a:r>
            <a:endParaRPr lang="en-US" sz="2100" dirty="0" smtClean="0"/>
          </a:p>
          <a:p>
            <a:pPr lvl="1"/>
            <a:r>
              <a:rPr lang="en-US" sz="2100" dirty="0" smtClean="0"/>
              <a:t>Other Misc Capital Projects as Assigned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3/24/2016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594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259467"/>
              </p:ext>
            </p:extLst>
          </p:nvPr>
        </p:nvGraphicFramePr>
        <p:xfrm>
          <a:off x="3581400" y="1981200"/>
          <a:ext cx="5181600" cy="4429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518477"/>
              </p:ext>
            </p:extLst>
          </p:nvPr>
        </p:nvGraphicFramePr>
        <p:xfrm>
          <a:off x="304800" y="2209800"/>
          <a:ext cx="3962400" cy="312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2931"/>
                <a:gridCol w="1129469"/>
              </a:tblGrid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Personal </a:t>
                      </a:r>
                      <a:r>
                        <a:rPr lang="en-US" sz="1800" u="none" strike="noStrike" dirty="0">
                          <a:effectLst/>
                        </a:rPr>
                        <a:t>Services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16,329.4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Travel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       63.6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Misc</a:t>
                      </a:r>
                      <a:r>
                        <a:rPr lang="en-US" sz="1800" u="none" strike="noStrike" dirty="0">
                          <a:effectLst/>
                        </a:rPr>
                        <a:t> Contractual Services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  1,164.8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Repairs &amp; Maintenance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  1,083.6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Anchorage MS4 Permit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 $    2,523.4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Fuel &amp; Electricity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  4,147.2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SEF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 $    8,393.0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Commodities/Supplies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 $    6,435.3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 $  40,140.3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Budget - FHWA</a:t>
            </a:r>
          </a:p>
          <a:p>
            <a:pPr lvl="1"/>
            <a:r>
              <a:rPr lang="en-US" sz="2000" dirty="0" smtClean="0"/>
              <a:t>$10.6 Million FHWA Capital Budget (FFY15 Contractor/State Forces)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H&amp;A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581399"/>
            <a:ext cx="3263660" cy="2289195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858166"/>
              </p:ext>
            </p:extLst>
          </p:nvPr>
        </p:nvGraphicFramePr>
        <p:xfrm>
          <a:off x="0" y="3048000"/>
          <a:ext cx="5625860" cy="320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PF-Pres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DOTPF-Preso</Template>
  <TotalTime>9199</TotalTime>
  <Words>868</Words>
  <Application>Microsoft Office PowerPoint</Application>
  <PresentationFormat>On-screen Show (4:3)</PresentationFormat>
  <Paragraphs>280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Arial Narrow</vt:lpstr>
      <vt:lpstr>Calibri</vt:lpstr>
      <vt:lpstr>Wingdings</vt:lpstr>
      <vt:lpstr>DOTPF-Preso</vt:lpstr>
      <vt:lpstr>PowerPoint Presentation</vt:lpstr>
      <vt:lpstr>Central Region  Highways &amp; Aviation Division</vt:lpstr>
      <vt:lpstr>Central Region  Highways &amp; Aviation Division</vt:lpstr>
      <vt:lpstr>Central Region H&amp;A</vt:lpstr>
      <vt:lpstr>Central Region H&amp;A</vt:lpstr>
      <vt:lpstr>Central Region H&amp;A</vt:lpstr>
      <vt:lpstr>Central Region H&amp;A</vt:lpstr>
      <vt:lpstr>Central Region H&amp;A</vt:lpstr>
      <vt:lpstr>Central Region H&amp;A</vt:lpstr>
      <vt:lpstr>Central Region H&amp;A</vt:lpstr>
      <vt:lpstr>Central Region H&amp;A</vt:lpstr>
      <vt:lpstr>PowerPoint Presentation</vt:lpstr>
      <vt:lpstr>Central Region H&amp;A</vt:lpstr>
      <vt:lpstr>Central Region H&amp;A</vt:lpstr>
      <vt:lpstr>Central Region H&amp;A</vt:lpstr>
      <vt:lpstr>PowerPoint Presentation</vt:lpstr>
      <vt:lpstr>PowerPoint Presentation</vt:lpstr>
      <vt:lpstr>PowerPoint Presentation</vt:lpstr>
      <vt:lpstr>PowerPoint Presentation</vt:lpstr>
    </vt:vector>
  </TitlesOfParts>
  <Company>Dept. of Transportation &amp; Public Facilities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ajgilbert</dc:creator>
  <cp:lastModifiedBy>Vanderwood, Randy D (DOT)</cp:lastModifiedBy>
  <cp:revision>174</cp:revision>
  <cp:lastPrinted>2016-03-03T23:11:45Z</cp:lastPrinted>
  <dcterms:created xsi:type="dcterms:W3CDTF">2011-03-22T18:02:16Z</dcterms:created>
  <dcterms:modified xsi:type="dcterms:W3CDTF">2016-03-24T22:47:33Z</dcterms:modified>
</cp:coreProperties>
</file>