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handoutMasterIdLst>
    <p:handoutMasterId r:id="rId20"/>
  </p:handoutMasterIdLst>
  <p:sldIdLst>
    <p:sldId id="256" r:id="rId2"/>
    <p:sldId id="257" r:id="rId3"/>
    <p:sldId id="391" r:id="rId4"/>
    <p:sldId id="405" r:id="rId5"/>
    <p:sldId id="393" r:id="rId6"/>
    <p:sldId id="406" r:id="rId7"/>
    <p:sldId id="380" r:id="rId8"/>
    <p:sldId id="382" r:id="rId9"/>
    <p:sldId id="381" r:id="rId10"/>
    <p:sldId id="371" r:id="rId11"/>
    <p:sldId id="372" r:id="rId12"/>
    <p:sldId id="375" r:id="rId13"/>
    <p:sldId id="402" r:id="rId14"/>
    <p:sldId id="409" r:id="rId15"/>
    <p:sldId id="390" r:id="rId16"/>
    <p:sldId id="408" r:id="rId17"/>
    <p:sldId id="404" r:id="rId18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21" autoAdjust="0"/>
    <p:restoredTop sz="92920" autoAdjust="0"/>
  </p:normalViewPr>
  <p:slideViewPr>
    <p:cSldViewPr>
      <p:cViewPr varScale="1">
        <p:scale>
          <a:sx n="106" d="100"/>
          <a:sy n="106" d="100"/>
        </p:scale>
        <p:origin x="1770" y="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3038649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134" y="1"/>
            <a:ext cx="3038648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38BEDD9-A917-4097-9662-166E8DA71B68}" type="datetimeFigureOut">
              <a:rPr lang="en-US" smtClean="0"/>
              <a:t>7/18/2016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6"/>
            <a:ext cx="3038649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134" y="8829676"/>
            <a:ext cx="3038648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8EE1F6-CE49-4F0B-9CE2-67C6ADEC8E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147456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37840" cy="464820"/>
          </a:xfrm>
          <a:prstGeom prst="rect">
            <a:avLst/>
          </a:prstGeom>
        </p:spPr>
        <p:txBody>
          <a:bodyPr vert="horz" lIns="92446" tIns="46223" rIns="92446" bIns="46223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9" y="0"/>
            <a:ext cx="3037840" cy="464820"/>
          </a:xfrm>
          <a:prstGeom prst="rect">
            <a:avLst/>
          </a:prstGeom>
        </p:spPr>
        <p:txBody>
          <a:bodyPr vert="horz" lIns="92446" tIns="46223" rIns="92446" bIns="46223" rtlCol="0"/>
          <a:lstStyle>
            <a:lvl1pPr algn="r">
              <a:defRPr sz="1200"/>
            </a:lvl1pPr>
          </a:lstStyle>
          <a:p>
            <a:fld id="{8C848FEB-9DBC-45D6-B9D7-B14C1CA30D07}" type="datetimeFigureOut">
              <a:rPr lang="en-US" smtClean="0"/>
              <a:t>7/18/2016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9788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446" tIns="46223" rIns="92446" bIns="46223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1" y="4415790"/>
            <a:ext cx="5608320" cy="4183380"/>
          </a:xfrm>
          <a:prstGeom prst="rect">
            <a:avLst/>
          </a:prstGeom>
        </p:spPr>
        <p:txBody>
          <a:bodyPr vert="horz" lIns="92446" tIns="46223" rIns="92446" bIns="46223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8829967"/>
            <a:ext cx="3037840" cy="464820"/>
          </a:xfrm>
          <a:prstGeom prst="rect">
            <a:avLst/>
          </a:prstGeom>
        </p:spPr>
        <p:txBody>
          <a:bodyPr vert="horz" lIns="92446" tIns="46223" rIns="92446" bIns="46223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9" y="8829967"/>
            <a:ext cx="3037840" cy="464820"/>
          </a:xfrm>
          <a:prstGeom prst="rect">
            <a:avLst/>
          </a:prstGeom>
        </p:spPr>
        <p:txBody>
          <a:bodyPr vert="horz" lIns="92446" tIns="46223" rIns="92446" bIns="46223" rtlCol="0" anchor="b"/>
          <a:lstStyle>
            <a:lvl1pPr algn="r">
              <a:defRPr sz="1200"/>
            </a:lvl1pPr>
          </a:lstStyle>
          <a:p>
            <a:fld id="{CB04787F-BC0E-4AD5-9177-1E159EE7383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18269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To Change Your laptop</a:t>
            </a:r>
            <a:r>
              <a:rPr lang="en-US" baseline="0" dirty="0"/>
              <a:t> </a:t>
            </a:r>
            <a:r>
              <a:rPr lang="en-US" dirty="0"/>
              <a:t>Screen</a:t>
            </a:r>
            <a:r>
              <a:rPr lang="en-US" baseline="0" dirty="0"/>
              <a:t> to Projector – Hold down the function button on keyboard (Labeled FN) and press F4 – Choose duplication option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04787F-BC0E-4AD5-9177-1E159EE73831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504346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Actual Seed Test Supplied</a:t>
            </a:r>
            <a:r>
              <a:rPr lang="en-US" baseline="0" dirty="0"/>
              <a:t> to HydroStraw Stating Product is Seed Free.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04787F-BC0E-4AD5-9177-1E159EE73831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035364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04787F-BC0E-4AD5-9177-1E159EE73831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419231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04787F-BC0E-4AD5-9177-1E159EE73831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98853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Shows</a:t>
            </a:r>
            <a:r>
              <a:rPr lang="en-US" baseline="0" dirty="0"/>
              <a:t> coverage differences between low and high rates.  Focus on difference between this and blown straw coverage.  How much of blown straw will stay in place?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04787F-BC0E-4AD5-9177-1E159EE73831}" type="slidenum">
              <a:rPr lang="en-US" smtClean="0"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096114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Intimate</a:t>
            </a:r>
            <a:r>
              <a:rPr lang="en-US" baseline="0" dirty="0"/>
              <a:t> soil contact will create vegetation quicker controlling any erosion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04787F-BC0E-4AD5-9177-1E159EE73831}" type="slidenum">
              <a:rPr lang="en-US" smtClean="0"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897714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To Change Your laptop</a:t>
            </a:r>
            <a:r>
              <a:rPr lang="en-US" baseline="0" dirty="0"/>
              <a:t> </a:t>
            </a:r>
            <a:r>
              <a:rPr lang="en-US" dirty="0"/>
              <a:t>Screen</a:t>
            </a:r>
            <a:r>
              <a:rPr lang="en-US" baseline="0" dirty="0"/>
              <a:t> to Projector – Hold down the function button on keyboard (Labeled FN) and press F4 – Choose duplication option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04787F-BC0E-4AD5-9177-1E159EE73831}" type="slidenum">
              <a:rPr lang="en-US" smtClean="0"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57957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33A8E0-BD28-4DFC-9AC7-03214CC3710A}" type="datetimeFigureOut">
              <a:rPr lang="en-US" smtClean="0"/>
              <a:t>7/18/2016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1A6FFB-10A4-41C4-8156-C4AB32AC5C1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96665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33A8E0-BD28-4DFC-9AC7-03214CC3710A}" type="datetimeFigureOut">
              <a:rPr lang="en-US" smtClean="0"/>
              <a:t>7/18/2016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1A6FFB-10A4-41C4-8156-C4AB32AC5C1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78535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33A8E0-BD28-4DFC-9AC7-03214CC3710A}" type="datetimeFigureOut">
              <a:rPr lang="en-US" smtClean="0"/>
              <a:t>7/18/2016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1A6FFB-10A4-41C4-8156-C4AB32AC5C1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40700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33A8E0-BD28-4DFC-9AC7-03214CC3710A}" type="datetimeFigureOut">
              <a:rPr lang="en-US" smtClean="0"/>
              <a:t>7/18/2016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1A6FFB-10A4-41C4-8156-C4AB32AC5C1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3286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33A8E0-BD28-4DFC-9AC7-03214CC3710A}" type="datetimeFigureOut">
              <a:rPr lang="en-US" smtClean="0"/>
              <a:t>7/18/2016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1A6FFB-10A4-41C4-8156-C4AB32AC5C1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14639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33A8E0-BD28-4DFC-9AC7-03214CC3710A}" type="datetimeFigureOut">
              <a:rPr lang="en-US" smtClean="0"/>
              <a:t>7/18/2016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1A6FFB-10A4-41C4-8156-C4AB32AC5C1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49920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33A8E0-BD28-4DFC-9AC7-03214CC3710A}" type="datetimeFigureOut">
              <a:rPr lang="en-US" smtClean="0"/>
              <a:t>7/18/2016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1A6FFB-10A4-41C4-8156-C4AB32AC5C1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04862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33A8E0-BD28-4DFC-9AC7-03214CC3710A}" type="datetimeFigureOut">
              <a:rPr lang="en-US" smtClean="0"/>
              <a:t>7/18/2016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1A6FFB-10A4-41C4-8156-C4AB32AC5C1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76430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33A8E0-BD28-4DFC-9AC7-03214CC3710A}" type="datetimeFigureOut">
              <a:rPr lang="en-US" smtClean="0"/>
              <a:t>7/18/2016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1A6FFB-10A4-41C4-8156-C4AB32AC5C1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97747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33A8E0-BD28-4DFC-9AC7-03214CC3710A}" type="datetimeFigureOut">
              <a:rPr lang="en-US" smtClean="0"/>
              <a:t>7/18/2016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1A6FFB-10A4-41C4-8156-C4AB32AC5C1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4870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33A8E0-BD28-4DFC-9AC7-03214CC3710A}" type="datetimeFigureOut">
              <a:rPr lang="en-US" smtClean="0"/>
              <a:t>7/18/2016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1A6FFB-10A4-41C4-8156-C4AB32AC5C1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31189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33A8E0-BD28-4DFC-9AC7-03214CC3710A}" type="datetimeFigureOut">
              <a:rPr lang="en-US" smtClean="0"/>
              <a:t>7/18/2016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1A6FFB-10A4-41C4-8156-C4AB32AC5C1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98278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339975"/>
            <a:ext cx="7772400" cy="1470025"/>
          </a:xfrm>
        </p:spPr>
        <p:txBody>
          <a:bodyPr>
            <a:normAutofit fontScale="90000"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br>
              <a:rPr lang="en-US" sz="5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en-US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" y="2438400"/>
            <a:ext cx="8534400" cy="3962400"/>
          </a:xfrm>
        </p:spPr>
        <p:txBody>
          <a:bodyPr>
            <a:normAutofit/>
          </a:bodyPr>
          <a:lstStyle/>
          <a:p>
            <a:r>
              <a:rPr lang="en-US" sz="4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HydroStraw, LLC</a:t>
            </a:r>
          </a:p>
          <a:p>
            <a:r>
              <a:rPr lang="en-US" sz="4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Alaska Department of Transportation </a:t>
            </a:r>
          </a:p>
          <a:p>
            <a:r>
              <a:rPr lang="en-US" sz="4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Wheat Straw Products</a:t>
            </a:r>
          </a:p>
          <a:p>
            <a:r>
              <a:rPr lang="en-US" sz="4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July 26, 2016</a:t>
            </a:r>
          </a:p>
          <a:p>
            <a:r>
              <a:rPr lang="en-US" sz="4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By  Ed Lee</a:t>
            </a:r>
          </a:p>
          <a:p>
            <a:endParaRPr lang="en-US" sz="3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787739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7" descr="blownstraw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124200"/>
            <a:ext cx="3429000" cy="29035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524000" y="1066800"/>
            <a:ext cx="6173485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 is the Number One Used </a:t>
            </a:r>
          </a:p>
          <a:p>
            <a:r>
              <a:rPr lang="en-US" sz="3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Mulch Fiber in North America?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343400" y="3421807"/>
            <a:ext cx="39624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Wheat</a:t>
            </a:r>
          </a:p>
          <a:p>
            <a:r>
              <a:rPr lang="en-US" sz="7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STRAW</a:t>
            </a:r>
          </a:p>
        </p:txBody>
      </p:sp>
    </p:spTree>
    <p:extLst>
      <p:ext uri="{BB962C8B-B14F-4D97-AF65-F5344CB8AC3E}">
        <p14:creationId xmlns:p14="http://schemas.microsoft.com/office/powerpoint/2010/main" val="24759405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1000" y="381000"/>
            <a:ext cx="8382000" cy="1470025"/>
          </a:xfrm>
        </p:spPr>
        <p:txBody>
          <a:bodyPr/>
          <a:lstStyle/>
          <a:p>
            <a:r>
              <a:rPr lang="en-US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Blown Straw Replacement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66700" y="1828800"/>
            <a:ext cx="8610600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 algn="ctr"/>
            <a:r>
              <a:rPr lang="en-US" sz="3200" b="1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Why Replace Blown Straw?</a:t>
            </a:r>
          </a:p>
          <a:p>
            <a:pPr lvl="1"/>
            <a:endParaRPr lang="en-US" sz="3200" b="1" dirty="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b="1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Difficult sites to apply blown straw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3200" b="1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Areas sensitive to blowing</a:t>
            </a:r>
          </a:p>
          <a:p>
            <a:pPr marL="1371600" lvl="2" indent="-457200">
              <a:buFont typeface="Arial" panose="020B0604020202020204" pitchFamily="34" charset="0"/>
              <a:buChar char="•"/>
            </a:pPr>
            <a:r>
              <a:rPr lang="en-US" sz="3200" b="1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“Blown Straw Blows”</a:t>
            </a:r>
          </a:p>
          <a:p>
            <a:pPr marL="1371600" lvl="2" indent="-457200">
              <a:buFont typeface="Arial" panose="020B0604020202020204" pitchFamily="34" charset="0"/>
              <a:buChar char="•"/>
            </a:pPr>
            <a:r>
              <a:rPr lang="en-US" sz="3200" b="1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How much straw stays in place after application?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3200" b="1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Dust issues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3200" b="1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Weed seed </a:t>
            </a:r>
          </a:p>
          <a:p>
            <a:endParaRPr lang="en-US" sz="3200" b="1" dirty="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3200" b="1" dirty="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763126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0200" y="1333500"/>
            <a:ext cx="5842000" cy="43815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828800" y="533400"/>
            <a:ext cx="5842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All About Coverage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28600" y="2209800"/>
            <a:ext cx="137160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lb / Acre BFM</a:t>
            </a:r>
          </a:p>
          <a:p>
            <a:endParaRPr lang="en-US" b="1" dirty="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b="1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17%  Vegetative Coverage at 50 Days After Planting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620000" y="2286000"/>
            <a:ext cx="1354919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3500 lbs / Acre BFM</a:t>
            </a:r>
          </a:p>
          <a:p>
            <a:endParaRPr lang="en-US" b="1" dirty="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b="1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52% Vegetative Coverage at 50 Days After Planting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447800" y="5816025"/>
            <a:ext cx="6019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Seeded with Tall Fescue , No Irrigation, % Coverage Measured with Turfgrass Digital Rating Analysis Software</a:t>
            </a:r>
          </a:p>
        </p:txBody>
      </p:sp>
    </p:spTree>
    <p:extLst>
      <p:ext uri="{BB962C8B-B14F-4D97-AF65-F5344CB8AC3E}">
        <p14:creationId xmlns:p14="http://schemas.microsoft.com/office/powerpoint/2010/main" val="143674382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858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Why Focus on Vegetation versus Erosion Control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657600" y="2286000"/>
            <a:ext cx="5029200" cy="3951288"/>
          </a:xfrm>
        </p:spPr>
        <p:txBody>
          <a:bodyPr>
            <a:normAutofit/>
          </a:bodyPr>
          <a:lstStyle/>
          <a:p>
            <a:r>
              <a:rPr lang="en-US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Mulch is Temporary</a:t>
            </a:r>
          </a:p>
          <a:p>
            <a:r>
              <a:rPr lang="en-US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Vegetation is </a:t>
            </a:r>
            <a:r>
              <a:rPr lang="en-US" sz="2800" b="1" dirty="0">
                <a:solidFill>
                  <a:srgbClr val="92D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PERMANENT</a:t>
            </a:r>
          </a:p>
          <a:p>
            <a:pPr marL="0" indent="0">
              <a:buNone/>
            </a:pPr>
            <a:endParaRPr lang="en-US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sz="3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Goal:</a:t>
            </a:r>
          </a:p>
          <a:p>
            <a:pPr marL="0" indent="0">
              <a:buNone/>
            </a:pPr>
            <a:r>
              <a:rPr lang="en-US" sz="3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Establish PERMANENT</a:t>
            </a:r>
          </a:p>
          <a:p>
            <a:pPr marL="0" indent="0">
              <a:buNone/>
            </a:pPr>
            <a:r>
              <a:rPr lang="en-US" sz="3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Erosion Control</a:t>
            </a:r>
          </a:p>
        </p:txBody>
      </p:sp>
      <p:pic>
        <p:nvPicPr>
          <p:cNvPr id="4" name="Picture 6" descr="101852__jpg_600x600_q8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2209800"/>
            <a:ext cx="3333249" cy="39319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776938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1000" y="381000"/>
            <a:ext cx="8382000" cy="1470025"/>
          </a:xfrm>
        </p:spPr>
        <p:txBody>
          <a:bodyPr/>
          <a:lstStyle/>
          <a:p>
            <a:r>
              <a:rPr lang="en-US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HydroStraw State Approvals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66700" y="1828800"/>
            <a:ext cx="861060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3200" b="1" kern="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Our products have product Approval or conditional approval in at least 75% of the United States.  </a:t>
            </a:r>
            <a:endParaRPr kumimoji="0" lang="en-US" sz="3200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658750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1000" y="381000"/>
            <a:ext cx="8382000" cy="1470025"/>
          </a:xfrm>
        </p:spPr>
        <p:txBody>
          <a:bodyPr/>
          <a:lstStyle/>
          <a:p>
            <a:r>
              <a:rPr lang="en-US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HydroStraw State Approvals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66700" y="1828800"/>
            <a:ext cx="8610600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 algn="ctr"/>
            <a:r>
              <a:rPr lang="en-US" sz="3200" b="1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Demonstrations</a:t>
            </a:r>
          </a:p>
          <a:p>
            <a:endParaRPr lang="en-US" sz="3200" b="1" dirty="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3200" b="1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Continued success with DOT’s when onsite demonstrations are given.  Please contact for more information if a site is available for DOT to oversee a product demonstration.</a:t>
            </a:r>
          </a:p>
          <a:p>
            <a:endParaRPr lang="en-US" sz="3200" b="1" dirty="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986783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Summary: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History of </a:t>
            </a:r>
            <a:r>
              <a:rPr lang="en-US" sz="40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Hydroseeding</a:t>
            </a:r>
            <a:r>
              <a:rPr lang="en-US" sz="4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/ </a:t>
            </a:r>
            <a:r>
              <a:rPr lang="en-US" sz="40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Hydromulching</a:t>
            </a:r>
            <a:endParaRPr lang="en-US" sz="4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4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Improved Vegetation</a:t>
            </a:r>
          </a:p>
          <a:p>
            <a:r>
              <a:rPr lang="en-US" sz="4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High loading rates saves time and water</a:t>
            </a:r>
          </a:p>
          <a:p>
            <a:r>
              <a:rPr lang="en-US" sz="4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Spray to complete coverage</a:t>
            </a:r>
          </a:p>
        </p:txBody>
      </p:sp>
    </p:spTree>
    <p:extLst>
      <p:ext uri="{BB962C8B-B14F-4D97-AF65-F5344CB8AC3E}">
        <p14:creationId xmlns:p14="http://schemas.microsoft.com/office/powerpoint/2010/main" val="37894552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339975"/>
            <a:ext cx="7772400" cy="1470025"/>
          </a:xfrm>
        </p:spPr>
        <p:txBody>
          <a:bodyPr>
            <a:normAutofit fontScale="90000"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br>
              <a:rPr lang="en-US" sz="5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en-US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743200"/>
            <a:ext cx="6400800" cy="1752600"/>
          </a:xfrm>
        </p:spPr>
        <p:txBody>
          <a:bodyPr>
            <a:normAutofit fontScale="92500" lnSpcReduction="20000"/>
          </a:bodyPr>
          <a:lstStyle/>
          <a:p>
            <a:r>
              <a:rPr lang="en-US" sz="43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HydroStraw, LLC</a:t>
            </a:r>
          </a:p>
          <a:p>
            <a:r>
              <a:rPr lang="en-US" sz="4000" dirty="0">
                <a:solidFill>
                  <a:srgbClr val="92D050"/>
                </a:solidFill>
              </a:rPr>
              <a:t>www.hydrostraw.com</a:t>
            </a:r>
          </a:p>
          <a:p>
            <a:r>
              <a:rPr lang="en-US" sz="4000" dirty="0">
                <a:solidFill>
                  <a:srgbClr val="92D050"/>
                </a:solidFill>
              </a:rPr>
              <a:t>info@hydrostraw.com</a:t>
            </a:r>
          </a:p>
          <a:p>
            <a:endParaRPr lang="en-US" sz="4000" dirty="0">
              <a:solidFill>
                <a:schemeClr val="bg1"/>
              </a:solidFill>
            </a:endParaRPr>
          </a:p>
          <a:p>
            <a:endParaRPr lang="en-US" sz="4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5486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143000"/>
          </a:xfrm>
        </p:spPr>
        <p:txBody>
          <a:bodyPr/>
          <a:lstStyle/>
          <a:p>
            <a:r>
              <a:rPr lang="en-US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Outline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0">
            <a:noFill/>
          </a:ln>
        </p:spPr>
        <p:txBody>
          <a:bodyPr>
            <a:normAutofit fontScale="92500" lnSpcReduction="20000"/>
          </a:bodyPr>
          <a:lstStyle/>
          <a:p>
            <a:r>
              <a:rPr lang="en-US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HydroStraw Introduction</a:t>
            </a:r>
          </a:p>
          <a:p>
            <a:endParaRPr lang="en-US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Improved Vegetation </a:t>
            </a:r>
          </a:p>
          <a:p>
            <a:endParaRPr lang="en-US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HydroStraw Loading Rates</a:t>
            </a:r>
          </a:p>
          <a:p>
            <a:endParaRPr lang="en-US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Replace Blown Straw</a:t>
            </a:r>
          </a:p>
          <a:p>
            <a:endParaRPr lang="en-US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Spray to Complete Coverage</a:t>
            </a:r>
          </a:p>
          <a:p>
            <a:endParaRPr lang="en-US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041078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L="400050" marR="0" lvl="1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tabLst/>
              <a:defRPr/>
            </a:pPr>
            <a:b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</a:br>
            <a:r>
              <a:rPr kumimoji="0" lang="en-US" sz="49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HydroStraw Introduction</a:t>
            </a:r>
            <a:b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36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Wheat Straw utilized from weed free fields</a:t>
            </a:r>
          </a:p>
          <a:p>
            <a:endParaRPr lang="en-US" sz="1200" dirty="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en-US" sz="36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HMT – Heat and Mechanically Treated Process eliminates insects or seed</a:t>
            </a:r>
          </a:p>
          <a:p>
            <a:pPr lvl="0"/>
            <a:endParaRPr lang="en-US" sz="1200" dirty="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en-US" sz="36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Straw tested by ISTA accredited seed lab to ensure Weed Free Straw</a:t>
            </a:r>
            <a:endParaRPr lang="en-US" sz="3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3600" dirty="0">
              <a:solidFill>
                <a:prstClr val="white"/>
              </a:solidFill>
              <a:ea typeface="+mj-ea"/>
              <a:cs typeface="+mj-cs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38046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2318" y="0"/>
            <a:ext cx="529936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35079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3446" y="0"/>
            <a:ext cx="531710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27172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052" y="1600200"/>
            <a:ext cx="6835895" cy="4525963"/>
          </a:xfrm>
        </p:spPr>
      </p:pic>
    </p:spTree>
    <p:extLst>
      <p:ext uri="{BB962C8B-B14F-4D97-AF65-F5344CB8AC3E}">
        <p14:creationId xmlns:p14="http://schemas.microsoft.com/office/powerpoint/2010/main" val="259253619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L="400050" marR="0" lvl="1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tabLst/>
              <a:defRPr/>
            </a:pPr>
            <a:b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</a:br>
            <a:r>
              <a:rPr kumimoji="0" lang="en-US" sz="49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HydroStraw Loading</a:t>
            </a:r>
            <a:r>
              <a:rPr kumimoji="0" lang="en-US" sz="4900" b="1" i="0" u="none" strike="noStrike" kern="1200" cap="none" spc="0" normalizeH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Rates</a:t>
            </a:r>
            <a:b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36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HydroStraw hydraulic mulch products provide High Loading Rates </a:t>
            </a:r>
          </a:p>
          <a:p>
            <a:endParaRPr lang="en-US" sz="1200" dirty="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36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Products loaded at 75 </a:t>
            </a:r>
            <a:r>
              <a:rPr lang="en-US" sz="3600" dirty="0" err="1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lbs</a:t>
            </a:r>
            <a:r>
              <a:rPr lang="en-US" sz="36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/ 100 gallons of water tower rate</a:t>
            </a:r>
          </a:p>
          <a:p>
            <a:endParaRPr lang="en-US" sz="1200" dirty="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36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Competing products loaded at 40 </a:t>
            </a:r>
            <a:r>
              <a:rPr lang="en-US" sz="3600" dirty="0" err="1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lbs</a:t>
            </a:r>
            <a:r>
              <a:rPr lang="en-US" sz="36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or 50 </a:t>
            </a:r>
            <a:r>
              <a:rPr lang="en-US" sz="3600" dirty="0" err="1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lbs</a:t>
            </a:r>
            <a:r>
              <a:rPr lang="en-US" sz="36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/ 100 gallons of water tower rate</a:t>
            </a:r>
          </a:p>
          <a:p>
            <a:endParaRPr lang="en-US" sz="1200" dirty="0">
              <a:solidFill>
                <a:prstClr val="white"/>
              </a:solidFill>
              <a:cs typeface="Arial" panose="020B0604020202020204" pitchFamily="34" charset="0"/>
            </a:endParaRPr>
          </a:p>
          <a:p>
            <a:endParaRPr lang="en-US" sz="1200" dirty="0">
              <a:solidFill>
                <a:prstClr val="white"/>
              </a:solidFill>
              <a:ea typeface="+mj-ea"/>
              <a:cs typeface="+mj-cs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52251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L="400050" marR="0" lvl="1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tabLst/>
              <a:defRPr/>
            </a:pPr>
            <a:b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</a:br>
            <a:r>
              <a:rPr kumimoji="0" lang="en-US" sz="49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HydroStraw Loading Rates</a:t>
            </a:r>
            <a:b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>
                <a:solidFill>
                  <a:prstClr val="white"/>
                </a:solidFill>
                <a:cs typeface="Arial" panose="020B0604020202020204" pitchFamily="34" charset="0"/>
              </a:rPr>
              <a:t>High Loading Rates Benefit to Contractor</a:t>
            </a:r>
          </a:p>
          <a:p>
            <a:r>
              <a:rPr lang="en-US" sz="3600" dirty="0">
                <a:solidFill>
                  <a:prstClr val="white"/>
                </a:solidFill>
                <a:cs typeface="Arial" panose="020B0604020202020204" pitchFamily="34" charset="0"/>
              </a:rPr>
              <a:t>The same </a:t>
            </a:r>
            <a:r>
              <a:rPr lang="en-US" sz="3600" u="sng" dirty="0">
                <a:solidFill>
                  <a:srgbClr val="92D050"/>
                </a:solidFill>
                <a:cs typeface="Arial" panose="020B0604020202020204" pitchFamily="34" charset="0"/>
              </a:rPr>
              <a:t>Lbs. / Acre</a:t>
            </a:r>
            <a:r>
              <a:rPr lang="en-US" sz="3600" dirty="0">
                <a:solidFill>
                  <a:srgbClr val="92D050"/>
                </a:solidFill>
                <a:cs typeface="Arial" panose="020B0604020202020204" pitchFamily="34" charset="0"/>
              </a:rPr>
              <a:t> </a:t>
            </a:r>
            <a:r>
              <a:rPr lang="en-US" sz="3600" dirty="0">
                <a:solidFill>
                  <a:prstClr val="white"/>
                </a:solidFill>
                <a:cs typeface="Arial" panose="020B0604020202020204" pitchFamily="34" charset="0"/>
              </a:rPr>
              <a:t>application rate used as competing mulch products </a:t>
            </a:r>
          </a:p>
          <a:p>
            <a:r>
              <a:rPr lang="en-US" sz="3600" dirty="0">
                <a:solidFill>
                  <a:prstClr val="white"/>
                </a:solidFill>
                <a:cs typeface="Arial" panose="020B0604020202020204" pitchFamily="34" charset="0"/>
              </a:rPr>
              <a:t>High loading rates require fewer tank loads making contractor more efficient</a:t>
            </a:r>
          </a:p>
          <a:p>
            <a:endParaRPr lang="en-US" sz="1200" dirty="0">
              <a:solidFill>
                <a:prstClr val="white"/>
              </a:solidFill>
              <a:cs typeface="Arial" panose="020B0604020202020204" pitchFamily="34" charset="0"/>
            </a:endParaRPr>
          </a:p>
          <a:p>
            <a:pPr marL="457200" lvl="1" indent="0">
              <a:buNone/>
            </a:pPr>
            <a:endParaRPr lang="en-US" sz="3200" dirty="0">
              <a:solidFill>
                <a:prstClr val="white"/>
              </a:solidFill>
              <a:cs typeface="Arial" panose="020B0604020202020204" pitchFamily="34" charset="0"/>
            </a:endParaRPr>
          </a:p>
          <a:p>
            <a:endParaRPr lang="en-US" sz="1200" dirty="0">
              <a:solidFill>
                <a:prstClr val="white"/>
              </a:solidFill>
              <a:cs typeface="Arial" panose="020B0604020202020204" pitchFamily="34" charset="0"/>
            </a:endParaRPr>
          </a:p>
          <a:p>
            <a:endParaRPr lang="en-US" sz="1200" dirty="0">
              <a:solidFill>
                <a:prstClr val="white"/>
              </a:solidFill>
              <a:ea typeface="+mj-ea"/>
              <a:cs typeface="+mj-cs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66960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L="400050" marR="0" lvl="1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tabLst/>
              <a:defRPr/>
            </a:pPr>
            <a:b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</a:br>
            <a:r>
              <a:rPr kumimoji="0" lang="en-US" sz="49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HydroStraw Loading Rates</a:t>
            </a:r>
            <a:b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>
                <a:solidFill>
                  <a:prstClr val="white"/>
                </a:solidFill>
                <a:cs typeface="Arial" panose="020B0604020202020204" pitchFamily="34" charset="0"/>
              </a:rPr>
              <a:t>Contractor Benefits From: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prstClr val="white"/>
                </a:solidFill>
                <a:cs typeface="Arial" panose="020B0604020202020204" pitchFamily="34" charset="0"/>
              </a:rPr>
              <a:t>Fill </a:t>
            </a:r>
            <a:r>
              <a:rPr lang="en-US" sz="3200" dirty="0" err="1">
                <a:solidFill>
                  <a:prstClr val="white"/>
                </a:solidFill>
                <a:cs typeface="Arial" panose="020B0604020202020204" pitchFamily="34" charset="0"/>
              </a:rPr>
              <a:t>hydroseeder</a:t>
            </a:r>
            <a:r>
              <a:rPr lang="en-US" sz="3200" dirty="0">
                <a:solidFill>
                  <a:prstClr val="white"/>
                </a:solidFill>
                <a:cs typeface="Arial" panose="020B0604020202020204" pitchFamily="34" charset="0"/>
              </a:rPr>
              <a:t> fewer times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prstClr val="white"/>
                </a:solidFill>
                <a:cs typeface="Arial" panose="020B0604020202020204" pitchFamily="34" charset="0"/>
              </a:rPr>
              <a:t>Saves water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prstClr val="white"/>
                </a:solidFill>
                <a:cs typeface="Arial" panose="020B0604020202020204" pitchFamily="34" charset="0"/>
              </a:rPr>
              <a:t>What normally takes 3 loads of wood done with 2 loads of HydroStraw</a:t>
            </a:r>
          </a:p>
        </p:txBody>
      </p:sp>
    </p:spTree>
    <p:extLst>
      <p:ext uri="{BB962C8B-B14F-4D97-AF65-F5344CB8AC3E}">
        <p14:creationId xmlns:p14="http://schemas.microsoft.com/office/powerpoint/2010/main" val="38713778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5268</TotalTime>
  <Words>458</Words>
  <Application>Microsoft Office PowerPoint</Application>
  <PresentationFormat>On-screen Show (4:3)</PresentationFormat>
  <Paragraphs>96</Paragraphs>
  <Slides>17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1" baseType="lpstr">
      <vt:lpstr>Arial</vt:lpstr>
      <vt:lpstr>Calibri</vt:lpstr>
      <vt:lpstr>Times New Roman</vt:lpstr>
      <vt:lpstr>Office Theme</vt:lpstr>
      <vt:lpstr> </vt:lpstr>
      <vt:lpstr>Outline</vt:lpstr>
      <vt:lpstr> HydroStraw Introduction </vt:lpstr>
      <vt:lpstr>PowerPoint Presentation</vt:lpstr>
      <vt:lpstr>PowerPoint Presentation</vt:lpstr>
      <vt:lpstr>PowerPoint Presentation</vt:lpstr>
      <vt:lpstr> HydroStraw Loading Rates </vt:lpstr>
      <vt:lpstr> HydroStraw Loading Rates </vt:lpstr>
      <vt:lpstr> HydroStraw Loading Rates </vt:lpstr>
      <vt:lpstr>PowerPoint Presentation</vt:lpstr>
      <vt:lpstr>Blown Straw Replacement</vt:lpstr>
      <vt:lpstr>PowerPoint Presentation</vt:lpstr>
      <vt:lpstr>Why Focus on Vegetation versus Erosion Control</vt:lpstr>
      <vt:lpstr>HydroStraw State Approvals</vt:lpstr>
      <vt:lpstr>HydroStraw State Approvals</vt:lpstr>
      <vt:lpstr>In Summary:</vt:lpstr>
      <vt:lpstr>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Vegetation Establishment and Erosion Control</dc:title>
  <dc:creator>Nathan</dc:creator>
  <cp:lastModifiedBy>Ed Lee</cp:lastModifiedBy>
  <cp:revision>232</cp:revision>
  <cp:lastPrinted>2016-07-18T18:56:59Z</cp:lastPrinted>
  <dcterms:created xsi:type="dcterms:W3CDTF">2013-10-10T13:21:03Z</dcterms:created>
  <dcterms:modified xsi:type="dcterms:W3CDTF">2016-07-18T23:06:10Z</dcterms:modified>
</cp:coreProperties>
</file>