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60" r:id="rId3"/>
    <p:sldId id="257" r:id="rId4"/>
    <p:sldId id="263" r:id="rId5"/>
    <p:sldId id="264" r:id="rId6"/>
    <p:sldId id="267" r:id="rId7"/>
    <p:sldId id="270" r:id="rId8"/>
    <p:sldId id="271" r:id="rId9"/>
    <p:sldId id="272" r:id="rId10"/>
    <p:sldId id="262" r:id="rId11"/>
    <p:sldId id="273" r:id="rId12"/>
    <p:sldId id="277" r:id="rId13"/>
    <p:sldId id="274" r:id="rId14"/>
    <p:sldId id="276" r:id="rId15"/>
    <p:sldId id="275" r:id="rId16"/>
    <p:sldId id="268" r:id="rId17"/>
    <p:sldId id="265" r:id="rId18"/>
    <p:sldId id="266" r:id="rId19"/>
    <p:sldId id="261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914" autoAdjust="0"/>
    <p:restoredTop sz="94653" autoAdjust="0"/>
  </p:normalViewPr>
  <p:slideViewPr>
    <p:cSldViewPr>
      <p:cViewPr>
        <p:scale>
          <a:sx n="90" d="100"/>
          <a:sy n="90" d="100"/>
        </p:scale>
        <p:origin x="10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331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199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B1F38D-E43A-4D67-84E0-B925531F6AF0}" type="datetimeFigureOut">
              <a:rPr lang="en-US" smtClean="0"/>
              <a:pPr/>
              <a:t>7/22/2016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60B01C-BF7F-48C9-A6D8-613FC1044DC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75394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D0688B-BA52-4598-846C-2B4109FC3A84}" type="datetimeFigureOut">
              <a:rPr lang="en-US" smtClean="0"/>
              <a:pPr/>
              <a:t>7/22/2016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783195-A952-4344-857D-FED4D42A822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45123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gi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gi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gi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gi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gi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gi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 userDrawn="1"/>
        </p:nvSpPr>
        <p:spPr>
          <a:xfrm>
            <a:off x="0" y="3419856"/>
            <a:ext cx="9144000" cy="343814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 descr="skinny-bldg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26096" y="0"/>
            <a:ext cx="1517904" cy="3419856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12" name="Picture 11" descr="skinny-planes.jpg"/>
          <p:cNvPicPr>
            <a:picLocks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099048" y="0"/>
            <a:ext cx="1527048" cy="3419856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13" name="Picture 12" descr="skinny-ferry.jpg"/>
          <p:cNvPicPr>
            <a:picLocks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3048000" y="0"/>
            <a:ext cx="1527048" cy="3419856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14" name="Picture 13" descr="skinny-airport.jpg"/>
          <p:cNvPicPr>
            <a:picLocks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1527048" cy="3419856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15" name="Picture 14" descr="skinny-pave.jpg"/>
          <p:cNvPicPr>
            <a:picLocks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1524000" y="0"/>
            <a:ext cx="1527048" cy="3419856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10" name="Picture 9" descr="truck.jp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4572000" y="0"/>
            <a:ext cx="1530096" cy="3419856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39" name="Picture 38" descr="dotseal-x.gif"/>
          <p:cNvPicPr>
            <a:picLocks noChangeAspect="1"/>
          </p:cNvPicPr>
          <p:nvPr userDrawn="1"/>
        </p:nvPicPr>
        <p:blipFill>
          <a:blip r:embed="rId8" cstate="print"/>
          <a:stretch>
            <a:fillRect/>
          </a:stretch>
        </p:blipFill>
        <p:spPr>
          <a:xfrm>
            <a:off x="4005072" y="2847975"/>
            <a:ext cx="1114425" cy="11144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0"/>
            <a:ext cx="9144000" cy="1981200"/>
          </a:xfrm>
          <a:prstGeom prst="rect">
            <a:avLst/>
          </a:prstGeom>
          <a:gradFill>
            <a:gsLst>
              <a:gs pos="2000">
                <a:srgbClr val="002060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 descr="pp-airport.jpg"/>
          <p:cNvPicPr>
            <a:picLocks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9144" y="6788"/>
            <a:ext cx="1517904" cy="1124712"/>
          </a:xfrm>
          <a:prstGeom prst="rect">
            <a:avLst/>
          </a:prstGeom>
        </p:spPr>
      </p:pic>
      <p:pic>
        <p:nvPicPr>
          <p:cNvPr id="9" name="Picture 8" descr="pp-facil.jpg"/>
          <p:cNvPicPr>
            <a:picLocks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16952" y="6788"/>
            <a:ext cx="1517904" cy="1120217"/>
          </a:xfrm>
          <a:prstGeom prst="rect">
            <a:avLst/>
          </a:prstGeom>
        </p:spPr>
      </p:pic>
      <p:pic>
        <p:nvPicPr>
          <p:cNvPr id="10" name="Picture 9" descr="pp-ferry.jpg"/>
          <p:cNvPicPr>
            <a:picLocks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3054096" y="6788"/>
            <a:ext cx="1517904" cy="1124712"/>
          </a:xfrm>
          <a:prstGeom prst="rect">
            <a:avLst/>
          </a:prstGeom>
        </p:spPr>
      </p:pic>
      <p:pic>
        <p:nvPicPr>
          <p:cNvPr id="11" name="Picture 10" descr="pp-planes.jpg"/>
          <p:cNvPicPr>
            <a:picLocks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6099048" y="6788"/>
            <a:ext cx="1517904" cy="1120217"/>
          </a:xfrm>
          <a:prstGeom prst="rect">
            <a:avLst/>
          </a:prstGeom>
        </p:spPr>
      </p:pic>
      <p:pic>
        <p:nvPicPr>
          <p:cNvPr id="13" name="Picture 12" descr="pp-raod2.jpg"/>
          <p:cNvPicPr>
            <a:picLocks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1527048" y="6788"/>
            <a:ext cx="1527048" cy="1124712"/>
          </a:xfrm>
          <a:prstGeom prst="rect">
            <a:avLst/>
          </a:prstGeom>
        </p:spPr>
      </p:pic>
      <p:pic>
        <p:nvPicPr>
          <p:cNvPr id="15" name="Picture 14" descr="truck2.gif"/>
          <p:cNvPicPr>
            <a:picLocks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4572000" y="9144"/>
            <a:ext cx="1527048" cy="1118774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</p:spPr>
        <p:txBody>
          <a:bodyPr/>
          <a:lstStyle/>
          <a:p>
            <a:fld id="{7E949A68-C5EB-4EE1-B342-482B1F06E710}" type="datetimeFigureOut">
              <a:rPr lang="en-US" smtClean="0"/>
              <a:pPr/>
              <a:t>7/22/2016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0" y="6492875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D8C6E02D-ED4A-4F8F-9C9A-E96094146A7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2057400"/>
            <a:ext cx="8991600" cy="4343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58240"/>
            <a:ext cx="9144000" cy="822960"/>
          </a:xfrm>
          <a:noFill/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1115568"/>
          </a:xfrm>
          <a:prstGeom prst="rect">
            <a:avLst/>
          </a:prstGeom>
          <a:gradFill>
            <a:gsLst>
              <a:gs pos="0">
                <a:srgbClr val="002060"/>
              </a:gs>
              <a:gs pos="45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49A68-C5EB-4EE1-B342-482B1F06E710}" type="datetimeFigureOut">
              <a:rPr lang="en-US" smtClean="0"/>
              <a:pPr/>
              <a:t>7/22/2016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E02D-ED4A-4F8F-9C9A-E96094146A7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Placeholder 1"/>
          <p:cNvSpPr txBox="1">
            <a:spLocks/>
          </p:cNvSpPr>
          <p:nvPr userDrawn="1"/>
        </p:nvSpPr>
        <p:spPr>
          <a:xfrm>
            <a:off x="0" y="243840"/>
            <a:ext cx="9144000" cy="82296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Click to edit Master title style</a:t>
            </a:r>
            <a:endParaRPr kumimoji="0" lang="en-US" sz="3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0"/>
            <a:ext cx="9144000" cy="1981200"/>
          </a:xfrm>
          <a:prstGeom prst="rect">
            <a:avLst/>
          </a:prstGeom>
          <a:gradFill>
            <a:gsLst>
              <a:gs pos="2000">
                <a:srgbClr val="002060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" name="Picture 14" descr="pp-airport.jpg"/>
          <p:cNvPicPr>
            <a:picLocks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9144" y="6788"/>
            <a:ext cx="1517904" cy="1124712"/>
          </a:xfrm>
          <a:prstGeom prst="rect">
            <a:avLst/>
          </a:prstGeom>
        </p:spPr>
      </p:pic>
      <p:pic>
        <p:nvPicPr>
          <p:cNvPr id="16" name="Picture 15" descr="pp-facil.jpg"/>
          <p:cNvPicPr>
            <a:picLocks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16952" y="6788"/>
            <a:ext cx="1517904" cy="1120217"/>
          </a:xfrm>
          <a:prstGeom prst="rect">
            <a:avLst/>
          </a:prstGeom>
        </p:spPr>
      </p:pic>
      <p:pic>
        <p:nvPicPr>
          <p:cNvPr id="17" name="Picture 16" descr="pp-ferry.jpg"/>
          <p:cNvPicPr>
            <a:picLocks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3054096" y="6788"/>
            <a:ext cx="1517904" cy="1124712"/>
          </a:xfrm>
          <a:prstGeom prst="rect">
            <a:avLst/>
          </a:prstGeom>
        </p:spPr>
      </p:pic>
      <p:pic>
        <p:nvPicPr>
          <p:cNvPr id="18" name="Picture 17" descr="pp-planes.jpg"/>
          <p:cNvPicPr>
            <a:picLocks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6099048" y="6788"/>
            <a:ext cx="1517904" cy="1120217"/>
          </a:xfrm>
          <a:prstGeom prst="rect">
            <a:avLst/>
          </a:prstGeom>
        </p:spPr>
      </p:pic>
      <p:pic>
        <p:nvPicPr>
          <p:cNvPr id="20" name="Picture 19" descr="pp-raod2.jpg"/>
          <p:cNvPicPr>
            <a:picLocks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1527048" y="6788"/>
            <a:ext cx="1527048" cy="1124712"/>
          </a:xfrm>
          <a:prstGeom prst="rect">
            <a:avLst/>
          </a:prstGeom>
        </p:spPr>
      </p:pic>
      <p:pic>
        <p:nvPicPr>
          <p:cNvPr id="22" name="Picture 21" descr="truck2.gif"/>
          <p:cNvPicPr>
            <a:picLocks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4572000" y="9144"/>
            <a:ext cx="1527048" cy="1118774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49A68-C5EB-4EE1-B342-482B1F06E710}" type="datetimeFigureOut">
              <a:rPr lang="en-US" smtClean="0"/>
              <a:pPr/>
              <a:t>7/22/2016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E02D-ED4A-4F8F-9C9A-E96094146A7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0" y="1158240"/>
            <a:ext cx="9144000" cy="822960"/>
          </a:xfrm>
          <a:noFill/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9144000" cy="1981200"/>
          </a:xfrm>
          <a:prstGeom prst="rect">
            <a:avLst/>
          </a:prstGeom>
          <a:gradFill>
            <a:gsLst>
              <a:gs pos="2000">
                <a:srgbClr val="002060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pp-airport.jpg"/>
          <p:cNvPicPr>
            <a:picLocks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9144" y="6788"/>
            <a:ext cx="1517904" cy="1124712"/>
          </a:xfrm>
          <a:prstGeom prst="rect">
            <a:avLst/>
          </a:prstGeom>
        </p:spPr>
      </p:pic>
      <p:pic>
        <p:nvPicPr>
          <p:cNvPr id="14" name="Picture 13" descr="pp-facil.jpg"/>
          <p:cNvPicPr>
            <a:picLocks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16952" y="6788"/>
            <a:ext cx="1517904" cy="1120217"/>
          </a:xfrm>
          <a:prstGeom prst="rect">
            <a:avLst/>
          </a:prstGeom>
        </p:spPr>
      </p:pic>
      <p:pic>
        <p:nvPicPr>
          <p:cNvPr id="15" name="Picture 14" descr="pp-ferry.jpg"/>
          <p:cNvPicPr>
            <a:picLocks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3054096" y="6788"/>
            <a:ext cx="1517904" cy="1124712"/>
          </a:xfrm>
          <a:prstGeom prst="rect">
            <a:avLst/>
          </a:prstGeom>
        </p:spPr>
      </p:pic>
      <p:pic>
        <p:nvPicPr>
          <p:cNvPr id="16" name="Picture 15" descr="pp-planes.jpg"/>
          <p:cNvPicPr>
            <a:picLocks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6099048" y="6788"/>
            <a:ext cx="1517904" cy="1120217"/>
          </a:xfrm>
          <a:prstGeom prst="rect">
            <a:avLst/>
          </a:prstGeom>
        </p:spPr>
      </p:pic>
      <p:pic>
        <p:nvPicPr>
          <p:cNvPr id="18" name="Picture 17" descr="pp-raod2.jpg"/>
          <p:cNvPicPr>
            <a:picLocks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1527048" y="6788"/>
            <a:ext cx="1527048" cy="1124712"/>
          </a:xfrm>
          <a:prstGeom prst="rect">
            <a:avLst/>
          </a:prstGeom>
        </p:spPr>
      </p:pic>
      <p:pic>
        <p:nvPicPr>
          <p:cNvPr id="20" name="Picture 19" descr="truck2.gif"/>
          <p:cNvPicPr>
            <a:picLocks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4572000" y="9144"/>
            <a:ext cx="1527048" cy="1118774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49A68-C5EB-4EE1-B342-482B1F06E710}" type="datetimeFigureOut">
              <a:rPr lang="en-US" smtClean="0"/>
              <a:pPr/>
              <a:t>7/22/2016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E02D-ED4A-4F8F-9C9A-E96094146A7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0" y="1158240"/>
            <a:ext cx="9144000" cy="822960"/>
          </a:xfrm>
          <a:noFill/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 userDrawn="1"/>
        </p:nvSpPr>
        <p:spPr>
          <a:xfrm>
            <a:off x="0" y="0"/>
            <a:ext cx="9144000" cy="1115568"/>
          </a:xfrm>
          <a:prstGeom prst="rect">
            <a:avLst/>
          </a:prstGeom>
          <a:gradFill>
            <a:gsLst>
              <a:gs pos="0">
                <a:srgbClr val="002060"/>
              </a:gs>
              <a:gs pos="45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9144000" cy="1066800"/>
          </a:xfrm>
          <a:prstGeom prst="rect">
            <a:avLst/>
          </a:prstGeom>
          <a:gradFill>
            <a:gsLst>
              <a:gs pos="2000">
                <a:srgbClr val="002060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pp-airport.jpg"/>
          <p:cNvPicPr>
            <a:picLocks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9144" y="6788"/>
            <a:ext cx="1517904" cy="1124712"/>
          </a:xfrm>
          <a:prstGeom prst="rect">
            <a:avLst/>
          </a:prstGeom>
        </p:spPr>
      </p:pic>
      <p:pic>
        <p:nvPicPr>
          <p:cNvPr id="14" name="Picture 13" descr="pp-facil.jpg"/>
          <p:cNvPicPr>
            <a:picLocks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16952" y="6788"/>
            <a:ext cx="1517904" cy="1120217"/>
          </a:xfrm>
          <a:prstGeom prst="rect">
            <a:avLst/>
          </a:prstGeom>
        </p:spPr>
      </p:pic>
      <p:pic>
        <p:nvPicPr>
          <p:cNvPr id="15" name="Picture 14" descr="pp-ferry.jpg"/>
          <p:cNvPicPr>
            <a:picLocks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3054096" y="6788"/>
            <a:ext cx="1517904" cy="1124712"/>
          </a:xfrm>
          <a:prstGeom prst="rect">
            <a:avLst/>
          </a:prstGeom>
        </p:spPr>
      </p:pic>
      <p:pic>
        <p:nvPicPr>
          <p:cNvPr id="16" name="Picture 15" descr="pp-planes.jpg"/>
          <p:cNvPicPr>
            <a:picLocks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6099048" y="6788"/>
            <a:ext cx="1517904" cy="1120217"/>
          </a:xfrm>
          <a:prstGeom prst="rect">
            <a:avLst/>
          </a:prstGeom>
        </p:spPr>
      </p:pic>
      <p:pic>
        <p:nvPicPr>
          <p:cNvPr id="18" name="Picture 17" descr="pp-raod2.jpg"/>
          <p:cNvPicPr>
            <a:picLocks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1527048" y="6788"/>
            <a:ext cx="1527048" cy="1124712"/>
          </a:xfrm>
          <a:prstGeom prst="rect">
            <a:avLst/>
          </a:prstGeom>
        </p:spPr>
      </p:pic>
      <p:pic>
        <p:nvPicPr>
          <p:cNvPr id="20" name="Picture 19" descr="truck2.gif"/>
          <p:cNvPicPr>
            <a:picLocks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4572000" y="9144"/>
            <a:ext cx="1527048" cy="1118774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49A68-C5EB-4EE1-B342-482B1F06E710}" type="datetimeFigureOut">
              <a:rPr lang="en-US" smtClean="0"/>
              <a:pPr/>
              <a:t>7/22/2016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E02D-ED4A-4F8F-9C9A-E96094146A7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822960"/>
          </a:xfrm>
          <a:noFill/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>
          <a:xfrm>
            <a:off x="0" y="0"/>
            <a:ext cx="9144000" cy="1115568"/>
          </a:xfrm>
          <a:prstGeom prst="rect">
            <a:avLst/>
          </a:prstGeom>
          <a:gradFill>
            <a:gsLst>
              <a:gs pos="0">
                <a:srgbClr val="002060"/>
              </a:gs>
              <a:gs pos="45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 descr="pp-airport.jpg"/>
          <p:cNvPicPr>
            <a:picLocks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9144" y="6788"/>
            <a:ext cx="1517904" cy="1124712"/>
          </a:xfrm>
          <a:prstGeom prst="rect">
            <a:avLst/>
          </a:prstGeom>
        </p:spPr>
      </p:pic>
      <p:pic>
        <p:nvPicPr>
          <p:cNvPr id="12" name="Picture 11" descr="pp-facil.jpg"/>
          <p:cNvPicPr>
            <a:picLocks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16952" y="6788"/>
            <a:ext cx="1517904" cy="1120217"/>
          </a:xfrm>
          <a:prstGeom prst="rect">
            <a:avLst/>
          </a:prstGeom>
        </p:spPr>
      </p:pic>
      <p:pic>
        <p:nvPicPr>
          <p:cNvPr id="13" name="Picture 12" descr="pp-ferry.jpg"/>
          <p:cNvPicPr>
            <a:picLocks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3054096" y="6788"/>
            <a:ext cx="1517904" cy="1124712"/>
          </a:xfrm>
          <a:prstGeom prst="rect">
            <a:avLst/>
          </a:prstGeom>
        </p:spPr>
      </p:pic>
      <p:pic>
        <p:nvPicPr>
          <p:cNvPr id="14" name="Picture 13" descr="pp-planes.jpg"/>
          <p:cNvPicPr>
            <a:picLocks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6099048" y="6788"/>
            <a:ext cx="1517904" cy="1120217"/>
          </a:xfrm>
          <a:prstGeom prst="rect">
            <a:avLst/>
          </a:prstGeom>
        </p:spPr>
      </p:pic>
      <p:pic>
        <p:nvPicPr>
          <p:cNvPr id="19" name="Picture 18" descr="pp-raod2.jpg"/>
          <p:cNvPicPr>
            <a:picLocks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1527048" y="6788"/>
            <a:ext cx="1527048" cy="1124712"/>
          </a:xfrm>
          <a:prstGeom prst="rect">
            <a:avLst/>
          </a:prstGeom>
        </p:spPr>
      </p:pic>
      <p:pic>
        <p:nvPicPr>
          <p:cNvPr id="15" name="Picture 14" descr="truck2.gif"/>
          <p:cNvPicPr>
            <a:picLocks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4572000" y="9144"/>
            <a:ext cx="1527048" cy="111877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49A68-C5EB-4EE1-B342-482B1F06E710}" type="datetimeFigureOut">
              <a:rPr lang="en-US" smtClean="0"/>
              <a:pPr/>
              <a:t>7/22/2016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E02D-ED4A-4F8F-9C9A-E96094146A7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49A68-C5EB-4EE1-B342-482B1F06E710}" type="datetimeFigureOut">
              <a:rPr lang="en-US" smtClean="0"/>
              <a:pPr/>
              <a:t>7/22/2016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E02D-ED4A-4F8F-9C9A-E96094146A7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822960"/>
          </a:xfrm>
          <a:noFill/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0" y="0"/>
            <a:ext cx="9144000" cy="1115568"/>
          </a:xfrm>
          <a:prstGeom prst="rect">
            <a:avLst/>
          </a:prstGeom>
          <a:gradFill>
            <a:gsLst>
              <a:gs pos="0">
                <a:srgbClr val="002060"/>
              </a:gs>
              <a:gs pos="45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13" descr="pp-airport.jpg"/>
          <p:cNvPicPr>
            <a:picLocks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9144" y="6788"/>
            <a:ext cx="1517904" cy="1124712"/>
          </a:xfrm>
          <a:prstGeom prst="rect">
            <a:avLst/>
          </a:prstGeom>
        </p:spPr>
      </p:pic>
      <p:pic>
        <p:nvPicPr>
          <p:cNvPr id="15" name="Picture 14" descr="pp-facil.jpg"/>
          <p:cNvPicPr>
            <a:picLocks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16952" y="6788"/>
            <a:ext cx="1517904" cy="1120217"/>
          </a:xfrm>
          <a:prstGeom prst="rect">
            <a:avLst/>
          </a:prstGeom>
        </p:spPr>
      </p:pic>
      <p:pic>
        <p:nvPicPr>
          <p:cNvPr id="16" name="Picture 15" descr="pp-ferry.jpg"/>
          <p:cNvPicPr>
            <a:picLocks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3054096" y="6788"/>
            <a:ext cx="1517904" cy="1124712"/>
          </a:xfrm>
          <a:prstGeom prst="rect">
            <a:avLst/>
          </a:prstGeom>
        </p:spPr>
      </p:pic>
      <p:pic>
        <p:nvPicPr>
          <p:cNvPr id="17" name="Picture 16" descr="pp-planes.jpg"/>
          <p:cNvPicPr>
            <a:picLocks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6099048" y="6788"/>
            <a:ext cx="1517904" cy="1120217"/>
          </a:xfrm>
          <a:prstGeom prst="rect">
            <a:avLst/>
          </a:prstGeom>
        </p:spPr>
      </p:pic>
      <p:pic>
        <p:nvPicPr>
          <p:cNvPr id="22" name="Picture 21" descr="pp-raod2.jpg"/>
          <p:cNvPicPr>
            <a:picLocks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1527048" y="6788"/>
            <a:ext cx="1527048" cy="1124712"/>
          </a:xfrm>
          <a:prstGeom prst="rect">
            <a:avLst/>
          </a:prstGeom>
        </p:spPr>
      </p:pic>
      <p:pic>
        <p:nvPicPr>
          <p:cNvPr id="18" name="Picture 17" descr="truck2.gif"/>
          <p:cNvPicPr>
            <a:picLocks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4572000" y="9144"/>
            <a:ext cx="1527048" cy="1118774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</p:spPr>
        <p:txBody>
          <a:bodyPr/>
          <a:lstStyle/>
          <a:p>
            <a:fld id="{7E949A68-C5EB-4EE1-B342-482B1F06E710}" type="datetimeFigureOut">
              <a:rPr lang="en-US" smtClean="0"/>
              <a:pPr/>
              <a:t>7/22/2016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D8C6E02D-ED4A-4F8F-9C9A-E96094146A7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219199"/>
            <a:ext cx="5486400" cy="35083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477000"/>
            <a:ext cx="9144000" cy="381000"/>
          </a:xfrm>
          <a:prstGeom prst="rect">
            <a:avLst/>
          </a:prstGeom>
          <a:gradFill>
            <a:gsLst>
              <a:gs pos="0">
                <a:schemeClr val="accent1">
                  <a:tint val="44500"/>
                  <a:satMod val="160000"/>
                </a:schemeClr>
              </a:gs>
              <a:gs pos="34000">
                <a:srgbClr val="00206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277368"/>
            <a:ext cx="9144000" cy="8382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1219200"/>
            <a:ext cx="8839200" cy="5105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7E949A68-C5EB-4EE1-B342-482B1F06E710}" type="datetimeFigureOut">
              <a:rPr lang="en-US" smtClean="0"/>
              <a:pPr/>
              <a:t>7/22/2016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D8C6E02D-ED4A-4F8F-9C9A-E96094146A7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8" r:id="rId6"/>
    <p:sldLayoutId id="2147483655" r:id="rId7"/>
    <p:sldLayoutId id="2147483659" r:id="rId8"/>
    <p:sldLayoutId id="2147483657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3800" kern="1200">
          <a:solidFill>
            <a:schemeClr val="tx1"/>
          </a:solidFill>
          <a:latin typeface="Arial Black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002060"/>
        </a:buClr>
        <a:buSzPct val="110000"/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0070C0"/>
        </a:buClr>
        <a:buSzPct val="85000"/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0070C0"/>
        </a:buClr>
        <a:buSzPct val="80000"/>
        <a:buFont typeface="Wingdings" pitchFamily="2" charset="2"/>
        <a:buChar char="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95000"/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sti.us/2016/06/fhwa-encourages-row-solar-facilities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0" y="3962400"/>
            <a:ext cx="9144000" cy="990600"/>
          </a:xfrm>
          <a:prstGeom prst="rect">
            <a:avLst/>
          </a:prstGeom>
          <a:noFill/>
        </p:spPr>
        <p:txBody>
          <a:bodyPr anchor="t">
            <a:noAutofit/>
          </a:bodyPr>
          <a:lstStyle>
            <a:lvl1pPr>
              <a:defRPr sz="3100" baseline="0">
                <a:ln w="12700">
                  <a:solidFill>
                    <a:schemeClr val="tx1"/>
                  </a:solidFill>
                </a:ln>
                <a:gradFill>
                  <a:gsLst>
                    <a:gs pos="0">
                      <a:schemeClr val="bg1"/>
                    </a:gs>
                    <a:gs pos="66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00" b="0" i="0" u="none" strike="noStrike" kern="1200" cap="none" spc="0" normalizeH="0" baseline="0" noProof="0" dirty="0" smtClean="0">
                <a:ln w="12700">
                  <a:solidFill>
                    <a:schemeClr val="tx1"/>
                  </a:solidFill>
                </a:ln>
                <a:gradFill>
                  <a:gsLst>
                    <a:gs pos="0">
                      <a:schemeClr val="bg1"/>
                    </a:gs>
                    <a:gs pos="66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>Alaska Department of </a:t>
            </a:r>
            <a:br>
              <a:rPr kumimoji="0" lang="en-US" sz="3100" b="0" i="0" u="none" strike="noStrike" kern="1200" cap="none" spc="0" normalizeH="0" baseline="0" noProof="0" dirty="0" smtClean="0">
                <a:ln w="12700">
                  <a:solidFill>
                    <a:schemeClr val="tx1"/>
                  </a:solidFill>
                </a:ln>
                <a:gradFill>
                  <a:gsLst>
                    <a:gs pos="0">
                      <a:schemeClr val="bg1"/>
                    </a:gs>
                    <a:gs pos="66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</a:br>
            <a:r>
              <a:rPr kumimoji="0" lang="en-US" sz="3100" b="0" i="0" u="none" strike="noStrike" kern="1200" cap="none" spc="0" normalizeH="0" baseline="0" noProof="0" dirty="0" smtClean="0">
                <a:ln w="12700">
                  <a:solidFill>
                    <a:schemeClr val="tx1"/>
                  </a:solidFill>
                </a:ln>
                <a:gradFill>
                  <a:gsLst>
                    <a:gs pos="0">
                      <a:schemeClr val="bg1"/>
                    </a:gs>
                    <a:gs pos="66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>Transportation &amp; Public Facilities</a:t>
            </a:r>
            <a:endParaRPr kumimoji="0" lang="en-US" sz="3100" b="0" i="0" u="none" strike="noStrike" kern="1200" cap="none" spc="0" normalizeH="0" baseline="0" noProof="0" dirty="0">
              <a:ln w="12700">
                <a:solidFill>
                  <a:schemeClr val="tx1"/>
                </a:solidFill>
              </a:ln>
              <a:gradFill>
                <a:gsLst>
                  <a:gs pos="0">
                    <a:schemeClr val="bg1"/>
                  </a:gs>
                  <a:gs pos="66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5029200"/>
            <a:ext cx="9144000" cy="1828800"/>
          </a:xfrm>
          <a:prstGeom prst="rect">
            <a:avLst/>
          </a:prstGeom>
          <a:noFill/>
        </p:spPr>
        <p:txBody>
          <a:bodyPr anchor="t">
            <a:noAutofit/>
          </a:bodyPr>
          <a:lstStyle>
            <a:lvl1pPr>
              <a:defRPr sz="3100" baseline="0">
                <a:ln w="12700">
                  <a:solidFill>
                    <a:schemeClr val="tx1"/>
                  </a:solidFill>
                </a:ln>
                <a:gradFill>
                  <a:gsLst>
                    <a:gs pos="0">
                      <a:schemeClr val="bg1"/>
                    </a:gs>
                    <a:gs pos="66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 w="12700">
                  <a:noFill/>
                </a:ln>
                <a:gradFill>
                  <a:gsLst>
                    <a:gs pos="0">
                      <a:schemeClr val="bg1"/>
                    </a:gs>
                    <a:gs pos="66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Quarterly Design Meeting #54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000" dirty="0" smtClean="0">
              <a:ln w="12700">
                <a:noFill/>
              </a:ln>
              <a:effectLst/>
              <a:latin typeface="Arial" pitchFamily="34" charset="0"/>
              <a:ea typeface="+mj-ea"/>
              <a:cs typeface="Arial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US" sz="2200" dirty="0" smtClean="0">
                <a:ln w="12700">
                  <a:noFill/>
                </a:ln>
                <a:effectLst/>
                <a:latin typeface="Arial" pitchFamily="34" charset="0"/>
                <a:ea typeface="+mj-ea"/>
                <a:cs typeface="Arial" pitchFamily="34" charset="0"/>
              </a:rPr>
              <a:t>ROW: Kevin Vakalis, Matt Walsh, &amp; Rachel Shoemake, P.L.S.</a:t>
            </a:r>
            <a:br>
              <a:rPr lang="en-US" sz="2200" dirty="0" smtClean="0">
                <a:ln w="12700">
                  <a:noFill/>
                </a:ln>
                <a:effectLst/>
                <a:latin typeface="Arial" pitchFamily="34" charset="0"/>
                <a:ea typeface="+mj-ea"/>
                <a:cs typeface="Arial" pitchFamily="34" charset="0"/>
              </a:rPr>
            </a:br>
            <a:r>
              <a:rPr lang="en-US" sz="2200" dirty="0" smtClean="0">
                <a:ln w="12700">
                  <a:noFill/>
                </a:ln>
                <a:effectLst/>
                <a:latin typeface="Arial" pitchFamily="34" charset="0"/>
                <a:ea typeface="+mj-ea"/>
                <a:cs typeface="Arial" pitchFamily="34" charset="0"/>
              </a:rPr>
              <a:t>Utilities: </a:t>
            </a:r>
            <a:r>
              <a:rPr lang="en-US" sz="2200" dirty="0">
                <a:ln w="12700">
                  <a:noFill/>
                </a:ln>
                <a:effectLst/>
                <a:latin typeface="Arial" pitchFamily="34" charset="0"/>
                <a:cs typeface="Arial" pitchFamily="34" charset="0"/>
              </a:rPr>
              <a:t>Devki </a:t>
            </a:r>
            <a:r>
              <a:rPr lang="en-US" sz="2200" dirty="0" smtClean="0">
                <a:ln w="12700">
                  <a:noFill/>
                </a:ln>
                <a:effectLst/>
                <a:latin typeface="Arial" pitchFamily="34" charset="0"/>
                <a:cs typeface="Arial" pitchFamily="34" charset="0"/>
              </a:rPr>
              <a:t>Rearden</a:t>
            </a:r>
            <a:endParaRPr lang="en-US" sz="2200" dirty="0" smtClean="0">
              <a:ln w="12700">
                <a:noFill/>
              </a:ln>
              <a:effectLst/>
              <a:latin typeface="Arial" pitchFamily="34" charset="0"/>
              <a:ea typeface="+mj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i="0" u="none" strike="noStrike" kern="1200" cap="none" spc="0" normalizeH="0" baseline="0" noProof="0" dirty="0" smtClean="0">
              <a:ln w="12700">
                <a:noFill/>
              </a:ln>
              <a:gradFill>
                <a:gsLst>
                  <a:gs pos="0">
                    <a:schemeClr val="bg1"/>
                  </a:gs>
                  <a:gs pos="66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i="0" u="none" strike="noStrike" kern="1200" cap="none" spc="0" normalizeH="0" baseline="0" noProof="0" dirty="0" smtClean="0">
                <a:ln w="12700">
                  <a:noFill/>
                </a:ln>
                <a:gradFill>
                  <a:gsLst>
                    <a:gs pos="0">
                      <a:schemeClr val="bg1"/>
                    </a:gs>
                    <a:gs pos="66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July 26,</a:t>
            </a:r>
            <a:r>
              <a:rPr kumimoji="0" lang="en-US" sz="1400" i="0" u="none" strike="noStrike" kern="1200" cap="none" spc="0" normalizeH="0" noProof="0" dirty="0" smtClean="0">
                <a:ln w="12700">
                  <a:noFill/>
                </a:ln>
                <a:gradFill>
                  <a:gsLst>
                    <a:gs pos="0">
                      <a:schemeClr val="bg1"/>
                    </a:gs>
                    <a:gs pos="66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2016</a:t>
            </a:r>
            <a:endParaRPr kumimoji="0" lang="en-US" sz="1400" i="0" u="none" strike="noStrike" kern="1200" cap="none" spc="0" normalizeH="0" baseline="0" noProof="0" dirty="0">
              <a:ln w="12700">
                <a:noFill/>
              </a:ln>
              <a:gradFill>
                <a:gsLst>
                  <a:gs pos="0">
                    <a:schemeClr val="bg1"/>
                  </a:gs>
                  <a:gs pos="66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Q</a:t>
            </a:r>
            <a:r>
              <a:rPr lang="en-US" dirty="0" smtClean="0"/>
              <a:t>: What is the procedure of reviewing parcel plats and starting the appraisal process, and what approvals need to take place?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 smtClean="0"/>
              <a:t>A</a:t>
            </a:r>
            <a:r>
              <a:rPr lang="en-US" dirty="0" smtClean="0"/>
              <a:t>: [Rachel Shoemake]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Q&amp;A DOT&amp;PF </a:t>
            </a:r>
            <a:r>
              <a:rPr lang="en-US" sz="2800" dirty="0"/>
              <a:t>Right-of-Way and Utilities </a:t>
            </a:r>
            <a:r>
              <a:rPr lang="en-US" sz="2800" dirty="0" smtClean="0"/>
              <a:t>Panelists – </a:t>
            </a:r>
            <a:r>
              <a:rPr lang="en-US" sz="2800" cap="all" dirty="0" smtClean="0"/>
              <a:t>Questions</a:t>
            </a:r>
            <a:endParaRPr lang="en-US" sz="2800" cap="al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B924A-C0F5-499A-B5B1-969795DFBF43}" type="datetime1">
              <a:rPr lang="en-US" smtClean="0"/>
              <a:pPr/>
              <a:t>7/22/2016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E02D-ED4A-4F8F-9C9A-E96094146A78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Alaska DOT&amp;PF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160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Q</a:t>
            </a:r>
            <a:r>
              <a:rPr lang="en-US" dirty="0" smtClean="0"/>
              <a:t>: Is </a:t>
            </a:r>
            <a:r>
              <a:rPr lang="en-US" dirty="0"/>
              <a:t>it possible for DOT to increase the use of native wildflower seed to use in DOT ROW roadside easements following excavation and construction where soil is disturbed</a:t>
            </a:r>
            <a:r>
              <a:rPr lang="en-US" dirty="0" smtClean="0"/>
              <a:t>?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 smtClean="0"/>
              <a:t>A</a:t>
            </a:r>
            <a:r>
              <a:rPr lang="en-US" dirty="0" smtClean="0"/>
              <a:t>: </a:t>
            </a:r>
            <a:r>
              <a:rPr lang="en-US" dirty="0"/>
              <a:t>[Kevin Vakalis]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Q&amp;A DOT&amp;PF </a:t>
            </a:r>
            <a:r>
              <a:rPr lang="en-US" sz="2800" dirty="0"/>
              <a:t>Right-of-Way and Utilities </a:t>
            </a:r>
            <a:r>
              <a:rPr lang="en-US" sz="2800" dirty="0" smtClean="0"/>
              <a:t>Panelists – </a:t>
            </a:r>
            <a:r>
              <a:rPr lang="en-US" sz="2800" cap="all" dirty="0" smtClean="0"/>
              <a:t>Questions</a:t>
            </a:r>
            <a:endParaRPr lang="en-US" sz="2800" cap="al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B924A-C0F5-499A-B5B1-969795DFBF43}" type="datetime1">
              <a:rPr lang="en-US" smtClean="0"/>
              <a:pPr/>
              <a:t>7/22/2016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E02D-ED4A-4F8F-9C9A-E96094146A78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Alaska DOT&amp;PF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0163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Q</a:t>
            </a:r>
            <a:r>
              <a:rPr lang="en-US" dirty="0" smtClean="0"/>
              <a:t>: </a:t>
            </a:r>
            <a:r>
              <a:rPr lang="en-US" dirty="0"/>
              <a:t>Is there support for progressive </a:t>
            </a:r>
            <a:r>
              <a:rPr lang="en-US" dirty="0" smtClean="0"/>
              <a:t>State Smart Transpiration Initiative </a:t>
            </a:r>
            <a:r>
              <a:rPr lang="en-US" dirty="0" smtClean="0">
                <a:hlinkClick r:id="rId2"/>
              </a:rPr>
              <a:t>(SSTI) programs</a:t>
            </a:r>
            <a:r>
              <a:rPr lang="en-US" dirty="0" smtClean="0"/>
              <a:t> to </a:t>
            </a:r>
            <a:r>
              <a:rPr lang="en-US" dirty="0"/>
              <a:t>accommodate renewable energy or alternative fuel facilities in ROW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 smtClean="0"/>
              <a:t>A</a:t>
            </a:r>
            <a:r>
              <a:rPr lang="en-US" dirty="0" smtClean="0"/>
              <a:t>: [Kevin Vakalis]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Q&amp;A DOT&amp;PF </a:t>
            </a:r>
            <a:r>
              <a:rPr lang="en-US" sz="2800" dirty="0"/>
              <a:t>Right-of-Way and Utilities </a:t>
            </a:r>
            <a:r>
              <a:rPr lang="en-US" sz="2800" dirty="0" smtClean="0"/>
              <a:t>Panelists – </a:t>
            </a:r>
            <a:r>
              <a:rPr lang="en-US" sz="2800" cap="all" dirty="0" smtClean="0"/>
              <a:t>Questions</a:t>
            </a:r>
            <a:endParaRPr lang="en-US" sz="2800" cap="al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B924A-C0F5-499A-B5B1-969795DFBF43}" type="datetime1">
              <a:rPr lang="en-US" smtClean="0"/>
              <a:pPr/>
              <a:t>7/22/2016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E02D-ED4A-4F8F-9C9A-E96094146A78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Alaska DOT&amp;PF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331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Q</a:t>
            </a:r>
            <a:r>
              <a:rPr lang="en-US" dirty="0" smtClean="0"/>
              <a:t>: Are </a:t>
            </a:r>
            <a:r>
              <a:rPr lang="en-US" dirty="0"/>
              <a:t>there plans in the Alaska DOT along the CR main transportation corridor for green/electric highway initiatives and charging stations (like the West Coast</a:t>
            </a:r>
            <a:r>
              <a:rPr lang="en-US" dirty="0" smtClean="0"/>
              <a:t>)?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 smtClean="0"/>
              <a:t>A</a:t>
            </a:r>
            <a:r>
              <a:rPr lang="en-US" dirty="0" smtClean="0"/>
              <a:t>: </a:t>
            </a:r>
            <a:r>
              <a:rPr lang="en-US" dirty="0"/>
              <a:t>[Kevin Vakalis]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Q&amp;A DOT&amp;PF </a:t>
            </a:r>
            <a:r>
              <a:rPr lang="en-US" sz="2800" dirty="0"/>
              <a:t>Right-of-Way and Utilities </a:t>
            </a:r>
            <a:r>
              <a:rPr lang="en-US" sz="2800" dirty="0" smtClean="0"/>
              <a:t>Panelists – </a:t>
            </a:r>
            <a:r>
              <a:rPr lang="en-US" sz="2800" cap="all" dirty="0" smtClean="0"/>
              <a:t>Questions</a:t>
            </a:r>
            <a:endParaRPr lang="en-US" sz="2800" cap="al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B924A-C0F5-499A-B5B1-969795DFBF43}" type="datetime1">
              <a:rPr lang="en-US" smtClean="0"/>
              <a:pPr/>
              <a:t>7/22/2016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E02D-ED4A-4F8F-9C9A-E96094146A78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Alaska DOT&amp;PF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45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Q</a:t>
            </a:r>
            <a:r>
              <a:rPr lang="en-US" dirty="0" smtClean="0"/>
              <a:t>: Are </a:t>
            </a:r>
            <a:r>
              <a:rPr lang="en-US" dirty="0"/>
              <a:t>there plans to improve and increase safe pedestrian/bicycle paths/trails, off-road vehicle trails and innovative alternative public transit projects in ROW and utility corridors to create an interconnected, robust, efficient and safe transportation system for Alaska</a:t>
            </a:r>
            <a:r>
              <a:rPr lang="en-US" dirty="0" smtClean="0"/>
              <a:t>?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 smtClean="0"/>
              <a:t>A</a:t>
            </a:r>
            <a:r>
              <a:rPr lang="en-US" dirty="0" smtClean="0"/>
              <a:t>: </a:t>
            </a:r>
            <a:r>
              <a:rPr lang="en-US" dirty="0"/>
              <a:t>[Matt Walsh]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Q&amp;A DOT&amp;PF </a:t>
            </a:r>
            <a:r>
              <a:rPr lang="en-US" sz="2800" dirty="0"/>
              <a:t>Right-of-Way and Utilities </a:t>
            </a:r>
            <a:r>
              <a:rPr lang="en-US" sz="2800" dirty="0" smtClean="0"/>
              <a:t>Panelists – </a:t>
            </a:r>
            <a:r>
              <a:rPr lang="en-US" sz="2800" cap="all" dirty="0" smtClean="0"/>
              <a:t>Questions</a:t>
            </a:r>
            <a:endParaRPr lang="en-US" sz="2800" cap="al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B924A-C0F5-499A-B5B1-969795DFBF43}" type="datetime1">
              <a:rPr lang="en-US" smtClean="0"/>
              <a:pPr/>
              <a:t>7/22/2016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E02D-ED4A-4F8F-9C9A-E96094146A78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Alaska DOT&amp;PF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0362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Q</a:t>
            </a:r>
            <a:r>
              <a:rPr lang="en-US" dirty="0" smtClean="0"/>
              <a:t>: </a:t>
            </a:r>
            <a:r>
              <a:rPr lang="en-US" dirty="0"/>
              <a:t>Do we have ROW mapping (width) in GIS for the Parks Hwy from the Glenn Hwy to the Region boundary, say to within 10 feet laterally?</a:t>
            </a:r>
          </a:p>
          <a:p>
            <a:pPr marL="0" indent="0">
              <a:buNone/>
            </a:pPr>
            <a:r>
              <a:rPr lang="en-US" dirty="0" smtClean="0"/>
              <a:t>Also, is </a:t>
            </a:r>
            <a:r>
              <a:rPr lang="en-US" dirty="0"/>
              <a:t>this ROW width the same as PLO widths</a:t>
            </a:r>
            <a:r>
              <a:rPr lang="en-US" dirty="0" smtClean="0"/>
              <a:t>?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 smtClean="0"/>
              <a:t>A</a:t>
            </a:r>
            <a:r>
              <a:rPr lang="en-US" dirty="0" smtClean="0"/>
              <a:t>: [Rachel Shoemake]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Q&amp;A DOT&amp;PF </a:t>
            </a:r>
            <a:r>
              <a:rPr lang="en-US" sz="2800" dirty="0"/>
              <a:t>Right-of-Way and Utilities </a:t>
            </a:r>
            <a:r>
              <a:rPr lang="en-US" sz="2800" dirty="0" smtClean="0"/>
              <a:t>Panelists – </a:t>
            </a:r>
            <a:r>
              <a:rPr lang="en-US" sz="2800" cap="all" dirty="0" smtClean="0"/>
              <a:t>Questions</a:t>
            </a:r>
            <a:endParaRPr lang="en-US" sz="2800" cap="al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B924A-C0F5-499A-B5B1-969795DFBF43}" type="datetime1">
              <a:rPr lang="en-US" smtClean="0"/>
              <a:pPr/>
              <a:t>7/22/2016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E02D-ED4A-4F8F-9C9A-E96094146A78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Alaska DOT&amp;PF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978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Q</a:t>
            </a:r>
            <a:r>
              <a:rPr lang="en-US" dirty="0" smtClean="0"/>
              <a:t>: </a:t>
            </a:r>
            <a:r>
              <a:rPr lang="en-US" dirty="0"/>
              <a:t>What is the single biggest thing that design can do to help </a:t>
            </a:r>
            <a:r>
              <a:rPr lang="en-US" dirty="0" smtClean="0"/>
              <a:t>the utilities complete </a:t>
            </a:r>
            <a:r>
              <a:rPr lang="en-US" dirty="0"/>
              <a:t>their designs?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 smtClean="0"/>
              <a:t>A</a:t>
            </a:r>
            <a:r>
              <a:rPr lang="en-US" dirty="0" smtClean="0"/>
              <a:t>: [Devki Rearden]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Q&amp;A DOT&amp;PF </a:t>
            </a:r>
            <a:r>
              <a:rPr lang="en-US" sz="2800" dirty="0"/>
              <a:t>Right-of-Way and Utilities </a:t>
            </a:r>
            <a:r>
              <a:rPr lang="en-US" sz="2800" dirty="0" smtClean="0"/>
              <a:t>Panelists – </a:t>
            </a:r>
            <a:r>
              <a:rPr lang="en-US" sz="2800" cap="all" dirty="0" smtClean="0"/>
              <a:t>Questions</a:t>
            </a:r>
            <a:endParaRPr lang="en-US" sz="2800" cap="al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B924A-C0F5-499A-B5B1-969795DFBF43}" type="datetime1">
              <a:rPr lang="en-US" smtClean="0"/>
              <a:pPr/>
              <a:t>7/22/2016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E02D-ED4A-4F8F-9C9A-E96094146A78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Alaska DOT&amp;PF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9706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Q</a:t>
            </a:r>
            <a:r>
              <a:rPr lang="en-US" dirty="0" smtClean="0"/>
              <a:t>: </a:t>
            </a:r>
            <a:r>
              <a:rPr lang="en-US" dirty="0"/>
              <a:t>Do we have to open Phase 3 to obtain TCEs for </a:t>
            </a:r>
            <a:r>
              <a:rPr lang="en-US" dirty="0" smtClean="0"/>
              <a:t>projects?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 smtClean="0"/>
              <a:t>A</a:t>
            </a:r>
            <a:r>
              <a:rPr lang="en-US" dirty="0" smtClean="0"/>
              <a:t>: [Matt Walsh]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Q&amp;A DOT&amp;PF </a:t>
            </a:r>
            <a:r>
              <a:rPr lang="en-US" sz="2800" dirty="0"/>
              <a:t>Right-of-Way and Utilities </a:t>
            </a:r>
            <a:r>
              <a:rPr lang="en-US" sz="2800" dirty="0" smtClean="0"/>
              <a:t>Panelists – </a:t>
            </a:r>
            <a:r>
              <a:rPr lang="en-US" sz="2800" cap="all" dirty="0" smtClean="0"/>
              <a:t>Questions</a:t>
            </a:r>
            <a:endParaRPr lang="en-US" sz="2800" cap="al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B924A-C0F5-499A-B5B1-969795DFBF43}" type="datetime1">
              <a:rPr lang="en-US" smtClean="0"/>
              <a:pPr/>
              <a:t>7/22/2016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E02D-ED4A-4F8F-9C9A-E96094146A78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Alaska DOT&amp;PF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2894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Q</a:t>
            </a:r>
            <a:r>
              <a:rPr lang="en-US" dirty="0" smtClean="0"/>
              <a:t>: </a:t>
            </a:r>
            <a:r>
              <a:rPr lang="en-US" dirty="0"/>
              <a:t>Can Utilities be permitted inside </a:t>
            </a:r>
            <a:r>
              <a:rPr lang="en-US" dirty="0" smtClean="0"/>
              <a:t>controlled/access (C/A) </a:t>
            </a:r>
            <a:r>
              <a:rPr lang="en-US" dirty="0"/>
              <a:t>lines and can utilities have access across C/A lines</a:t>
            </a:r>
            <a:r>
              <a:rPr lang="en-US" dirty="0" smtClean="0"/>
              <a:t>?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 smtClean="0"/>
              <a:t>A</a:t>
            </a:r>
            <a:r>
              <a:rPr lang="en-US" dirty="0" smtClean="0"/>
              <a:t>: [Devki Rearden]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Q&amp;A DOT&amp;PF </a:t>
            </a:r>
            <a:r>
              <a:rPr lang="en-US" sz="2800" dirty="0"/>
              <a:t>Right-of-Way and Utilities </a:t>
            </a:r>
            <a:r>
              <a:rPr lang="en-US" sz="2800" dirty="0" smtClean="0"/>
              <a:t>Panelists – </a:t>
            </a:r>
            <a:r>
              <a:rPr lang="en-US" sz="2800" cap="all" dirty="0" smtClean="0"/>
              <a:t>Questions</a:t>
            </a:r>
            <a:endParaRPr lang="en-US" sz="2800" cap="al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B924A-C0F5-499A-B5B1-969795DFBF43}" type="datetime1">
              <a:rPr lang="en-US" smtClean="0"/>
              <a:pPr/>
              <a:t>7/22/2016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E02D-ED4A-4F8F-9C9A-E96094146A78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Alaska DOT&amp;PF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724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Q&amp;A DOT&amp;PF </a:t>
            </a:r>
            <a:r>
              <a:rPr lang="en-US" sz="2800" dirty="0"/>
              <a:t>Right-of-Way and Utilities Panelists – </a:t>
            </a:r>
            <a:r>
              <a:rPr lang="en-US" sz="2800" cap="all" dirty="0" smtClean="0"/>
              <a:t>Questions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B924A-C0F5-499A-B5B1-969795DFBF43}" type="datetime1">
              <a:rPr lang="en-US" smtClean="0"/>
              <a:pPr/>
              <a:t>7/22/2016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E02D-ED4A-4F8F-9C9A-E96094146A78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Alaska DOT&amp;PF</a:t>
            </a:r>
            <a:endParaRPr lang="en-US" dirty="0"/>
          </a:p>
        </p:txBody>
      </p:sp>
      <p:pic>
        <p:nvPicPr>
          <p:cNvPr id="2050" name="Picture 2" descr="C:\Users\rjdevassie\AppData\Local\Microsoft\Windows\Temporary Internet Files\Content.IE5\DEVHP01Y\SAP-HANA-Questions[1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054979"/>
            <a:ext cx="6553200" cy="4348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247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Panelist will have 2 to 4 minutes to answer a question that was sent in prior.</a:t>
            </a:r>
          </a:p>
          <a:p>
            <a:r>
              <a:rPr lang="en-US" dirty="0" smtClean="0"/>
              <a:t>The audience is given 4 to 8 minutes to ask any follow-up questions.</a:t>
            </a:r>
          </a:p>
          <a:p>
            <a:r>
              <a:rPr lang="en-US" dirty="0" smtClean="0"/>
              <a:t>At the end of all the questions, we will open it up to the floor for any additional questions.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Q&amp;A DOT&amp;PF Right-of-Way and Utilities Panelists – RULES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B924A-C0F5-499A-B5B1-969795DFBF43}" type="datetime1">
              <a:rPr lang="en-US" smtClean="0"/>
              <a:pPr/>
              <a:t>7/22/2016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E02D-ED4A-4F8F-9C9A-E96094146A78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Alaska DOT&amp;PF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894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Q</a:t>
            </a:r>
            <a:r>
              <a:rPr lang="en-US" dirty="0" smtClean="0"/>
              <a:t>: </a:t>
            </a:r>
            <a:r>
              <a:rPr lang="en-US" dirty="0"/>
              <a:t>What is the ROW acquisition </a:t>
            </a:r>
            <a:r>
              <a:rPr lang="en-US" dirty="0" smtClean="0"/>
              <a:t>process </a:t>
            </a:r>
            <a:r>
              <a:rPr lang="en-US" dirty="0"/>
              <a:t>and a typical timeframe</a:t>
            </a:r>
            <a:r>
              <a:rPr lang="en-US" dirty="0" smtClean="0"/>
              <a:t>?</a:t>
            </a:r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b="1" dirty="0" smtClean="0"/>
              <a:t>A</a:t>
            </a:r>
            <a:r>
              <a:rPr lang="en-US" dirty="0" smtClean="0"/>
              <a:t>: [Matt Walsh]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Q&amp;A DOT&amp;PF </a:t>
            </a:r>
            <a:r>
              <a:rPr lang="en-US" sz="2800" dirty="0"/>
              <a:t>Right-of-Way and Utilities </a:t>
            </a:r>
            <a:r>
              <a:rPr lang="en-US" sz="2800" dirty="0" smtClean="0"/>
              <a:t>Panelists – </a:t>
            </a:r>
            <a:r>
              <a:rPr lang="en-US" sz="2800" cap="all" dirty="0" smtClean="0"/>
              <a:t>Questions</a:t>
            </a:r>
            <a:endParaRPr lang="en-US" sz="2800" cap="al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B924A-C0F5-499A-B5B1-969795DFBF43}" type="datetime1">
              <a:rPr lang="en-US" smtClean="0"/>
              <a:pPr/>
              <a:t>7/22/2016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E02D-ED4A-4F8F-9C9A-E96094146A78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Alaska DOT&amp;PF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Q</a:t>
            </a:r>
            <a:r>
              <a:rPr lang="en-US" dirty="0" smtClean="0"/>
              <a:t>: </a:t>
            </a:r>
            <a:r>
              <a:rPr lang="en-US" dirty="0"/>
              <a:t>What is the Native Allotment acquisition </a:t>
            </a:r>
            <a:r>
              <a:rPr lang="en-US" dirty="0" smtClean="0"/>
              <a:t>process and a typical timeframe?</a:t>
            </a:r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b="1" dirty="0" smtClean="0"/>
              <a:t>A</a:t>
            </a:r>
            <a:r>
              <a:rPr lang="en-US" dirty="0" smtClean="0"/>
              <a:t>: [Matt Walsh]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Q&amp;A DOT&amp;PF </a:t>
            </a:r>
            <a:r>
              <a:rPr lang="en-US" sz="2800" dirty="0"/>
              <a:t>Right-of-Way and Utilities </a:t>
            </a:r>
            <a:r>
              <a:rPr lang="en-US" sz="2800" dirty="0" smtClean="0"/>
              <a:t>Panelists – </a:t>
            </a:r>
            <a:r>
              <a:rPr lang="en-US" sz="2800" cap="all" dirty="0" smtClean="0"/>
              <a:t>Questions</a:t>
            </a:r>
            <a:endParaRPr lang="en-US" sz="2800" cap="al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B924A-C0F5-499A-B5B1-969795DFBF43}" type="datetime1">
              <a:rPr lang="en-US" smtClean="0"/>
              <a:pPr/>
              <a:t>7/22/2016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E02D-ED4A-4F8F-9C9A-E96094146A78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Alaska DOT&amp;PF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960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Q</a:t>
            </a:r>
            <a:r>
              <a:rPr lang="en-US" dirty="0" smtClean="0"/>
              <a:t>: </a:t>
            </a:r>
            <a:r>
              <a:rPr lang="en-US" dirty="0"/>
              <a:t>What </a:t>
            </a:r>
            <a:r>
              <a:rPr lang="en-US" dirty="0" smtClean="0"/>
              <a:t>does Property Management do?</a:t>
            </a:r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b="1" dirty="0" smtClean="0"/>
              <a:t>A</a:t>
            </a:r>
            <a:r>
              <a:rPr lang="en-US" dirty="0" smtClean="0"/>
              <a:t>: [Kevin Vakalis]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Q&amp;A DOT&amp;PF </a:t>
            </a:r>
            <a:r>
              <a:rPr lang="en-US" sz="2800" dirty="0"/>
              <a:t>Right-of-Way and Utilities </a:t>
            </a:r>
            <a:r>
              <a:rPr lang="en-US" sz="2800" dirty="0" smtClean="0"/>
              <a:t>Panelists – </a:t>
            </a:r>
            <a:r>
              <a:rPr lang="en-US" sz="2800" cap="all" dirty="0" smtClean="0"/>
              <a:t>Questions</a:t>
            </a:r>
            <a:endParaRPr lang="en-US" sz="2800" cap="al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B924A-C0F5-499A-B5B1-969795DFBF43}" type="datetime1">
              <a:rPr lang="en-US" smtClean="0"/>
              <a:pPr/>
              <a:t>7/22/2016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E02D-ED4A-4F8F-9C9A-E96094146A78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Alaska DOT&amp;PF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011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Q</a:t>
            </a:r>
            <a:r>
              <a:rPr lang="en-US" dirty="0" smtClean="0"/>
              <a:t>: </a:t>
            </a:r>
            <a:r>
              <a:rPr lang="en-US" dirty="0"/>
              <a:t>What is the new Project Start Up: Utilities </a:t>
            </a:r>
            <a:r>
              <a:rPr lang="en-US" dirty="0" smtClean="0"/>
              <a:t>Checklist</a:t>
            </a:r>
            <a:r>
              <a:rPr lang="en-US" dirty="0"/>
              <a:t>, and how does it work</a:t>
            </a:r>
            <a:r>
              <a:rPr lang="en-US" dirty="0" smtClean="0"/>
              <a:t>?</a:t>
            </a:r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b="1" dirty="0" smtClean="0"/>
              <a:t>A</a:t>
            </a:r>
            <a:r>
              <a:rPr lang="en-US" dirty="0" smtClean="0"/>
              <a:t>: [Devki Rearden]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Q&amp;A DOT&amp;PF </a:t>
            </a:r>
            <a:r>
              <a:rPr lang="en-US" sz="2800" dirty="0"/>
              <a:t>Right-of-Way and Utilities </a:t>
            </a:r>
            <a:r>
              <a:rPr lang="en-US" sz="2800" dirty="0" smtClean="0"/>
              <a:t>Panelists – </a:t>
            </a:r>
            <a:r>
              <a:rPr lang="en-US" sz="2800" cap="all" dirty="0" smtClean="0"/>
              <a:t>Questions</a:t>
            </a:r>
            <a:endParaRPr lang="en-US" sz="2800" cap="al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B924A-C0F5-499A-B5B1-969795DFBF43}" type="datetime1">
              <a:rPr lang="en-US" smtClean="0"/>
              <a:pPr/>
              <a:t>7/22/2016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E02D-ED4A-4F8F-9C9A-E96094146A78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Alaska DOT&amp;PF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4455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W:\RDeVassie\Quarterly Design Meetings\Design Panelists Q&amp;A\UCpage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267200" cy="6412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W:\RDeVassie\Quarterly Design Meetings\Design Panelists Q&amp;A\UCpage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1" y="15949"/>
            <a:ext cx="4267200" cy="6467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4472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W:\RDeVassie\Quarterly Design Meetings\Design Panelists Q&amp;A\UCpage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4323239" cy="647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W:\RDeVassie\Quarterly Design Meetings\Design Panelists Q&amp;A\UCpage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1" y="0"/>
            <a:ext cx="4343400" cy="6479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545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W:\RDeVassie\Quarterly Design Meetings\Design Panelists Q&amp;A\UCpage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16"/>
            <a:ext cx="4319692" cy="6471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2114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OTPF-Pres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DOTPF-Preso</Template>
  <TotalTime>198</TotalTime>
  <Words>637</Words>
  <Application>Microsoft Office PowerPoint</Application>
  <PresentationFormat>On-screen Show (4:3)</PresentationFormat>
  <Paragraphs>109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DOTPF-Preso</vt:lpstr>
      <vt:lpstr>PowerPoint Presentation</vt:lpstr>
      <vt:lpstr>Q&amp;A DOT&amp;PF Right-of-Way and Utilities Panelists – RULES</vt:lpstr>
      <vt:lpstr>Q&amp;A DOT&amp;PF Right-of-Way and Utilities Panelists – Questions</vt:lpstr>
      <vt:lpstr>Q&amp;A DOT&amp;PF Right-of-Way and Utilities Panelists – Questions</vt:lpstr>
      <vt:lpstr>Q&amp;A DOT&amp;PF Right-of-Way and Utilities Panelists – Questions</vt:lpstr>
      <vt:lpstr>Q&amp;A DOT&amp;PF Right-of-Way and Utilities Panelists – Questions</vt:lpstr>
      <vt:lpstr>PowerPoint Presentation</vt:lpstr>
      <vt:lpstr>PowerPoint Presentation</vt:lpstr>
      <vt:lpstr>PowerPoint Presentation</vt:lpstr>
      <vt:lpstr>Q&amp;A DOT&amp;PF Right-of-Way and Utilities Panelists – Questions</vt:lpstr>
      <vt:lpstr>Q&amp;A DOT&amp;PF Right-of-Way and Utilities Panelists – Questions</vt:lpstr>
      <vt:lpstr>Q&amp;A DOT&amp;PF Right-of-Way and Utilities Panelists – Questions</vt:lpstr>
      <vt:lpstr>Q&amp;A DOT&amp;PF Right-of-Way and Utilities Panelists – Questions</vt:lpstr>
      <vt:lpstr>Q&amp;A DOT&amp;PF Right-of-Way and Utilities Panelists – Questions</vt:lpstr>
      <vt:lpstr>Q&amp;A DOT&amp;PF Right-of-Way and Utilities Panelists – Questions</vt:lpstr>
      <vt:lpstr>Q&amp;A DOT&amp;PF Right-of-Way and Utilities Panelists – Questions</vt:lpstr>
      <vt:lpstr>Q&amp;A DOT&amp;PF Right-of-Way and Utilities Panelists – Questions</vt:lpstr>
      <vt:lpstr>Q&amp;A DOT&amp;PF Right-of-Way and Utilities Panelists – Questions</vt:lpstr>
      <vt:lpstr>Q&amp;A DOT&amp;PF Right-of-Way and Utilities Panelists – Questions</vt:lpstr>
    </vt:vector>
  </TitlesOfParts>
  <Company>Department of Transportation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maaboueid</dc:creator>
  <cp:lastModifiedBy>Devassie, Robert J (DOT)</cp:lastModifiedBy>
  <cp:revision>33</cp:revision>
  <dcterms:created xsi:type="dcterms:W3CDTF">2011-03-21T18:29:03Z</dcterms:created>
  <dcterms:modified xsi:type="dcterms:W3CDTF">2016-07-22T18:50:24Z</dcterms:modified>
</cp:coreProperties>
</file>