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avi" ContentType="video/avi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60" r:id="rId3"/>
    <p:sldId id="257" r:id="rId4"/>
    <p:sldId id="259" r:id="rId5"/>
    <p:sldId id="258" r:id="rId6"/>
    <p:sldId id="267" r:id="rId7"/>
    <p:sldId id="269" r:id="rId8"/>
    <p:sldId id="264" r:id="rId9"/>
    <p:sldId id="266" r:id="rId10"/>
    <p:sldId id="271" r:id="rId11"/>
    <p:sldId id="265" r:id="rId12"/>
    <p:sldId id="262" r:id="rId13"/>
    <p:sldId id="270" r:id="rId14"/>
    <p:sldId id="268" r:id="rId15"/>
    <p:sldId id="263" r:id="rId16"/>
    <p:sldId id="26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3" autoAdjust="0"/>
  </p:normalViewPr>
  <p:slideViewPr>
    <p:cSldViewPr>
      <p:cViewPr>
        <p:scale>
          <a:sx n="90" d="100"/>
          <a:sy n="90" d="100"/>
        </p:scale>
        <p:origin x="-306" y="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331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B1F38D-E43A-4D67-84E0-B925531F6AF0}" type="datetimeFigureOut">
              <a:rPr lang="en-US" smtClean="0"/>
              <a:pPr/>
              <a:t>4/28/2016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60B01C-BF7F-48C9-A6D8-613FC1044D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5394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D0688B-BA52-4598-846C-2B4109FC3A84}" type="datetimeFigureOut">
              <a:rPr lang="en-US" smtClean="0"/>
              <a:pPr/>
              <a:t>4/28/2016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783195-A952-4344-857D-FED4D42A822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512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gi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gi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gi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gi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gi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gi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 userDrawn="1"/>
        </p:nvSpPr>
        <p:spPr>
          <a:xfrm>
            <a:off x="0" y="3419856"/>
            <a:ext cx="9144000" cy="343814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skinny-bldg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6096" y="0"/>
            <a:ext cx="1517904" cy="3419856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12" name="Picture 11" descr="skinny-planes.jpg"/>
          <p:cNvPicPr>
            <a:picLocks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099048" y="0"/>
            <a:ext cx="1527048" cy="3419856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13" name="Picture 12" descr="skinny-ferry.jpg"/>
          <p:cNvPicPr>
            <a:picLocks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3048000" y="0"/>
            <a:ext cx="1527048" cy="3419856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14" name="Picture 13" descr="skinny-airport.jpg"/>
          <p:cNvPicPr>
            <a:picLocks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1527048" cy="3419856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15" name="Picture 14" descr="skinny-pave.jpg"/>
          <p:cNvPicPr>
            <a:picLocks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1524000" y="0"/>
            <a:ext cx="1527048" cy="3419856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10" name="Picture 9" descr="truck.jp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4572000" y="0"/>
            <a:ext cx="1530096" cy="3419856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39" name="Picture 38" descr="dotseal-x.gif"/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4005072" y="2847975"/>
            <a:ext cx="1114425" cy="11144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0"/>
            <a:ext cx="9144000" cy="1981200"/>
          </a:xfrm>
          <a:prstGeom prst="rect">
            <a:avLst/>
          </a:prstGeom>
          <a:gradFill>
            <a:gsLst>
              <a:gs pos="2000">
                <a:srgbClr val="00206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 descr="pp-airport.jpg"/>
          <p:cNvPicPr>
            <a:picLocks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144" y="6788"/>
            <a:ext cx="1517904" cy="1124712"/>
          </a:xfrm>
          <a:prstGeom prst="rect">
            <a:avLst/>
          </a:prstGeom>
        </p:spPr>
      </p:pic>
      <p:pic>
        <p:nvPicPr>
          <p:cNvPr id="9" name="Picture 8" descr="pp-facil.jpg"/>
          <p:cNvPicPr>
            <a:picLocks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16952" y="6788"/>
            <a:ext cx="1517904" cy="1120217"/>
          </a:xfrm>
          <a:prstGeom prst="rect">
            <a:avLst/>
          </a:prstGeom>
        </p:spPr>
      </p:pic>
      <p:pic>
        <p:nvPicPr>
          <p:cNvPr id="10" name="Picture 9" descr="pp-ferry.jpg"/>
          <p:cNvPicPr>
            <a:picLocks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3054096" y="6788"/>
            <a:ext cx="1517904" cy="1124712"/>
          </a:xfrm>
          <a:prstGeom prst="rect">
            <a:avLst/>
          </a:prstGeom>
        </p:spPr>
      </p:pic>
      <p:pic>
        <p:nvPicPr>
          <p:cNvPr id="11" name="Picture 10" descr="pp-planes.jpg"/>
          <p:cNvPicPr>
            <a:picLocks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6099048" y="6788"/>
            <a:ext cx="1517904" cy="1120217"/>
          </a:xfrm>
          <a:prstGeom prst="rect">
            <a:avLst/>
          </a:prstGeom>
        </p:spPr>
      </p:pic>
      <p:pic>
        <p:nvPicPr>
          <p:cNvPr id="13" name="Picture 12" descr="pp-raod2.jpg"/>
          <p:cNvPicPr>
            <a:picLocks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1527048" y="6788"/>
            <a:ext cx="1527048" cy="1124712"/>
          </a:xfrm>
          <a:prstGeom prst="rect">
            <a:avLst/>
          </a:prstGeom>
        </p:spPr>
      </p:pic>
      <p:pic>
        <p:nvPicPr>
          <p:cNvPr id="15" name="Picture 14" descr="truck2.gif"/>
          <p:cNvPicPr>
            <a:picLocks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4572000" y="9144"/>
            <a:ext cx="1527048" cy="1118774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</p:spPr>
        <p:txBody>
          <a:bodyPr/>
          <a:lstStyle/>
          <a:p>
            <a:fld id="{7E949A68-C5EB-4EE1-B342-482B1F06E710}" type="datetimeFigureOut">
              <a:rPr lang="en-US" smtClean="0"/>
              <a:pPr/>
              <a:t>4/28/2016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0" y="6492875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D8C6E02D-ED4A-4F8F-9C9A-E96094146A7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2057400"/>
            <a:ext cx="8991600" cy="4343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58240"/>
            <a:ext cx="9144000" cy="822960"/>
          </a:xfrm>
          <a:noFill/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1115568"/>
          </a:xfrm>
          <a:prstGeom prst="rect">
            <a:avLst/>
          </a:prstGeom>
          <a:gradFill>
            <a:gsLst>
              <a:gs pos="0">
                <a:srgbClr val="002060"/>
              </a:gs>
              <a:gs pos="45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49A68-C5EB-4EE1-B342-482B1F06E710}" type="datetimeFigureOut">
              <a:rPr lang="en-US" smtClean="0"/>
              <a:pPr/>
              <a:t>4/28/2016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E02D-ED4A-4F8F-9C9A-E96094146A7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Placeholder 1"/>
          <p:cNvSpPr txBox="1">
            <a:spLocks/>
          </p:cNvSpPr>
          <p:nvPr userDrawn="1"/>
        </p:nvSpPr>
        <p:spPr>
          <a:xfrm>
            <a:off x="0" y="243840"/>
            <a:ext cx="9144000" cy="82296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Click to edit Master title style</a:t>
            </a:r>
            <a:endParaRPr kumimoji="0" lang="en-US" sz="3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0"/>
            <a:ext cx="9144000" cy="1981200"/>
          </a:xfrm>
          <a:prstGeom prst="rect">
            <a:avLst/>
          </a:prstGeom>
          <a:gradFill>
            <a:gsLst>
              <a:gs pos="2000">
                <a:srgbClr val="00206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 descr="pp-airport.jpg"/>
          <p:cNvPicPr>
            <a:picLocks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144" y="6788"/>
            <a:ext cx="1517904" cy="1124712"/>
          </a:xfrm>
          <a:prstGeom prst="rect">
            <a:avLst/>
          </a:prstGeom>
        </p:spPr>
      </p:pic>
      <p:pic>
        <p:nvPicPr>
          <p:cNvPr id="16" name="Picture 15" descr="pp-facil.jpg"/>
          <p:cNvPicPr>
            <a:picLocks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16952" y="6788"/>
            <a:ext cx="1517904" cy="1120217"/>
          </a:xfrm>
          <a:prstGeom prst="rect">
            <a:avLst/>
          </a:prstGeom>
        </p:spPr>
      </p:pic>
      <p:pic>
        <p:nvPicPr>
          <p:cNvPr id="17" name="Picture 16" descr="pp-ferry.jpg"/>
          <p:cNvPicPr>
            <a:picLocks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3054096" y="6788"/>
            <a:ext cx="1517904" cy="1124712"/>
          </a:xfrm>
          <a:prstGeom prst="rect">
            <a:avLst/>
          </a:prstGeom>
        </p:spPr>
      </p:pic>
      <p:pic>
        <p:nvPicPr>
          <p:cNvPr id="18" name="Picture 17" descr="pp-planes.jpg"/>
          <p:cNvPicPr>
            <a:picLocks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6099048" y="6788"/>
            <a:ext cx="1517904" cy="1120217"/>
          </a:xfrm>
          <a:prstGeom prst="rect">
            <a:avLst/>
          </a:prstGeom>
        </p:spPr>
      </p:pic>
      <p:pic>
        <p:nvPicPr>
          <p:cNvPr id="20" name="Picture 19" descr="pp-raod2.jpg"/>
          <p:cNvPicPr>
            <a:picLocks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1527048" y="6788"/>
            <a:ext cx="1527048" cy="1124712"/>
          </a:xfrm>
          <a:prstGeom prst="rect">
            <a:avLst/>
          </a:prstGeom>
        </p:spPr>
      </p:pic>
      <p:pic>
        <p:nvPicPr>
          <p:cNvPr id="22" name="Picture 21" descr="truck2.gif"/>
          <p:cNvPicPr>
            <a:picLocks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4572000" y="9144"/>
            <a:ext cx="1527048" cy="1118774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49A68-C5EB-4EE1-B342-482B1F06E710}" type="datetimeFigureOut">
              <a:rPr lang="en-US" smtClean="0"/>
              <a:pPr/>
              <a:t>4/28/2016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E02D-ED4A-4F8F-9C9A-E96094146A7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0" y="1158240"/>
            <a:ext cx="9144000" cy="822960"/>
          </a:xfrm>
          <a:noFill/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9144000" cy="1981200"/>
          </a:xfrm>
          <a:prstGeom prst="rect">
            <a:avLst/>
          </a:prstGeom>
          <a:gradFill>
            <a:gsLst>
              <a:gs pos="2000">
                <a:srgbClr val="00206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pp-airport.jpg"/>
          <p:cNvPicPr>
            <a:picLocks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144" y="6788"/>
            <a:ext cx="1517904" cy="1124712"/>
          </a:xfrm>
          <a:prstGeom prst="rect">
            <a:avLst/>
          </a:prstGeom>
        </p:spPr>
      </p:pic>
      <p:pic>
        <p:nvPicPr>
          <p:cNvPr id="14" name="Picture 13" descr="pp-facil.jpg"/>
          <p:cNvPicPr>
            <a:picLocks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16952" y="6788"/>
            <a:ext cx="1517904" cy="1120217"/>
          </a:xfrm>
          <a:prstGeom prst="rect">
            <a:avLst/>
          </a:prstGeom>
        </p:spPr>
      </p:pic>
      <p:pic>
        <p:nvPicPr>
          <p:cNvPr id="15" name="Picture 14" descr="pp-ferry.jpg"/>
          <p:cNvPicPr>
            <a:picLocks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3054096" y="6788"/>
            <a:ext cx="1517904" cy="1124712"/>
          </a:xfrm>
          <a:prstGeom prst="rect">
            <a:avLst/>
          </a:prstGeom>
        </p:spPr>
      </p:pic>
      <p:pic>
        <p:nvPicPr>
          <p:cNvPr id="16" name="Picture 15" descr="pp-planes.jpg"/>
          <p:cNvPicPr>
            <a:picLocks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6099048" y="6788"/>
            <a:ext cx="1517904" cy="1120217"/>
          </a:xfrm>
          <a:prstGeom prst="rect">
            <a:avLst/>
          </a:prstGeom>
        </p:spPr>
      </p:pic>
      <p:pic>
        <p:nvPicPr>
          <p:cNvPr id="18" name="Picture 17" descr="pp-raod2.jpg"/>
          <p:cNvPicPr>
            <a:picLocks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1527048" y="6788"/>
            <a:ext cx="1527048" cy="1124712"/>
          </a:xfrm>
          <a:prstGeom prst="rect">
            <a:avLst/>
          </a:prstGeom>
        </p:spPr>
      </p:pic>
      <p:pic>
        <p:nvPicPr>
          <p:cNvPr id="20" name="Picture 19" descr="truck2.gif"/>
          <p:cNvPicPr>
            <a:picLocks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4572000" y="9144"/>
            <a:ext cx="1527048" cy="1118774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49A68-C5EB-4EE1-B342-482B1F06E710}" type="datetimeFigureOut">
              <a:rPr lang="en-US" smtClean="0"/>
              <a:pPr/>
              <a:t>4/28/2016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E02D-ED4A-4F8F-9C9A-E96094146A7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0" y="1158240"/>
            <a:ext cx="9144000" cy="822960"/>
          </a:xfrm>
          <a:noFill/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 userDrawn="1"/>
        </p:nvSpPr>
        <p:spPr>
          <a:xfrm>
            <a:off x="0" y="0"/>
            <a:ext cx="9144000" cy="1115568"/>
          </a:xfrm>
          <a:prstGeom prst="rect">
            <a:avLst/>
          </a:prstGeom>
          <a:gradFill>
            <a:gsLst>
              <a:gs pos="0">
                <a:srgbClr val="002060"/>
              </a:gs>
              <a:gs pos="45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9144000" cy="1066800"/>
          </a:xfrm>
          <a:prstGeom prst="rect">
            <a:avLst/>
          </a:prstGeom>
          <a:gradFill>
            <a:gsLst>
              <a:gs pos="2000">
                <a:srgbClr val="00206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pp-airport.jpg"/>
          <p:cNvPicPr>
            <a:picLocks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144" y="6788"/>
            <a:ext cx="1517904" cy="1124712"/>
          </a:xfrm>
          <a:prstGeom prst="rect">
            <a:avLst/>
          </a:prstGeom>
        </p:spPr>
      </p:pic>
      <p:pic>
        <p:nvPicPr>
          <p:cNvPr id="14" name="Picture 13" descr="pp-facil.jpg"/>
          <p:cNvPicPr>
            <a:picLocks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16952" y="6788"/>
            <a:ext cx="1517904" cy="1120217"/>
          </a:xfrm>
          <a:prstGeom prst="rect">
            <a:avLst/>
          </a:prstGeom>
        </p:spPr>
      </p:pic>
      <p:pic>
        <p:nvPicPr>
          <p:cNvPr id="15" name="Picture 14" descr="pp-ferry.jpg"/>
          <p:cNvPicPr>
            <a:picLocks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3054096" y="6788"/>
            <a:ext cx="1517904" cy="1124712"/>
          </a:xfrm>
          <a:prstGeom prst="rect">
            <a:avLst/>
          </a:prstGeom>
        </p:spPr>
      </p:pic>
      <p:pic>
        <p:nvPicPr>
          <p:cNvPr id="16" name="Picture 15" descr="pp-planes.jpg"/>
          <p:cNvPicPr>
            <a:picLocks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6099048" y="6788"/>
            <a:ext cx="1517904" cy="1120217"/>
          </a:xfrm>
          <a:prstGeom prst="rect">
            <a:avLst/>
          </a:prstGeom>
        </p:spPr>
      </p:pic>
      <p:pic>
        <p:nvPicPr>
          <p:cNvPr id="18" name="Picture 17" descr="pp-raod2.jpg"/>
          <p:cNvPicPr>
            <a:picLocks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1527048" y="6788"/>
            <a:ext cx="1527048" cy="1124712"/>
          </a:xfrm>
          <a:prstGeom prst="rect">
            <a:avLst/>
          </a:prstGeom>
        </p:spPr>
      </p:pic>
      <p:pic>
        <p:nvPicPr>
          <p:cNvPr id="20" name="Picture 19" descr="truck2.gif"/>
          <p:cNvPicPr>
            <a:picLocks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4572000" y="9144"/>
            <a:ext cx="1527048" cy="1118774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49A68-C5EB-4EE1-B342-482B1F06E710}" type="datetimeFigureOut">
              <a:rPr lang="en-US" smtClean="0"/>
              <a:pPr/>
              <a:t>4/28/2016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E02D-ED4A-4F8F-9C9A-E96094146A7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822960"/>
          </a:xfrm>
          <a:noFill/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0" y="0"/>
            <a:ext cx="9144000" cy="1115568"/>
          </a:xfrm>
          <a:prstGeom prst="rect">
            <a:avLst/>
          </a:prstGeom>
          <a:gradFill>
            <a:gsLst>
              <a:gs pos="0">
                <a:srgbClr val="002060"/>
              </a:gs>
              <a:gs pos="45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pp-airport.jpg"/>
          <p:cNvPicPr>
            <a:picLocks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144" y="6788"/>
            <a:ext cx="1517904" cy="1124712"/>
          </a:xfrm>
          <a:prstGeom prst="rect">
            <a:avLst/>
          </a:prstGeom>
        </p:spPr>
      </p:pic>
      <p:pic>
        <p:nvPicPr>
          <p:cNvPr id="12" name="Picture 11" descr="pp-facil.jpg"/>
          <p:cNvPicPr>
            <a:picLocks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16952" y="6788"/>
            <a:ext cx="1517904" cy="1120217"/>
          </a:xfrm>
          <a:prstGeom prst="rect">
            <a:avLst/>
          </a:prstGeom>
        </p:spPr>
      </p:pic>
      <p:pic>
        <p:nvPicPr>
          <p:cNvPr id="13" name="Picture 12" descr="pp-ferry.jpg"/>
          <p:cNvPicPr>
            <a:picLocks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3054096" y="6788"/>
            <a:ext cx="1517904" cy="1124712"/>
          </a:xfrm>
          <a:prstGeom prst="rect">
            <a:avLst/>
          </a:prstGeom>
        </p:spPr>
      </p:pic>
      <p:pic>
        <p:nvPicPr>
          <p:cNvPr id="14" name="Picture 13" descr="pp-planes.jpg"/>
          <p:cNvPicPr>
            <a:picLocks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6099048" y="6788"/>
            <a:ext cx="1517904" cy="1120217"/>
          </a:xfrm>
          <a:prstGeom prst="rect">
            <a:avLst/>
          </a:prstGeom>
        </p:spPr>
      </p:pic>
      <p:pic>
        <p:nvPicPr>
          <p:cNvPr id="19" name="Picture 18" descr="pp-raod2.jpg"/>
          <p:cNvPicPr>
            <a:picLocks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1527048" y="6788"/>
            <a:ext cx="1527048" cy="1124712"/>
          </a:xfrm>
          <a:prstGeom prst="rect">
            <a:avLst/>
          </a:prstGeom>
        </p:spPr>
      </p:pic>
      <p:pic>
        <p:nvPicPr>
          <p:cNvPr id="15" name="Picture 14" descr="truck2.gif"/>
          <p:cNvPicPr>
            <a:picLocks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4572000" y="9144"/>
            <a:ext cx="1527048" cy="111877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49A68-C5EB-4EE1-B342-482B1F06E710}" type="datetimeFigureOut">
              <a:rPr lang="en-US" smtClean="0"/>
              <a:pPr/>
              <a:t>4/28/2016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E02D-ED4A-4F8F-9C9A-E96094146A7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49A68-C5EB-4EE1-B342-482B1F06E710}" type="datetimeFigureOut">
              <a:rPr lang="en-US" smtClean="0"/>
              <a:pPr/>
              <a:t>4/28/2016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E02D-ED4A-4F8F-9C9A-E96094146A7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822960"/>
          </a:xfrm>
          <a:noFill/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0" y="0"/>
            <a:ext cx="9144000" cy="1115568"/>
          </a:xfrm>
          <a:prstGeom prst="rect">
            <a:avLst/>
          </a:prstGeom>
          <a:gradFill>
            <a:gsLst>
              <a:gs pos="0">
                <a:srgbClr val="002060"/>
              </a:gs>
              <a:gs pos="45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13" descr="pp-airport.jpg"/>
          <p:cNvPicPr>
            <a:picLocks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144" y="6788"/>
            <a:ext cx="1517904" cy="1124712"/>
          </a:xfrm>
          <a:prstGeom prst="rect">
            <a:avLst/>
          </a:prstGeom>
        </p:spPr>
      </p:pic>
      <p:pic>
        <p:nvPicPr>
          <p:cNvPr id="15" name="Picture 14" descr="pp-facil.jpg"/>
          <p:cNvPicPr>
            <a:picLocks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16952" y="6788"/>
            <a:ext cx="1517904" cy="1120217"/>
          </a:xfrm>
          <a:prstGeom prst="rect">
            <a:avLst/>
          </a:prstGeom>
        </p:spPr>
      </p:pic>
      <p:pic>
        <p:nvPicPr>
          <p:cNvPr id="16" name="Picture 15" descr="pp-ferry.jpg"/>
          <p:cNvPicPr>
            <a:picLocks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3054096" y="6788"/>
            <a:ext cx="1517904" cy="1124712"/>
          </a:xfrm>
          <a:prstGeom prst="rect">
            <a:avLst/>
          </a:prstGeom>
        </p:spPr>
      </p:pic>
      <p:pic>
        <p:nvPicPr>
          <p:cNvPr id="17" name="Picture 16" descr="pp-planes.jpg"/>
          <p:cNvPicPr>
            <a:picLocks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6099048" y="6788"/>
            <a:ext cx="1517904" cy="1120217"/>
          </a:xfrm>
          <a:prstGeom prst="rect">
            <a:avLst/>
          </a:prstGeom>
        </p:spPr>
      </p:pic>
      <p:pic>
        <p:nvPicPr>
          <p:cNvPr id="22" name="Picture 21" descr="pp-raod2.jpg"/>
          <p:cNvPicPr>
            <a:picLocks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1527048" y="6788"/>
            <a:ext cx="1527048" cy="1124712"/>
          </a:xfrm>
          <a:prstGeom prst="rect">
            <a:avLst/>
          </a:prstGeom>
        </p:spPr>
      </p:pic>
      <p:pic>
        <p:nvPicPr>
          <p:cNvPr id="18" name="Picture 17" descr="truck2.gif"/>
          <p:cNvPicPr>
            <a:picLocks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4572000" y="9144"/>
            <a:ext cx="1527048" cy="1118774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</p:spPr>
        <p:txBody>
          <a:bodyPr/>
          <a:lstStyle/>
          <a:p>
            <a:fld id="{7E949A68-C5EB-4EE1-B342-482B1F06E710}" type="datetimeFigureOut">
              <a:rPr lang="en-US" smtClean="0"/>
              <a:pPr/>
              <a:t>4/28/2016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D8C6E02D-ED4A-4F8F-9C9A-E96094146A7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219199"/>
            <a:ext cx="5486400" cy="35083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477000"/>
            <a:ext cx="9144000" cy="381000"/>
          </a:xfrm>
          <a:prstGeom prst="rect">
            <a:avLst/>
          </a:prstGeom>
          <a:gradFill>
            <a:gsLst>
              <a:gs pos="0">
                <a:schemeClr val="accent1">
                  <a:tint val="44500"/>
                  <a:satMod val="160000"/>
                </a:schemeClr>
              </a:gs>
              <a:gs pos="34000">
                <a:srgbClr val="00206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277368"/>
            <a:ext cx="9144000" cy="8382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1219200"/>
            <a:ext cx="8839200" cy="5105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E949A68-C5EB-4EE1-B342-482B1F06E710}" type="datetimeFigureOut">
              <a:rPr lang="en-US" smtClean="0"/>
              <a:pPr/>
              <a:t>4/28/2016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D8C6E02D-ED4A-4F8F-9C9A-E96094146A7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8" r:id="rId6"/>
    <p:sldLayoutId id="2147483655" r:id="rId7"/>
    <p:sldLayoutId id="2147483659" r:id="rId8"/>
    <p:sldLayoutId id="2147483657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3800" kern="1200">
          <a:solidFill>
            <a:schemeClr val="tx1"/>
          </a:solidFill>
          <a:latin typeface="Arial Black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002060"/>
        </a:buClr>
        <a:buSzPct val="110000"/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0070C0"/>
        </a:buClr>
        <a:buSzPct val="85000"/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0070C0"/>
        </a:buClr>
        <a:buSzPct val="80000"/>
        <a:buFont typeface="Wingdings" pitchFamily="2" charset="2"/>
        <a:buChar char="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95000"/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0" y="3962400"/>
            <a:ext cx="9144000" cy="990600"/>
          </a:xfrm>
          <a:prstGeom prst="rect">
            <a:avLst/>
          </a:prstGeom>
          <a:noFill/>
        </p:spPr>
        <p:txBody>
          <a:bodyPr anchor="t">
            <a:noAutofit/>
          </a:bodyPr>
          <a:lstStyle>
            <a:lvl1pPr>
              <a:defRPr sz="3100" baseline="0">
                <a:ln w="12700">
                  <a:solidFill>
                    <a:schemeClr val="tx1"/>
                  </a:solidFill>
                </a:ln>
                <a:gradFill>
                  <a:gsLst>
                    <a:gs pos="0">
                      <a:schemeClr val="bg1"/>
                    </a:gs>
                    <a:gs pos="66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00" b="0" i="0" u="none" strike="noStrike" kern="1200" cap="none" spc="0" normalizeH="0" baseline="0" noProof="0" dirty="0" smtClean="0">
                <a:ln w="12700">
                  <a:solidFill>
                    <a:schemeClr val="tx1"/>
                  </a:solidFill>
                </a:ln>
                <a:gradFill>
                  <a:gsLst>
                    <a:gs pos="0">
                      <a:schemeClr val="bg1"/>
                    </a:gs>
                    <a:gs pos="66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Alaska Department of </a:t>
            </a:r>
            <a:br>
              <a:rPr kumimoji="0" lang="en-US" sz="3100" b="0" i="0" u="none" strike="noStrike" kern="1200" cap="none" spc="0" normalizeH="0" baseline="0" noProof="0" dirty="0" smtClean="0">
                <a:ln w="12700">
                  <a:solidFill>
                    <a:schemeClr val="tx1"/>
                  </a:solidFill>
                </a:ln>
                <a:gradFill>
                  <a:gsLst>
                    <a:gs pos="0">
                      <a:schemeClr val="bg1"/>
                    </a:gs>
                    <a:gs pos="66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</a:br>
            <a:r>
              <a:rPr kumimoji="0" lang="en-US" sz="3100" b="0" i="0" u="none" strike="noStrike" kern="1200" cap="none" spc="0" normalizeH="0" baseline="0" noProof="0" dirty="0" smtClean="0">
                <a:ln w="12700">
                  <a:solidFill>
                    <a:schemeClr val="tx1"/>
                  </a:solidFill>
                </a:ln>
                <a:gradFill>
                  <a:gsLst>
                    <a:gs pos="0">
                      <a:schemeClr val="bg1"/>
                    </a:gs>
                    <a:gs pos="66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Transportation &amp; Public Facilities</a:t>
            </a:r>
            <a:endParaRPr kumimoji="0" lang="en-US" sz="3100" b="0" i="0" u="none" strike="noStrike" kern="1200" cap="none" spc="0" normalizeH="0" baseline="0" noProof="0" dirty="0">
              <a:ln w="12700">
                <a:solidFill>
                  <a:schemeClr val="tx1"/>
                </a:solidFill>
              </a:ln>
              <a:gradFill>
                <a:gsLst>
                  <a:gs pos="0">
                    <a:schemeClr val="bg1"/>
                  </a:gs>
                  <a:gs pos="66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5029200"/>
            <a:ext cx="9144000" cy="1828800"/>
          </a:xfrm>
          <a:prstGeom prst="rect">
            <a:avLst/>
          </a:prstGeom>
          <a:noFill/>
        </p:spPr>
        <p:txBody>
          <a:bodyPr anchor="t">
            <a:noAutofit/>
          </a:bodyPr>
          <a:lstStyle>
            <a:lvl1pPr>
              <a:defRPr sz="3100" baseline="0">
                <a:ln w="12700">
                  <a:solidFill>
                    <a:schemeClr val="tx1"/>
                  </a:solidFill>
                </a:ln>
                <a:gradFill>
                  <a:gsLst>
                    <a:gs pos="0">
                      <a:schemeClr val="bg1"/>
                    </a:gs>
                    <a:gs pos="66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 w="12700">
                  <a:noFill/>
                </a:ln>
                <a:gradFill>
                  <a:gsLst>
                    <a:gs pos="0">
                      <a:schemeClr val="bg1"/>
                    </a:gs>
                    <a:gs pos="66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Quarterly Design Meeting #53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000" dirty="0" smtClean="0">
              <a:ln w="12700">
                <a:noFill/>
              </a:ln>
              <a:effectLst/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00" dirty="0" smtClean="0">
                <a:ln w="12700">
                  <a:noFill/>
                </a:ln>
                <a:effectLst/>
                <a:latin typeface="Arial" pitchFamily="34" charset="0"/>
                <a:ea typeface="+mj-ea"/>
                <a:cs typeface="Arial" pitchFamily="34" charset="0"/>
              </a:rPr>
              <a:t>Aaron Hughes, P.E | Chris Post, P.E. </a:t>
            </a:r>
            <a:br>
              <a:rPr lang="en-US" sz="2200" dirty="0" smtClean="0">
                <a:ln w="12700">
                  <a:noFill/>
                </a:ln>
                <a:effectLst/>
                <a:latin typeface="Arial" pitchFamily="34" charset="0"/>
                <a:ea typeface="+mj-ea"/>
                <a:cs typeface="Arial" pitchFamily="34" charset="0"/>
              </a:rPr>
            </a:br>
            <a:r>
              <a:rPr lang="en-US" sz="2200" dirty="0" smtClean="0">
                <a:ln w="12700">
                  <a:noFill/>
                </a:ln>
                <a:effectLst/>
                <a:latin typeface="Arial" pitchFamily="34" charset="0"/>
                <a:ea typeface="+mj-ea"/>
                <a:cs typeface="Arial" pitchFamily="34" charset="0"/>
              </a:rPr>
              <a:t>Scott Thomas, P.E. | Chris Bentz, P.E.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i="0" u="none" strike="noStrike" kern="1200" cap="none" spc="0" normalizeH="0" baseline="0" noProof="0" dirty="0" smtClean="0">
              <a:ln w="12700">
                <a:noFill/>
              </a:ln>
              <a:gradFill>
                <a:gsLst>
                  <a:gs pos="0">
                    <a:schemeClr val="bg1"/>
                  </a:gs>
                  <a:gs pos="66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i="0" u="none" strike="noStrike" kern="1200" cap="none" spc="0" normalizeH="0" baseline="0" noProof="0" dirty="0" smtClean="0">
                <a:ln w="12700">
                  <a:noFill/>
                </a:ln>
                <a:gradFill>
                  <a:gsLst>
                    <a:gs pos="0">
                      <a:schemeClr val="bg1"/>
                    </a:gs>
                    <a:gs pos="66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May 3,</a:t>
            </a:r>
            <a:r>
              <a:rPr kumimoji="0" lang="en-US" sz="1400" i="0" u="none" strike="noStrike" kern="1200" cap="none" spc="0" normalizeH="0" noProof="0" dirty="0" smtClean="0">
                <a:ln w="12700">
                  <a:noFill/>
                </a:ln>
                <a:gradFill>
                  <a:gsLst>
                    <a:gs pos="0">
                      <a:schemeClr val="bg1"/>
                    </a:gs>
                    <a:gs pos="66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2016</a:t>
            </a:r>
            <a:endParaRPr kumimoji="0" lang="en-US" sz="1400" i="0" u="none" strike="noStrike" kern="1200" cap="none" spc="0" normalizeH="0" baseline="0" noProof="0" dirty="0">
              <a:ln w="12700">
                <a:noFill/>
              </a:ln>
              <a:gradFill>
                <a:gsLst>
                  <a:gs pos="0">
                    <a:schemeClr val="bg1"/>
                  </a:gs>
                  <a:gs pos="66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Q</a:t>
            </a:r>
            <a:r>
              <a:rPr lang="en-US" dirty="0" smtClean="0"/>
              <a:t>: </a:t>
            </a:r>
            <a:r>
              <a:rPr lang="en-US" dirty="0"/>
              <a:t>Does the Department want a separate 3R memo as an appendix to the DSR or is this a PM preference? Is there a preferred format or a preferred example? Is there a standard spreadsheets for performing the 3R analysis? </a:t>
            </a:r>
          </a:p>
          <a:p>
            <a:endParaRPr lang="en-US" dirty="0"/>
          </a:p>
          <a:p>
            <a:r>
              <a:rPr lang="en-US" b="1" dirty="0" smtClean="0"/>
              <a:t>A</a:t>
            </a:r>
            <a:r>
              <a:rPr lang="en-US" dirty="0" smtClean="0"/>
              <a:t>: </a:t>
            </a:r>
            <a:r>
              <a:rPr lang="en-US" dirty="0" smtClean="0"/>
              <a:t>[Scott Thomas]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Q&amp;A DOT&amp;PF Aviation / Highway / Traffic Design Panelists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B924A-C0F5-499A-B5B1-969795DFBF43}" type="datetime1">
              <a:rPr lang="en-US" smtClean="0"/>
              <a:pPr/>
              <a:t>4/28/2016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E02D-ED4A-4F8F-9C9A-E96094146A78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Alaska DOT&amp;PF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452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Q</a:t>
            </a:r>
            <a:r>
              <a:rPr lang="en-US" dirty="0" smtClean="0"/>
              <a:t>: </a:t>
            </a:r>
            <a:r>
              <a:rPr lang="en-US" dirty="0"/>
              <a:t>What should typically be included with a </a:t>
            </a:r>
            <a:r>
              <a:rPr lang="en-US" dirty="0" smtClean="0"/>
              <a:t>Plans in Hand (PIH) </a:t>
            </a:r>
            <a:r>
              <a:rPr lang="en-US" dirty="0"/>
              <a:t>submittal for aviation or highway design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r>
              <a:rPr lang="en-US" b="1" dirty="0" smtClean="0"/>
              <a:t>A</a:t>
            </a:r>
            <a:r>
              <a:rPr lang="en-US" dirty="0" smtClean="0"/>
              <a:t>: [Aaron Hughes &amp; Chris Post]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Q&amp;A DOT&amp;PF Aviation / Highway / Traffic Design Panelists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B924A-C0F5-499A-B5B1-969795DFBF43}" type="datetime1">
              <a:rPr lang="en-US" smtClean="0"/>
              <a:pPr/>
              <a:t>4/28/2016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E02D-ED4A-4F8F-9C9A-E96094146A78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Alaska DOT&amp;PF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03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Q</a:t>
            </a:r>
            <a:r>
              <a:rPr lang="en-US" dirty="0" smtClean="0"/>
              <a:t>: What </a:t>
            </a:r>
            <a:r>
              <a:rPr lang="en-US" dirty="0"/>
              <a:t>is the long term plan for the safety corridors? Do you expect the crashes to decrease to the point where they no longer </a:t>
            </a:r>
            <a:r>
              <a:rPr lang="en-US" dirty="0" smtClean="0"/>
              <a:t>are treated as </a:t>
            </a:r>
            <a:r>
              <a:rPr lang="en-US" dirty="0"/>
              <a:t>“safety corridors</a:t>
            </a:r>
            <a:r>
              <a:rPr lang="en-US" dirty="0" smtClean="0"/>
              <a:t>”?</a:t>
            </a:r>
          </a:p>
          <a:p>
            <a:endParaRPr lang="en-US" dirty="0"/>
          </a:p>
          <a:p>
            <a:r>
              <a:rPr lang="en-US" b="1" dirty="0" smtClean="0"/>
              <a:t>A</a:t>
            </a:r>
            <a:r>
              <a:rPr lang="en-US" dirty="0" smtClean="0"/>
              <a:t>: [Scott Thomas]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Q&amp;A DOT&amp;PF Aviation / Highway / Traffic Design Panelists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B924A-C0F5-499A-B5B1-969795DFBF43}" type="datetime1">
              <a:rPr lang="en-US" smtClean="0"/>
              <a:pPr/>
              <a:t>4/28/2016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E02D-ED4A-4F8F-9C9A-E96094146A78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Alaska DOT&amp;PF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576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Q</a:t>
            </a:r>
            <a:r>
              <a:rPr lang="en-US" dirty="0" smtClean="0"/>
              <a:t>: How </a:t>
            </a:r>
            <a:r>
              <a:rPr lang="en-US" dirty="0"/>
              <a:t>long can temporary signals be used until they need to be replaced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r>
              <a:rPr lang="en-US" b="1" dirty="0" smtClean="0"/>
              <a:t>A</a:t>
            </a:r>
            <a:r>
              <a:rPr lang="en-US" dirty="0" smtClean="0"/>
              <a:t>: </a:t>
            </a:r>
            <a:r>
              <a:rPr lang="en-US" smtClean="0"/>
              <a:t>[Chris Bentz]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Q&amp;A DOT&amp;PF Aviation / Highway / Traffic Design Panelists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B924A-C0F5-499A-B5B1-969795DFBF43}" type="datetime1">
              <a:rPr lang="en-US" smtClean="0"/>
              <a:pPr/>
              <a:t>4/28/2016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E02D-ED4A-4F8F-9C9A-E96094146A78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Alaska DOT&amp;PF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786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Q</a:t>
            </a:r>
            <a:r>
              <a:rPr lang="en-US" dirty="0" smtClean="0"/>
              <a:t>: </a:t>
            </a:r>
            <a:r>
              <a:rPr lang="en-US" dirty="0"/>
              <a:t>What is an aeronautical survey and why would you need to have one done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r>
              <a:rPr lang="en-US" b="1" dirty="0" smtClean="0"/>
              <a:t>A</a:t>
            </a:r>
            <a:r>
              <a:rPr lang="en-US" dirty="0" smtClean="0"/>
              <a:t>: [</a:t>
            </a:r>
            <a:r>
              <a:rPr lang="en-US" smtClean="0"/>
              <a:t>Aaron Hughes]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Q&amp;A DOT&amp;PF Aviation / Highway / Traffic Design Panelists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B924A-C0F5-499A-B5B1-969795DFBF43}" type="datetime1">
              <a:rPr lang="en-US" smtClean="0"/>
              <a:pPr/>
              <a:t>4/28/2016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E02D-ED4A-4F8F-9C9A-E96094146A78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Alaska DOT&amp;PF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97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Q</a:t>
            </a:r>
            <a:r>
              <a:rPr lang="en-US" dirty="0" smtClean="0"/>
              <a:t>: Has </a:t>
            </a:r>
            <a:r>
              <a:rPr lang="en-US" dirty="0"/>
              <a:t>the curfew lighting been implemented yet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r>
              <a:rPr lang="en-US" b="1" dirty="0" smtClean="0"/>
              <a:t>A</a:t>
            </a:r>
            <a:r>
              <a:rPr lang="en-US" dirty="0" smtClean="0"/>
              <a:t>: [Scott Thomas]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Q&amp;A DOT&amp;PF Aviation / Highway / Traffic Design Panelists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B924A-C0F5-499A-B5B1-969795DFBF43}" type="datetime1">
              <a:rPr lang="en-US" smtClean="0"/>
              <a:pPr/>
              <a:t>4/28/2016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E02D-ED4A-4F8F-9C9A-E96094146A78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Alaska DOT&amp;PF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4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Q&amp;A DOT&amp;PF Aviation / Highway / Traffic Design Panelists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B924A-C0F5-499A-B5B1-969795DFBF43}" type="datetime1">
              <a:rPr lang="en-US" smtClean="0"/>
              <a:pPr/>
              <a:t>4/28/2016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E02D-ED4A-4F8F-9C9A-E96094146A78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Alaska DOT&amp;PF</a:t>
            </a:r>
            <a:endParaRPr lang="en-US" dirty="0"/>
          </a:p>
        </p:txBody>
      </p:sp>
      <p:pic>
        <p:nvPicPr>
          <p:cNvPr id="2050" name="Picture 2" descr="C:\Users\rjdevassie\AppData\Local\Microsoft\Windows\Temporary Internet Files\Content.IE5\DEVHP01Y\SAP-HANA-Questions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054979"/>
            <a:ext cx="6553200" cy="4348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247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Panelist will have 2 to 4 minutes to answer a question that was sent in prior.</a:t>
            </a:r>
          </a:p>
          <a:p>
            <a:r>
              <a:rPr lang="en-US" dirty="0" smtClean="0"/>
              <a:t>The audience is given 4 to 8 minutes to ask any follow-up questions.</a:t>
            </a:r>
          </a:p>
          <a:p>
            <a:endParaRPr lang="en-US" dirty="0" smtClean="0"/>
          </a:p>
          <a:p>
            <a:r>
              <a:rPr lang="en-US" dirty="0" smtClean="0"/>
              <a:t>At the end of all the questions, we will open it up to the floor for any additional questions.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Q&amp;A DOT&amp;PF Aviation / Highway / Traffic Design Panelists –RULES 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B924A-C0F5-499A-B5B1-969795DFBF43}" type="datetime1">
              <a:rPr lang="en-US" smtClean="0"/>
              <a:pPr/>
              <a:t>4/28/2016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E02D-ED4A-4F8F-9C9A-E96094146A78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Alaska DOT&amp;PF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94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Q</a:t>
            </a:r>
            <a:r>
              <a:rPr lang="en-US" dirty="0" smtClean="0"/>
              <a:t>: Moose fencing --Do the moose-exit gates work and is the top cross bar across the opening necessary? </a:t>
            </a:r>
          </a:p>
          <a:p>
            <a:endParaRPr lang="en-US" dirty="0"/>
          </a:p>
          <a:p>
            <a:r>
              <a:rPr lang="en-US" b="1" dirty="0" smtClean="0"/>
              <a:t>A</a:t>
            </a:r>
            <a:r>
              <a:rPr lang="en-US" dirty="0" smtClean="0"/>
              <a:t>: [Chris Post]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Q&amp;A DOT&amp;PF Aviation / Highway / Traffic Design Panelists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B924A-C0F5-499A-B5B1-969795DFBF43}" type="datetime1">
              <a:rPr lang="en-US" smtClean="0"/>
              <a:pPr/>
              <a:t>4/28/2016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E02D-ED4A-4F8F-9C9A-E96094146A78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Alaska DOT&amp;PF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048000"/>
            <a:ext cx="3076575" cy="334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oose_Movie.avi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08025" y="2057400"/>
            <a:ext cx="7727950" cy="43434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Minnesota Drive, Anchorage (5/2015)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9815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Q</a:t>
            </a:r>
            <a:r>
              <a:rPr lang="en-US" dirty="0" smtClean="0"/>
              <a:t>: Has </a:t>
            </a:r>
            <a:r>
              <a:rPr lang="en-US" dirty="0"/>
              <a:t>the </a:t>
            </a:r>
            <a:r>
              <a:rPr lang="en-US" dirty="0" smtClean="0"/>
              <a:t>Department </a:t>
            </a:r>
            <a:r>
              <a:rPr lang="en-US" dirty="0"/>
              <a:t>thought about obtaining controlled access along the Parks Hwy such as the controlled access we have on the </a:t>
            </a:r>
            <a:r>
              <a:rPr lang="en-US" dirty="0" smtClean="0"/>
              <a:t>Glenn Hwy, </a:t>
            </a:r>
            <a:r>
              <a:rPr lang="en-US" dirty="0"/>
              <a:t>north of Anchorage?</a:t>
            </a:r>
            <a:endParaRPr lang="en-US" dirty="0" smtClean="0"/>
          </a:p>
          <a:p>
            <a:endParaRPr lang="en-US" dirty="0"/>
          </a:p>
          <a:p>
            <a:r>
              <a:rPr lang="en-US" b="1" dirty="0" smtClean="0"/>
              <a:t>A</a:t>
            </a:r>
            <a:r>
              <a:rPr lang="en-US" dirty="0" smtClean="0"/>
              <a:t>: [Scott Thomas]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Q&amp;A DOT&amp;PF Aviation / Highway / Traffic Design Panelists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B924A-C0F5-499A-B5B1-969795DFBF43}" type="datetime1">
              <a:rPr lang="en-US" smtClean="0"/>
              <a:pPr/>
              <a:t>4/28/2016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E02D-ED4A-4F8F-9C9A-E96094146A78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Alaska DOT&amp;PF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1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Q</a:t>
            </a:r>
            <a:r>
              <a:rPr lang="en-US" dirty="0" smtClean="0"/>
              <a:t>: What are the differences </a:t>
            </a:r>
            <a:r>
              <a:rPr lang="en-US" dirty="0"/>
              <a:t>between aviation and highway design on preparing a </a:t>
            </a:r>
            <a:r>
              <a:rPr lang="en-US" dirty="0" smtClean="0"/>
              <a:t>project?</a:t>
            </a:r>
          </a:p>
          <a:p>
            <a:endParaRPr lang="en-US" dirty="0"/>
          </a:p>
          <a:p>
            <a:r>
              <a:rPr lang="en-US" b="1" dirty="0" smtClean="0"/>
              <a:t>A</a:t>
            </a:r>
            <a:r>
              <a:rPr lang="en-US" dirty="0" smtClean="0"/>
              <a:t>: [</a:t>
            </a:r>
            <a:r>
              <a:rPr lang="en-US" smtClean="0"/>
              <a:t>Aaron Hughes]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Q&amp;A DOT&amp;PF Aviation / Highway / Traffic Design Panelists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B924A-C0F5-499A-B5B1-969795DFBF43}" type="datetime1">
              <a:rPr lang="en-US" smtClean="0"/>
              <a:pPr/>
              <a:t>4/28/2016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E02D-ED4A-4F8F-9C9A-E96094146A78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Alaska DOT&amp;PF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229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Q</a:t>
            </a:r>
            <a:r>
              <a:rPr lang="en-US" dirty="0" smtClean="0"/>
              <a:t>: What </a:t>
            </a:r>
            <a:r>
              <a:rPr lang="en-US" dirty="0"/>
              <a:t>are the Departments methods on placing </a:t>
            </a:r>
            <a:r>
              <a:rPr lang="en-US" dirty="0" err="1"/>
              <a:t>ped</a:t>
            </a:r>
            <a:r>
              <a:rPr lang="en-US" dirty="0"/>
              <a:t> buttons at signals, and why using the MUTCD not recommended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r>
              <a:rPr lang="en-US" b="1" dirty="0" smtClean="0"/>
              <a:t>A</a:t>
            </a:r>
            <a:r>
              <a:rPr lang="en-US" dirty="0" smtClean="0"/>
              <a:t>: [Chris Bentz]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Q&amp;A DOT&amp;PF Aviation / Highway / Traffic Design Panelists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B924A-C0F5-499A-B5B1-969795DFBF43}" type="datetime1">
              <a:rPr lang="en-US" smtClean="0"/>
              <a:pPr/>
              <a:t>4/28/2016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E02D-ED4A-4F8F-9C9A-E96094146A78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Alaska DOT&amp;PF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847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Q</a:t>
            </a:r>
            <a:r>
              <a:rPr lang="en-US" dirty="0" smtClean="0"/>
              <a:t>: Discuss </a:t>
            </a:r>
            <a:r>
              <a:rPr lang="en-US" dirty="0"/>
              <a:t>the pros and cons of </a:t>
            </a:r>
            <a:r>
              <a:rPr lang="en-US" dirty="0" err="1"/>
              <a:t>AASHTOWare</a:t>
            </a:r>
            <a:r>
              <a:rPr lang="en-US" dirty="0"/>
              <a:t> now being considered by the three regions and </a:t>
            </a:r>
            <a:r>
              <a:rPr lang="en-US" dirty="0" smtClean="0"/>
              <a:t>headquarters. </a:t>
            </a:r>
          </a:p>
          <a:p>
            <a:endParaRPr lang="en-US" dirty="0"/>
          </a:p>
          <a:p>
            <a:r>
              <a:rPr lang="en-US" b="1" dirty="0" smtClean="0"/>
              <a:t>A</a:t>
            </a:r>
            <a:r>
              <a:rPr lang="en-US" dirty="0" smtClean="0"/>
              <a:t>: [Chris Post]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Q&amp;A DOT&amp;PF Aviation / Highway / Traffic Design Panelists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B924A-C0F5-499A-B5B1-969795DFBF43}" type="datetime1">
              <a:rPr lang="en-US" smtClean="0"/>
              <a:pPr/>
              <a:t>4/28/2016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E02D-ED4A-4F8F-9C9A-E96094146A78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Alaska DOT&amp;PF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438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Q</a:t>
            </a:r>
            <a:r>
              <a:rPr lang="en-US" dirty="0" smtClean="0"/>
              <a:t>: How </a:t>
            </a:r>
            <a:r>
              <a:rPr lang="en-US" dirty="0"/>
              <a:t>traffic lights are timed and how often they are adjusted for </a:t>
            </a:r>
            <a:r>
              <a:rPr lang="en-US" dirty="0" smtClean="0"/>
              <a:t>accuracy?</a:t>
            </a:r>
          </a:p>
          <a:p>
            <a:endParaRPr lang="en-US" dirty="0"/>
          </a:p>
          <a:p>
            <a:r>
              <a:rPr lang="en-US" b="1" dirty="0" smtClean="0"/>
              <a:t>A</a:t>
            </a:r>
            <a:r>
              <a:rPr lang="en-US" dirty="0" smtClean="0"/>
              <a:t>: [Chris Bentz]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Q&amp;A DOT&amp;PF Aviation / Highway / Traffic Design Panelists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B924A-C0F5-499A-B5B1-969795DFBF43}" type="datetime1">
              <a:rPr lang="en-US" smtClean="0"/>
              <a:pPr/>
              <a:t>4/28/2016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E02D-ED4A-4F8F-9C9A-E96094146A78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Alaska DOT&amp;PF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651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OTPF-Pres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DOTPF-Preso</Template>
  <TotalTime>84</TotalTime>
  <Words>603</Words>
  <Application>Microsoft Office PowerPoint</Application>
  <PresentationFormat>On-screen Show (4:3)</PresentationFormat>
  <Paragraphs>103</Paragraphs>
  <Slides>16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DOTPF-Preso</vt:lpstr>
      <vt:lpstr>PowerPoint Presentation</vt:lpstr>
      <vt:lpstr>Q&amp;A DOT&amp;PF Aviation / Highway / Traffic Design Panelists –RULES </vt:lpstr>
      <vt:lpstr>Q&amp;A DOT&amp;PF Aviation / Highway / Traffic Design Panelists</vt:lpstr>
      <vt:lpstr>Minnesota Drive, Anchorage (5/2015)</vt:lpstr>
      <vt:lpstr>Q&amp;A DOT&amp;PF Aviation / Highway / Traffic Design Panelists</vt:lpstr>
      <vt:lpstr>Q&amp;A DOT&amp;PF Aviation / Highway / Traffic Design Panelists</vt:lpstr>
      <vt:lpstr>Q&amp;A DOT&amp;PF Aviation / Highway / Traffic Design Panelists</vt:lpstr>
      <vt:lpstr>Q&amp;A DOT&amp;PF Aviation / Highway / Traffic Design Panelists</vt:lpstr>
      <vt:lpstr>Q&amp;A DOT&amp;PF Aviation / Highway / Traffic Design Panelists</vt:lpstr>
      <vt:lpstr>Q&amp;A DOT&amp;PF Aviation / Highway / Traffic Design Panelists</vt:lpstr>
      <vt:lpstr>Q&amp;A DOT&amp;PF Aviation / Highway / Traffic Design Panelists</vt:lpstr>
      <vt:lpstr>Q&amp;A DOT&amp;PF Aviation / Highway / Traffic Design Panelists</vt:lpstr>
      <vt:lpstr>Q&amp;A DOT&amp;PF Aviation / Highway / Traffic Design Panelists</vt:lpstr>
      <vt:lpstr>Q&amp;A DOT&amp;PF Aviation / Highway / Traffic Design Panelists</vt:lpstr>
      <vt:lpstr>Q&amp;A DOT&amp;PF Aviation / Highway / Traffic Design Panelists</vt:lpstr>
      <vt:lpstr>Q&amp;A DOT&amp;PF Aviation / Highway / Traffic Design Panelists</vt:lpstr>
    </vt:vector>
  </TitlesOfParts>
  <Company>Department of Transportation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maaboueid</dc:creator>
  <cp:lastModifiedBy>Devassie, Robert J (DOT)</cp:lastModifiedBy>
  <cp:revision>20</cp:revision>
  <dcterms:created xsi:type="dcterms:W3CDTF">2011-03-21T18:29:03Z</dcterms:created>
  <dcterms:modified xsi:type="dcterms:W3CDTF">2016-04-28T23:38:44Z</dcterms:modified>
</cp:coreProperties>
</file>