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8" r:id="rId3"/>
    <p:sldId id="263" r:id="rId4"/>
    <p:sldId id="283" r:id="rId5"/>
    <p:sldId id="264" r:id="rId6"/>
    <p:sldId id="275" r:id="rId7"/>
    <p:sldId id="274" r:id="rId8"/>
    <p:sldId id="277" r:id="rId9"/>
    <p:sldId id="278" r:id="rId10"/>
    <p:sldId id="280" r:id="rId11"/>
    <p:sldId id="270" r:id="rId12"/>
    <p:sldId id="273" r:id="rId1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5F1904-8E72-4E4D-A5AE-1F3F4D3B9EB0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AA30F35-C891-404D-A404-9A2213AF7CC2}">
      <dgm:prSet/>
      <dgm:spPr/>
      <dgm:t>
        <a:bodyPr/>
        <a:lstStyle/>
        <a:p>
          <a:pPr rtl="0"/>
          <a:r>
            <a:rPr lang="en-US" b="1" i="0" dirty="0" smtClean="0"/>
            <a:t>2015 Alaska Pollutant Discharge Elimination System Permit</a:t>
          </a:r>
          <a:endParaRPr lang="en-US" dirty="0"/>
        </a:p>
      </dgm:t>
    </dgm:pt>
    <dgm:pt modelId="{351FDCC4-A5AD-4525-878B-86A5BD23E1F4}" type="parTrans" cxnId="{4C5BF6AC-8BE0-4021-AE7C-4D978EDFA63E}">
      <dgm:prSet/>
      <dgm:spPr/>
      <dgm:t>
        <a:bodyPr/>
        <a:lstStyle/>
        <a:p>
          <a:endParaRPr lang="en-US"/>
        </a:p>
      </dgm:t>
    </dgm:pt>
    <dgm:pt modelId="{F809B934-4928-4619-B084-AAF1EB7F7A69}" type="sibTrans" cxnId="{4C5BF6AC-8BE0-4021-AE7C-4D978EDFA63E}">
      <dgm:prSet/>
      <dgm:spPr/>
      <dgm:t>
        <a:bodyPr/>
        <a:lstStyle/>
        <a:p>
          <a:endParaRPr lang="en-US"/>
        </a:p>
      </dgm:t>
    </dgm:pt>
    <dgm:pt modelId="{F320BFCB-84CA-4B66-BB63-A53021A1EBDA}" type="pres">
      <dgm:prSet presAssocID="{B05F1904-8E72-4E4D-A5AE-1F3F4D3B9E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203281-174E-4CEC-B65C-7F5A6EE48FBC}" type="pres">
      <dgm:prSet presAssocID="{9AA30F35-C891-404D-A404-9A2213AF7C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5BF6AC-8BE0-4021-AE7C-4D978EDFA63E}" srcId="{B05F1904-8E72-4E4D-A5AE-1F3F4D3B9EB0}" destId="{9AA30F35-C891-404D-A404-9A2213AF7CC2}" srcOrd="0" destOrd="0" parTransId="{351FDCC4-A5AD-4525-878B-86A5BD23E1F4}" sibTransId="{F809B934-4928-4619-B084-AAF1EB7F7A69}"/>
    <dgm:cxn modelId="{F9AF06B7-9878-47A6-9582-18EA4D992075}" type="presOf" srcId="{9AA30F35-C891-404D-A404-9A2213AF7CC2}" destId="{91203281-174E-4CEC-B65C-7F5A6EE48FBC}" srcOrd="0" destOrd="0" presId="urn:microsoft.com/office/officeart/2005/8/layout/vList2"/>
    <dgm:cxn modelId="{BD4F1276-762B-4255-B8DD-A301B2C61F42}" type="presOf" srcId="{B05F1904-8E72-4E4D-A5AE-1F3F4D3B9EB0}" destId="{F320BFCB-84CA-4B66-BB63-A53021A1EBDA}" srcOrd="0" destOrd="0" presId="urn:microsoft.com/office/officeart/2005/8/layout/vList2"/>
    <dgm:cxn modelId="{4C0D37F3-77D6-4C61-847E-84014F5B4267}" type="presParOf" srcId="{F320BFCB-84CA-4B66-BB63-A53021A1EBDA}" destId="{91203281-174E-4CEC-B65C-7F5A6EE48F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AE30CF-109D-4E03-A41F-051023376C4A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893021E-EF4B-4957-B321-074670BF0505}">
      <dgm:prSet custT="1"/>
      <dgm:spPr/>
      <dgm:t>
        <a:bodyPr/>
        <a:lstStyle/>
        <a:p>
          <a:pPr rtl="0"/>
          <a:r>
            <a:rPr lang="en-US" sz="2900" dirty="0" smtClean="0"/>
            <a:t>APDES Permit Background</a:t>
          </a:r>
          <a:endParaRPr lang="en-US" sz="2900" dirty="0"/>
        </a:p>
      </dgm:t>
    </dgm:pt>
    <dgm:pt modelId="{1DF3A666-9608-4A93-A043-03602C50B9C3}" type="parTrans" cxnId="{CF1D15A3-11A7-4A6F-8E91-B96B5B38C557}">
      <dgm:prSet/>
      <dgm:spPr/>
      <dgm:t>
        <a:bodyPr/>
        <a:lstStyle/>
        <a:p>
          <a:endParaRPr lang="en-US"/>
        </a:p>
      </dgm:t>
    </dgm:pt>
    <dgm:pt modelId="{C673D8C2-24A4-4F3C-9850-A74AF5C454EC}" type="sibTrans" cxnId="{CF1D15A3-11A7-4A6F-8E91-B96B5B38C557}">
      <dgm:prSet/>
      <dgm:spPr/>
      <dgm:t>
        <a:bodyPr/>
        <a:lstStyle/>
        <a:p>
          <a:endParaRPr lang="en-US"/>
        </a:p>
      </dgm:t>
    </dgm:pt>
    <dgm:pt modelId="{B99D3917-10C0-418E-937A-B02A0EBE6257}" type="pres">
      <dgm:prSet presAssocID="{CFAE30CF-109D-4E03-A41F-051023376C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33AA5B-77A1-4F64-B6A9-1F946666CF6E}" type="pres">
      <dgm:prSet presAssocID="{9893021E-EF4B-4957-B321-074670BF0505}" presName="parentText" presStyleLbl="node1" presStyleIdx="0" presStyleCnt="1" custScaleY="45888" custLinFactNeighborY="-76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1D15A3-11A7-4A6F-8E91-B96B5B38C557}" srcId="{CFAE30CF-109D-4E03-A41F-051023376C4A}" destId="{9893021E-EF4B-4957-B321-074670BF0505}" srcOrd="0" destOrd="0" parTransId="{1DF3A666-9608-4A93-A043-03602C50B9C3}" sibTransId="{C673D8C2-24A4-4F3C-9850-A74AF5C454EC}"/>
    <dgm:cxn modelId="{FA120383-4000-43EC-987A-6B51BC0BCA3D}" type="presOf" srcId="{CFAE30CF-109D-4E03-A41F-051023376C4A}" destId="{B99D3917-10C0-418E-937A-B02A0EBE6257}" srcOrd="0" destOrd="0" presId="urn:microsoft.com/office/officeart/2005/8/layout/vList2"/>
    <dgm:cxn modelId="{7E71D17D-A040-445E-B20C-E21674E3EC57}" type="presOf" srcId="{9893021E-EF4B-4957-B321-074670BF0505}" destId="{A333AA5B-77A1-4F64-B6A9-1F946666CF6E}" srcOrd="0" destOrd="0" presId="urn:microsoft.com/office/officeart/2005/8/layout/vList2"/>
    <dgm:cxn modelId="{B993454F-3EAF-4BA0-9ACB-74E0C08A994B}" type="presParOf" srcId="{B99D3917-10C0-418E-937A-B02A0EBE6257}" destId="{A333AA5B-77A1-4F64-B6A9-1F946666CF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03281-174E-4CEC-B65C-7F5A6EE48FBC}">
      <dsp:nvSpPr>
        <dsp:cNvPr id="0" name=""/>
        <dsp:cNvSpPr/>
      </dsp:nvSpPr>
      <dsp:spPr>
        <a:xfrm>
          <a:off x="0" y="84795"/>
          <a:ext cx="8382000" cy="158300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b="1" i="0" kern="1200" dirty="0" smtClean="0"/>
            <a:t>2015 Alaska Pollutant Discharge Elimination System Permit</a:t>
          </a:r>
          <a:endParaRPr lang="en-US" sz="4100" kern="1200" dirty="0"/>
        </a:p>
      </dsp:txBody>
      <dsp:txXfrm>
        <a:off x="77276" y="162071"/>
        <a:ext cx="8227448" cy="14284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3AA5B-77A1-4F64-B6A9-1F946666CF6E}">
      <dsp:nvSpPr>
        <dsp:cNvPr id="0" name=""/>
        <dsp:cNvSpPr/>
      </dsp:nvSpPr>
      <dsp:spPr>
        <a:xfrm>
          <a:off x="0" y="204767"/>
          <a:ext cx="8382000" cy="5497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APDES Permit Background</a:t>
          </a:r>
          <a:endParaRPr lang="en-US" sz="2900" kern="1200" dirty="0"/>
        </a:p>
      </dsp:txBody>
      <dsp:txXfrm>
        <a:off x="26838" y="231605"/>
        <a:ext cx="8328324" cy="496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4B7C089-B50B-4C2F-983B-94FF6F034BCC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D738523-5F5F-4BD2-B3E8-00EFECBFF6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989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FB15BD-0D1A-4BEB-AFFB-E572D6D01A3F}" type="datetimeFigureOut">
              <a:rPr lang="en-US" smtClean="0"/>
              <a:t>7/20/2015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9F7AF2-CBE2-455C-839C-8C6A783308C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399010" cy="1371600"/>
          </a:xfrm>
        </p:spPr>
        <p:txBody>
          <a:bodyPr>
            <a:noAutofit/>
          </a:bodyPr>
          <a:lstStyle/>
          <a:p>
            <a:r>
              <a:rPr lang="en-US" dirty="0"/>
              <a:t>Discussion of changes to stormwater management requirements, per the new APDES permit, issued by ADEC </a:t>
            </a:r>
            <a:r>
              <a:rPr lang="en-US" dirty="0" smtClean="0"/>
              <a:t>effective August 1, </a:t>
            </a:r>
            <a:r>
              <a:rPr lang="en-US" dirty="0"/>
              <a:t>2015.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86644967"/>
              </p:ext>
            </p:extLst>
          </p:nvPr>
        </p:nvGraphicFramePr>
        <p:xfrm>
          <a:off x="381000" y="533400"/>
          <a:ext cx="83820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ubtitle 2"/>
          <p:cNvSpPr txBox="1">
            <a:spLocks/>
          </p:cNvSpPr>
          <p:nvPr/>
        </p:nvSpPr>
        <p:spPr>
          <a:xfrm>
            <a:off x="1371600" y="4038600"/>
            <a:ext cx="60198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Presentation by: </a:t>
            </a:r>
          </a:p>
          <a:p>
            <a:r>
              <a:rPr lang="en-US" dirty="0" smtClean="0"/>
              <a:t>Kristi Bischofberger, MOA Watershed Manager</a:t>
            </a:r>
          </a:p>
          <a:p>
            <a:r>
              <a:rPr lang="en-US" dirty="0" smtClean="0"/>
              <a:t>Janie Dusel, PE, AWR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3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285" y="-77724"/>
            <a:ext cx="5419482" cy="701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ine Callout 1 4"/>
          <p:cNvSpPr/>
          <p:nvPr/>
        </p:nvSpPr>
        <p:spPr>
          <a:xfrm>
            <a:off x="5945332" y="3352800"/>
            <a:ext cx="2892136" cy="457200"/>
          </a:xfrm>
          <a:prstGeom prst="borderCallout1">
            <a:avLst>
              <a:gd name="adj1" fmla="val 48438"/>
              <a:gd name="adj2" fmla="val 149"/>
              <a:gd name="adj3" fmla="val 118750"/>
              <a:gd name="adj4" fmla="val -238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Signature of Engineer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945332" y="4572000"/>
            <a:ext cx="2892136" cy="762000"/>
          </a:xfrm>
          <a:prstGeom prst="borderCallout1">
            <a:avLst>
              <a:gd name="adj1" fmla="val 48438"/>
              <a:gd name="adj2" fmla="val 149"/>
              <a:gd name="adj3" fmla="val 124306"/>
              <a:gd name="adj4" fmla="val -38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MOA Approval/Disapproval or Request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1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001000" cy="5486400"/>
          </a:xfrm>
        </p:spPr>
        <p:txBody>
          <a:bodyPr>
            <a:normAutofit fontScale="92500"/>
          </a:bodyPr>
          <a:lstStyle/>
          <a:p>
            <a:pPr marL="4572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b="1" dirty="0" smtClean="0"/>
              <a:t>LID Strategy and Demonstration Projects (Section 3.2.3)</a:t>
            </a:r>
            <a:endParaRPr lang="en-US" b="1" dirty="0" smtClean="0"/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Requires construction and performance evaluation of LID/Green Infrastructure demonstration projects. (Must be included in the 4</a:t>
            </a:r>
            <a:r>
              <a:rPr lang="en-US" sz="2200" baseline="30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year annual report, summer of 2019)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Three demonstration or “pilot” projects must be ADOT&amp;PF owned projects.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090422" lvl="6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Projects must manage runoff from at least 10,000 square feet.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090422" lvl="6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Two (of the total of 5) projects must manage runoff from an area greater than fiv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 acres.</a:t>
            </a:r>
          </a:p>
          <a:p>
            <a:pPr marL="1090422" lvl="6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One must be located in the Chester Creek, Fish Creek, Campbell Creek, or Little Campbell Creek watersheds.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spcBef>
                <a:spcPts val="300"/>
              </a:spcBef>
              <a:buNone/>
            </a:pPr>
            <a:endParaRPr lang="en-US" dirty="0" smtClean="0"/>
          </a:p>
          <a:p>
            <a:pPr marL="45720" indent="0">
              <a:spcBef>
                <a:spcPts val="300"/>
              </a:spcBef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47453" y="381000"/>
            <a:ext cx="8382000" cy="687218"/>
            <a:chOff x="0" y="113084"/>
            <a:chExt cx="8382000" cy="687218"/>
          </a:xfrm>
        </p:grpSpPr>
        <p:sp>
          <p:nvSpPr>
            <p:cNvPr id="6" name="Rounded Rectangle 5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dirty="0"/>
                <a:t>Highlights of this Permit for DOT projects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4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33400" y="2733040"/>
            <a:ext cx="8382000" cy="687218"/>
            <a:chOff x="0" y="113084"/>
            <a:chExt cx="8382000" cy="687218"/>
          </a:xfrm>
        </p:grpSpPr>
        <p:sp>
          <p:nvSpPr>
            <p:cNvPr id="6" name="Rounded Rectangle 5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i="0" kern="1200" dirty="0" smtClean="0"/>
                <a:t>Questions?</a:t>
              </a:r>
              <a:endParaRPr lang="en-US" sz="2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589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13779829"/>
              </p:ext>
            </p:extLst>
          </p:nvPr>
        </p:nvGraphicFramePr>
        <p:xfrm>
          <a:off x="381000" y="304800"/>
          <a:ext cx="8382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19100" y="1295400"/>
            <a:ext cx="80010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The APDES permit regulates stormwater discharge within the boundary of the MOA from</a:t>
            </a:r>
            <a:r>
              <a:rPr lang="en-US" dirty="0"/>
              <a:t> </a:t>
            </a:r>
            <a:r>
              <a:rPr lang="en-US" dirty="0" smtClean="0"/>
              <a:t>the Municipal Separate Storm Sewer System (MS4) owned/operated by the MOA and ADOT&amp;PF.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The MOA and ADOT&amp;PF are co-permittees for the program.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 The program is authorized by the National Clean Water Act, and managed by the State of Alaska Department of Environmental Conservation.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5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458200" cy="5334000"/>
          </a:xfrm>
        </p:spPr>
        <p:txBody>
          <a:bodyPr>
            <a:normAutofit lnSpcReduction="10000"/>
          </a:bodyPr>
          <a:lstStyle/>
          <a:p>
            <a:pPr marL="45720" indent="0">
              <a:spcBef>
                <a:spcPts val="300"/>
              </a:spcBef>
              <a:buNone/>
            </a:pPr>
            <a:r>
              <a:rPr lang="en-US" b="1" dirty="0" smtClean="0"/>
              <a:t>Stormwater </a:t>
            </a:r>
            <a:r>
              <a:rPr lang="en-US" b="1" dirty="0" smtClean="0"/>
              <a:t>Treatment (Permit section 3.2.1)</a:t>
            </a:r>
            <a:endParaRPr lang="en-US" b="1" dirty="0" smtClean="0"/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Treatment of runoff generated from the first 0.52 inches of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rainfall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through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use of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LID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or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green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infrastructure (GI) is required for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projects that disturb 10,000 square feet of land or more,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unless GI is determined to be infeasible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Treatment options include canopy interception, soil amendments, evapotranspiration, rainfall harvesting, engineered infiltration, extended filtration, and/or combination of these. 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MOA has developed draft criteria for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suite of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“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tools”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to assist with meeting this requirement.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090422" lvl="6" indent="-228600">
              <a:spcBef>
                <a:spcPts val="300"/>
              </a:spcBef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Bioretention</a:t>
            </a:r>
          </a:p>
          <a:p>
            <a:pPr marL="1090422" lvl="6" indent="-228600">
              <a:spcBef>
                <a:spcPts val="300"/>
              </a:spcBef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Filtration</a:t>
            </a:r>
          </a:p>
          <a:p>
            <a:pPr marL="1090422" lvl="6" indent="-228600">
              <a:spcBef>
                <a:spcPts val="300"/>
              </a:spcBef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Infiltration, etc.</a:t>
            </a:r>
          </a:p>
          <a:p>
            <a:pPr marL="514350" lvl="4" indent="-228600">
              <a:spcBef>
                <a:spcPts val="300"/>
              </a:spcBef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spcBef>
                <a:spcPts val="300"/>
              </a:spcBef>
              <a:buNone/>
            </a:pPr>
            <a:endParaRPr lang="en-US" dirty="0" smtClean="0"/>
          </a:p>
          <a:p>
            <a:pPr marL="45720" indent="0">
              <a:spcBef>
                <a:spcPts val="300"/>
              </a:spcBef>
              <a:buNone/>
            </a:pP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7453" y="381000"/>
            <a:ext cx="8382000" cy="687218"/>
            <a:chOff x="0" y="113084"/>
            <a:chExt cx="8382000" cy="687218"/>
          </a:xfrm>
        </p:grpSpPr>
        <p:sp>
          <p:nvSpPr>
            <p:cNvPr id="8" name="Rounded Rectangle 7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dirty="0"/>
                <a:t>Highlights of this Permit for DOT projects</a:t>
              </a:r>
              <a:endParaRPr lang="en-US" sz="2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324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312681"/>
              </p:ext>
            </p:extLst>
          </p:nvPr>
        </p:nvGraphicFramePr>
        <p:xfrm>
          <a:off x="381000" y="143319"/>
          <a:ext cx="8382000" cy="6398895"/>
        </p:xfrm>
        <a:graphic>
          <a:graphicData uri="http://schemas.openxmlformats.org/drawingml/2006/table">
            <a:tbl>
              <a:tblPr firstRow="1" firstCol="1" bandRow="1"/>
              <a:tblGrid>
                <a:gridCol w="1559608"/>
                <a:gridCol w="1129725"/>
                <a:gridCol w="1129725"/>
                <a:gridCol w="861573"/>
                <a:gridCol w="106571"/>
                <a:gridCol w="861573"/>
                <a:gridCol w="911476"/>
                <a:gridCol w="911476"/>
                <a:gridCol w="910273"/>
              </a:tblGrid>
              <a:tr h="47104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Structural Stormwater Controls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RUNOFF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SUITABLE TO MEET SW MANAGEMENT REQUIREMENT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IMPLEMENTATION CONSIDERATIONS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50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Rate Control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Volume Reduction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Green Infrastructure Treatment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Detention and Peak Flow Control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Accepts Hotspot Runoff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Separation from Groundwater</a:t>
                      </a:r>
                      <a:r>
                        <a:rPr lang="en-US" sz="1200" b="1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5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(feet)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Separation from Drinking Water Mains (feet)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Bioretention Facilities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Yes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Soakaway Pits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Infiltration Basins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Infiltration Trenches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Vegetative Swales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Pervious Pavement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Chamber Systems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Wet Ponds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Dry Ponds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  <a:cs typeface="Calibri"/>
                        </a:rPr>
                        <a:t>*</a:t>
                      </a:r>
                      <a:r>
                        <a:rPr lang="en-US" sz="1200" baseline="30000" dirty="0">
                          <a:effectLst/>
                          <a:latin typeface="Helvetica"/>
                          <a:ea typeface="Times New Roman"/>
                          <a:cs typeface="Arial"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Filter Strips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 - Moderate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 – Moderate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Constructed Wetlands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 - 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Varies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031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Natural Vegetation Retention/ Tree Canopy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Low-Moderate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Low-Moderate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Landscaped Depressions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Moderate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N/A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4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Sedimentation Basins</a:t>
                      </a:r>
                    </a:p>
                  </a:txBody>
                  <a:tcPr marL="43457" marR="43457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High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Low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Wingdings"/>
                          <a:ea typeface="Times New Roman"/>
                          <a:cs typeface="Calibri"/>
                        </a:rPr>
                        <a:t>ü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No</a:t>
                      </a:r>
                      <a:r>
                        <a:rPr lang="en-US" sz="1200" baseline="300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43457" marR="434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355">
                <a:tc gridSpan="4"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</a:t>
                      </a: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1) May provide some volume reduction depending on permeability of native soil.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(2) Increased performance when level spreaders are incorporated into the design.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(3) Yes, under specific conditions. See design criteria section for further detail.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(4) Hotspot runoff still requires treatment.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</a:p>
                  </a:txBody>
                  <a:tcPr marL="43457" marR="43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(5) Minimum separation distance between the seasonal high groundwater table elevation and the bottom of structural stormwater controls.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(6) Modifications are available for locations with high groundwater. See specific design criteria section for further detail.</a:t>
                      </a:r>
                    </a:p>
                    <a:p>
                      <a:pPr marL="0" marR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  <a:latin typeface="Calibri"/>
                          <a:ea typeface="Calibri"/>
                          <a:cs typeface="Calibri"/>
                        </a:rPr>
                        <a:t>(7) May be allowable with appropriate pre-treatment.</a:t>
                      </a:r>
                    </a:p>
                  </a:txBody>
                  <a:tcPr marL="43457" marR="43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83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001000" cy="5334000"/>
          </a:xfrm>
        </p:spPr>
        <p:txBody>
          <a:bodyPr>
            <a:normAutofit/>
          </a:bodyPr>
          <a:lstStyle/>
          <a:p>
            <a:pPr marL="45720" indent="0">
              <a:spcBef>
                <a:spcPts val="300"/>
              </a:spcBef>
              <a:buNone/>
            </a:pPr>
            <a:r>
              <a:rPr lang="en-US" b="1" dirty="0" smtClean="0"/>
              <a:t>Stormwate</a:t>
            </a:r>
            <a:r>
              <a:rPr lang="en-US" b="1" dirty="0" smtClean="0"/>
              <a:t>r Treatment </a:t>
            </a:r>
            <a:r>
              <a:rPr lang="en-US" b="1" dirty="0"/>
              <a:t>(Permit section 3.2.1</a:t>
            </a:r>
            <a:r>
              <a:rPr lang="en-US" b="1" dirty="0" smtClean="0"/>
              <a:t>)</a:t>
            </a:r>
            <a:endParaRPr lang="en-US" b="1" dirty="0" smtClean="0"/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“Tools” have been developed to provide flexibility for site constraints:</a:t>
            </a:r>
          </a:p>
          <a:p>
            <a:pPr marL="902970" lvl="5" indent="-3429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Poorly infiltrating soils, high groundwater, lack of surface space, etc. 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20% Area Allowance – Allows runoff from up to 20% of the site or 20% of impervious surface to be untreated by providing treatment of additional volume elsewhere onsite. 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Roadways with ROW widths less than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or equa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l to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60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feet are not required to use GI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spcBef>
                <a:spcPts val="300"/>
              </a:spcBef>
              <a:buNone/>
            </a:pPr>
            <a:endParaRPr lang="en-US" dirty="0" smtClean="0"/>
          </a:p>
          <a:p>
            <a:pPr marL="45720" indent="0">
              <a:spcBef>
                <a:spcPts val="300"/>
              </a:spcBef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47453" y="381000"/>
            <a:ext cx="8382000" cy="687218"/>
            <a:chOff x="0" y="113084"/>
            <a:chExt cx="8382000" cy="687218"/>
          </a:xfrm>
        </p:grpSpPr>
        <p:sp>
          <p:nvSpPr>
            <p:cNvPr id="6" name="Rounded Rectangle 5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dirty="0"/>
                <a:t>Highlights of this Permit for DOT projects</a:t>
              </a:r>
              <a:endParaRPr lang="en-US" sz="2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50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001000" cy="5334000"/>
          </a:xfrm>
        </p:spPr>
        <p:txBody>
          <a:bodyPr>
            <a:normAutofit/>
          </a:bodyPr>
          <a:lstStyle/>
          <a:p>
            <a:pPr marL="45720" indent="0">
              <a:spcBef>
                <a:spcPts val="300"/>
              </a:spcBef>
              <a:buNone/>
            </a:pPr>
            <a:r>
              <a:rPr lang="en-US" b="1" dirty="0"/>
              <a:t>Stormwater Treatment (Permit section 3.2.1)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If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GI is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not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feasible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extended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detention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and alternative water quality treatment may be substituted.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Infeasibility cannot be based solely on cost or difficulty.</a:t>
            </a:r>
            <a:endParaRPr lang="en-US" sz="2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Infeasibility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is usually the result of multiple constraining elements. (E.g. surface space AND high groundwater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.)</a:t>
            </a:r>
          </a:p>
          <a:p>
            <a:pPr marL="45720" indent="0">
              <a:spcBef>
                <a:spcPts val="300"/>
              </a:spcBef>
              <a:buNone/>
            </a:pPr>
            <a:endParaRPr lang="en-US" dirty="0" smtClean="0"/>
          </a:p>
          <a:p>
            <a:pPr marL="45720" indent="0">
              <a:spcBef>
                <a:spcPts val="300"/>
              </a:spcBef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47453" y="381000"/>
            <a:ext cx="8382000" cy="687218"/>
            <a:chOff x="0" y="113084"/>
            <a:chExt cx="8382000" cy="687218"/>
          </a:xfrm>
        </p:grpSpPr>
        <p:sp>
          <p:nvSpPr>
            <p:cNvPr id="6" name="Rounded Rectangle 5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dirty="0"/>
                <a:t>Highlights of this Permit for DOT projects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922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001000" cy="5334000"/>
          </a:xfrm>
        </p:spPr>
        <p:txBody>
          <a:bodyPr>
            <a:normAutofit lnSpcReduction="10000"/>
          </a:bodyPr>
          <a:lstStyle/>
          <a:p>
            <a:pPr marL="45720" indent="0">
              <a:spcBef>
                <a:spcPts val="300"/>
              </a:spcBef>
              <a:buNone/>
            </a:pPr>
            <a:r>
              <a:rPr lang="en-US" b="1" dirty="0"/>
              <a:t>Stormwater Treatment (Permit section 3.2.1)</a:t>
            </a: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en-US" sz="2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MOA has developed an Infeasibility Determination form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Separate 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forms for Site Design vs. Roadways</a:t>
            </a:r>
          </a:p>
          <a:p>
            <a:pPr marL="1090422" lvl="6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Form guides the designer through site conditions and other constraints that might preclude the use of GI</a:t>
            </a: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en-US" dirty="0" smtClean="0"/>
          </a:p>
          <a:p>
            <a:pPr marL="514350" lvl="4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This form is also used to meet the requirements of </a:t>
            </a:r>
            <a:r>
              <a:rPr lang="en-US" sz="22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Permit section 3.2.3.5 Repair of Public Streets Roads and Parking Lots. </a:t>
            </a:r>
            <a:endParaRPr lang="en-US" sz="2200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1410462" lvl="7" indent="-228600">
              <a:spcBef>
                <a:spcPts val="1200"/>
              </a:spcBef>
              <a:spcAft>
                <a:spcPts val="600"/>
              </a:spcAft>
              <a:buClr>
                <a:srgbClr val="F14124">
                  <a:lumMod val="75000"/>
                </a:srgbClr>
              </a:buClr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Requires evaluation and documentation of the feasibility of incorporating runoff reduction techniques for projects that repair public streets, roads, or parking lots.</a:t>
            </a:r>
            <a:endParaRPr lang="en-US" sz="2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>
              <a:spcBef>
                <a:spcPts val="300"/>
              </a:spcBef>
              <a:buNone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47453" y="381000"/>
            <a:ext cx="8382000" cy="687218"/>
            <a:chOff x="0" y="113084"/>
            <a:chExt cx="8382000" cy="687218"/>
          </a:xfrm>
        </p:grpSpPr>
        <p:sp>
          <p:nvSpPr>
            <p:cNvPr id="6" name="Rounded Rectangle 5"/>
            <p:cNvSpPr/>
            <p:nvPr/>
          </p:nvSpPr>
          <p:spPr>
            <a:xfrm>
              <a:off x="0" y="113084"/>
              <a:ext cx="8382000" cy="687218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33547" y="146631"/>
              <a:ext cx="8314906" cy="620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900" b="1" dirty="0"/>
                <a:t>Highlights of this Permit for DOT projects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074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0"/>
            <a:ext cx="5417127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ine Callout 1 1"/>
          <p:cNvSpPr/>
          <p:nvPr/>
        </p:nvSpPr>
        <p:spPr>
          <a:xfrm>
            <a:off x="6553200" y="971550"/>
            <a:ext cx="2133600" cy="609600"/>
          </a:xfrm>
          <a:prstGeom prst="borderCallout1">
            <a:avLst>
              <a:gd name="adj1" fmla="val 48438"/>
              <a:gd name="adj2" fmla="val 149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Owner, Project, and Contact Info</a:t>
            </a:r>
            <a:endParaRPr lang="en-US" dirty="0"/>
          </a:p>
        </p:txBody>
      </p:sp>
      <p:sp>
        <p:nvSpPr>
          <p:cNvPr id="9" name="Line Callout 1 8"/>
          <p:cNvSpPr/>
          <p:nvPr/>
        </p:nvSpPr>
        <p:spPr>
          <a:xfrm>
            <a:off x="5715000" y="228600"/>
            <a:ext cx="1676400" cy="304800"/>
          </a:xfrm>
          <a:prstGeom prst="borderCallout1">
            <a:avLst>
              <a:gd name="adj1" fmla="val 48438"/>
              <a:gd name="adj2" fmla="val 149"/>
              <a:gd name="adj3" fmla="val 112500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Roadways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6173932" y="2286000"/>
            <a:ext cx="2892136" cy="457200"/>
          </a:xfrm>
          <a:prstGeom prst="borderCallout1">
            <a:avLst>
              <a:gd name="adj1" fmla="val 48438"/>
              <a:gd name="adj2" fmla="val 149"/>
              <a:gd name="adj3" fmla="val 118750"/>
              <a:gd name="adj4" fmla="val -238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New or Redevelopment</a:t>
            </a:r>
            <a:endParaRPr lang="en-US" dirty="0"/>
          </a:p>
        </p:txBody>
      </p:sp>
      <p:sp>
        <p:nvSpPr>
          <p:cNvPr id="11" name="Line Callout 1 10"/>
          <p:cNvSpPr/>
          <p:nvPr/>
        </p:nvSpPr>
        <p:spPr>
          <a:xfrm>
            <a:off x="6019800" y="3533775"/>
            <a:ext cx="3009900" cy="2743200"/>
          </a:xfrm>
          <a:prstGeom prst="borderCallout1">
            <a:avLst>
              <a:gd name="adj1" fmla="val 48439"/>
              <a:gd name="adj2" fmla="val -1497"/>
              <a:gd name="adj3" fmla="val 71875"/>
              <a:gd name="adj4" fmla="val -35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Site Info: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Soil type</a:t>
            </a:r>
          </a:p>
          <a:p>
            <a:pPr algn="ctr"/>
            <a:r>
              <a:rPr lang="en-US" dirty="0" smtClean="0"/>
              <a:t>Percolation rate</a:t>
            </a:r>
          </a:p>
          <a:p>
            <a:pPr algn="ctr"/>
            <a:r>
              <a:rPr lang="en-US" dirty="0" smtClean="0"/>
              <a:t>Depth of GW table</a:t>
            </a:r>
          </a:p>
          <a:p>
            <a:pPr algn="ctr"/>
            <a:r>
              <a:rPr lang="en-US" dirty="0" smtClean="0"/>
              <a:t>ROW width</a:t>
            </a:r>
          </a:p>
          <a:p>
            <a:pPr algn="ctr"/>
            <a:r>
              <a:rPr lang="en-US" dirty="0" smtClean="0"/>
              <a:t>Width of Improvements</a:t>
            </a:r>
          </a:p>
          <a:p>
            <a:pPr algn="ctr"/>
            <a:r>
              <a:rPr lang="en-US" dirty="0" smtClean="0"/>
              <a:t>Sketch of structural section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49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285" y="-77724"/>
            <a:ext cx="5419482" cy="701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ine Callout 1 3"/>
          <p:cNvSpPr/>
          <p:nvPr/>
        </p:nvSpPr>
        <p:spPr>
          <a:xfrm>
            <a:off x="5791200" y="990600"/>
            <a:ext cx="3200400" cy="1066800"/>
          </a:xfrm>
          <a:prstGeom prst="borderCallout1">
            <a:avLst>
              <a:gd name="adj1" fmla="val 48438"/>
              <a:gd name="adj2" fmla="val 149"/>
              <a:gd name="adj3" fmla="val 118750"/>
              <a:gd name="adj4" fmla="val -238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Types of facilities considered </a:t>
            </a:r>
          </a:p>
          <a:p>
            <a:pPr algn="ctr"/>
            <a:r>
              <a:rPr lang="en-US" dirty="0" smtClean="0"/>
              <a:t>and </a:t>
            </a:r>
          </a:p>
          <a:p>
            <a:pPr algn="ctr"/>
            <a:r>
              <a:rPr lang="en-US" dirty="0" smtClean="0"/>
              <a:t>Modifications considered</a:t>
            </a:r>
            <a:endParaRPr lang="en-US" dirty="0"/>
          </a:p>
        </p:txBody>
      </p:sp>
      <p:sp>
        <p:nvSpPr>
          <p:cNvPr id="5" name="Line Callout 1 4"/>
          <p:cNvSpPr/>
          <p:nvPr/>
        </p:nvSpPr>
        <p:spPr>
          <a:xfrm>
            <a:off x="6171717" y="2743200"/>
            <a:ext cx="2892136" cy="457200"/>
          </a:xfrm>
          <a:prstGeom prst="borderCallout1">
            <a:avLst>
              <a:gd name="adj1" fmla="val 48438"/>
              <a:gd name="adj2" fmla="val 149"/>
              <a:gd name="adj3" fmla="val 118750"/>
              <a:gd name="adj4" fmla="val -238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Site sketch</a:t>
            </a:r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5973907" y="4038600"/>
            <a:ext cx="2892136" cy="800100"/>
          </a:xfrm>
          <a:prstGeom prst="borderCallout1">
            <a:avLst>
              <a:gd name="adj1" fmla="val 48438"/>
              <a:gd name="adj2" fmla="val 149"/>
              <a:gd name="adj3" fmla="val 40774"/>
              <a:gd name="adj4" fmla="val -412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Description of why GI is not </a:t>
            </a:r>
            <a:r>
              <a:rPr lang="en-US" dirty="0" smtClean="0"/>
              <a:t>feasible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21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1195</TotalTime>
  <Words>917</Words>
  <Application>Microsoft Office PowerPoint</Application>
  <PresentationFormat>On-screen Show (4:3)</PresentationFormat>
  <Paragraphs>193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Drainage Design Criteria</dc:title>
  <dc:creator>Janie Dusel</dc:creator>
  <cp:lastModifiedBy>Janie Dusel</cp:lastModifiedBy>
  <cp:revision>74</cp:revision>
  <dcterms:created xsi:type="dcterms:W3CDTF">2015-02-11T19:44:28Z</dcterms:created>
  <dcterms:modified xsi:type="dcterms:W3CDTF">2015-07-21T00:26:06Z</dcterms:modified>
</cp:coreProperties>
</file>