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0" r:id="rId2"/>
    <p:sldMasterId id="2147483682" r:id="rId3"/>
  </p:sldMasterIdLst>
  <p:notesMasterIdLst>
    <p:notesMasterId r:id="rId21"/>
  </p:notesMasterIdLst>
  <p:handoutMasterIdLst>
    <p:handoutMasterId r:id="rId22"/>
  </p:handout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5" r:id="rId11"/>
    <p:sldId id="266" r:id="rId12"/>
    <p:sldId id="268" r:id="rId13"/>
    <p:sldId id="269" r:id="rId14"/>
    <p:sldId id="270" r:id="rId15"/>
    <p:sldId id="271" r:id="rId16"/>
    <p:sldId id="272" r:id="rId17"/>
    <p:sldId id="273" r:id="rId18"/>
    <p:sldId id="263" r:id="rId19"/>
    <p:sldId id="264" r:id="rId20"/>
  </p:sldIdLst>
  <p:sldSz cx="9144000" cy="6858000" type="screen4x3"/>
  <p:notesSz cx="7010400" cy="93726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99" autoAdjust="0"/>
    <p:restoredTop sz="94004" autoAdjust="0"/>
  </p:normalViewPr>
  <p:slideViewPr>
    <p:cSldViewPr>
      <p:cViewPr>
        <p:scale>
          <a:sx n="125" d="100"/>
          <a:sy n="125" d="100"/>
        </p:scale>
        <p:origin x="-1224" y="-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83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83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B85D43-32DB-4278-B498-3F0CBC862864}" type="datetimeFigureOut">
              <a:rPr lang="en-US" smtClean="0"/>
              <a:t>7/21/2015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902700"/>
            <a:ext cx="3038475" cy="468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902700"/>
            <a:ext cx="3038475" cy="468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261E1F-4A71-485C-9328-B54F53E1E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5224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8630"/>
          </a:xfrm>
          <a:prstGeom prst="rect">
            <a:avLst/>
          </a:prstGeom>
        </p:spPr>
        <p:txBody>
          <a:bodyPr vert="horz" lIns="93616" tIns="46808" rIns="93616" bIns="4680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8630"/>
          </a:xfrm>
          <a:prstGeom prst="rect">
            <a:avLst/>
          </a:prstGeom>
        </p:spPr>
        <p:txBody>
          <a:bodyPr vert="horz" lIns="93616" tIns="46808" rIns="93616" bIns="46808" rtlCol="0"/>
          <a:lstStyle>
            <a:lvl1pPr algn="r">
              <a:defRPr sz="1200"/>
            </a:lvl1pPr>
          </a:lstStyle>
          <a:p>
            <a:fld id="{BBC25E1A-8CED-4520-915E-F4CB2752BE3D}" type="datetimeFigureOut">
              <a:rPr lang="en-US" smtClean="0"/>
              <a:t>7/21/2015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2050" y="703263"/>
            <a:ext cx="4686300" cy="3514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616" tIns="46808" rIns="93616" bIns="4680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51985"/>
            <a:ext cx="5608320" cy="4217670"/>
          </a:xfrm>
          <a:prstGeom prst="rect">
            <a:avLst/>
          </a:prstGeom>
        </p:spPr>
        <p:txBody>
          <a:bodyPr vert="horz" lIns="93616" tIns="46808" rIns="93616" bIns="46808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02343"/>
            <a:ext cx="3037840" cy="468630"/>
          </a:xfrm>
          <a:prstGeom prst="rect">
            <a:avLst/>
          </a:prstGeom>
        </p:spPr>
        <p:txBody>
          <a:bodyPr vert="horz" lIns="93616" tIns="46808" rIns="93616" bIns="4680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902343"/>
            <a:ext cx="3037840" cy="468630"/>
          </a:xfrm>
          <a:prstGeom prst="rect">
            <a:avLst/>
          </a:prstGeom>
        </p:spPr>
        <p:txBody>
          <a:bodyPr vert="horz" lIns="93616" tIns="46808" rIns="93616" bIns="46808" rtlCol="0" anchor="b"/>
          <a:lstStyle>
            <a:lvl1pPr algn="r">
              <a:defRPr sz="1200"/>
            </a:lvl1pPr>
          </a:lstStyle>
          <a:p>
            <a:fld id="{5876F154-4E08-4D46-8ABD-2FB56F3C5D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474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6F154-4E08-4D46-8ABD-2FB56F3C5D7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4796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6F154-4E08-4D46-8ABD-2FB56F3C5D7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419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6F154-4E08-4D46-8ABD-2FB56F3C5D7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415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6F154-4E08-4D46-8ABD-2FB56F3C5D7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0179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6F154-4E08-4D46-8ABD-2FB56F3C5D7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840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6F154-4E08-4D46-8ABD-2FB56F3C5D7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186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6F154-4E08-4D46-8ABD-2FB56F3C5D7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7397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6F154-4E08-4D46-8ABD-2FB56F3C5D7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6768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6F154-4E08-4D46-8ABD-2FB56F3C5D7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5786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6F154-4E08-4D46-8ABD-2FB56F3C5D7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6342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6F154-4E08-4D46-8ABD-2FB56F3C5D7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2758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6F154-4E08-4D46-8ABD-2FB56F3C5D7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16353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6F154-4E08-4D46-8ABD-2FB56F3C5D7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3309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6F154-4E08-4D46-8ABD-2FB56F3C5D7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1184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6F154-4E08-4D46-8ABD-2FB56F3C5D7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4265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6F154-4E08-4D46-8ABD-2FB56F3C5D7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3769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6F154-4E08-4D46-8ABD-2FB56F3C5D7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024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1"/>
            <a:ext cx="7772400" cy="1676399"/>
          </a:xfrm>
        </p:spPr>
        <p:txBody>
          <a:bodyPr/>
          <a:lstStyle>
            <a:lvl1pPr>
              <a:defRPr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05200"/>
            <a:ext cx="6400800" cy="1143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029200" y="6096000"/>
            <a:ext cx="3962400" cy="609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 err="1" smtClean="0"/>
              <a:t>DOT&amp;PF</a:t>
            </a:r>
            <a:r>
              <a:rPr lang="en-US" dirty="0" smtClean="0"/>
              <a:t> Quarterly Design Meeting</a:t>
            </a:r>
          </a:p>
          <a:p>
            <a:r>
              <a:rPr lang="en-US" dirty="0" smtClean="0"/>
              <a:t>July 21,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9424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D145FCC-F503-4383-A3DE-5BA385F02C6C}" type="datetimeFigureOut">
              <a:rPr lang="en-US" smtClean="0"/>
              <a:t>7/21/2015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A85681B-98C6-4F3C-A5F6-78F8AACA13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42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D145FCC-F503-4383-A3DE-5BA385F02C6C}" type="datetimeFigureOut">
              <a:rPr lang="en-US" smtClean="0"/>
              <a:t>7/21/2015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A85681B-98C6-4F3C-A5F6-78F8AACA13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5824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D145FCC-F503-4383-A3DE-5BA385F02C6C}" type="datetimeFigureOut">
              <a:rPr lang="en-US" smtClean="0"/>
              <a:t>7/21/2015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A85681B-98C6-4F3C-A5F6-78F8AACA13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6425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D145FCC-F503-4383-A3DE-5BA385F02C6C}" type="datetimeFigureOut">
              <a:rPr lang="en-US" smtClean="0"/>
              <a:t>7/21/2015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A85681B-98C6-4F3C-A5F6-78F8AACA13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0401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D145FCC-F503-4383-A3DE-5BA385F02C6C}" type="datetimeFigureOut">
              <a:rPr lang="en-US" smtClean="0"/>
              <a:t>7/21/2015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A85681B-98C6-4F3C-A5F6-78F8AACA13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8140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D145FCC-F503-4383-A3DE-5BA385F02C6C}" type="datetimeFigureOut">
              <a:rPr lang="en-US" smtClean="0"/>
              <a:t>7/21/2015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A85681B-98C6-4F3C-A5F6-78F8AACA13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62973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D145FCC-F503-4383-A3DE-5BA385F02C6C}" type="datetimeFigureOut">
              <a:rPr lang="en-US" smtClean="0"/>
              <a:t>7/21/2015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A85681B-98C6-4F3C-A5F6-78F8AACA13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8790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D145FCC-F503-4383-A3DE-5BA385F02C6C}" type="datetimeFigureOut">
              <a:rPr lang="en-US" smtClean="0"/>
              <a:t>7/21/2015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A85681B-98C6-4F3C-A5F6-78F8AACA13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3467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D145FCC-F503-4383-A3DE-5BA385F02C6C}" type="datetimeFigureOut">
              <a:rPr lang="en-US" smtClean="0"/>
              <a:t>7/21/2015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A85681B-98C6-4F3C-A5F6-78F8AACA13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6034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D145FCC-F503-4383-A3DE-5BA385F02C6C}" type="datetimeFigureOut">
              <a:rPr lang="en-US" smtClean="0"/>
              <a:t>7/21/2015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A85681B-98C6-4F3C-A5F6-78F8AACA13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6908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>
            <a:lvl1pPr algn="l">
              <a:defRPr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1"/>
            <a:ext cx="8229600" cy="4190999"/>
          </a:xfrm>
        </p:spPr>
        <p:txBody>
          <a:bodyPr/>
          <a:lstStyle>
            <a:lvl1pPr marL="342900" indent="-342900">
              <a:buFont typeface="Wingdings" pitchFamily="2" charset="2"/>
              <a:buChar char="§"/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  <a:lvl3pPr>
              <a:defRPr>
                <a:solidFill>
                  <a:schemeClr val="accent2"/>
                </a:solidFill>
              </a:defRPr>
            </a:lvl3pPr>
            <a:lvl4pPr>
              <a:defRPr>
                <a:solidFill>
                  <a:schemeClr val="accent2"/>
                </a:solidFill>
              </a:defRPr>
            </a:lvl4pPr>
            <a:lvl5pPr>
              <a:defRPr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438400" cy="365125"/>
          </a:xfrm>
          <a:prstGeom prst="rect">
            <a:avLst/>
          </a:prstGeom>
        </p:spPr>
        <p:txBody>
          <a:bodyPr/>
          <a:lstStyle/>
          <a:p>
            <a:fld id="{C9C33C20-4796-4CAB-9CF6-5E8295F574B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41606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D145FCC-F503-4383-A3DE-5BA385F02C6C}" type="datetimeFigureOut">
              <a:rPr lang="en-US" smtClean="0"/>
              <a:t>7/21/2015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A85681B-98C6-4F3C-A5F6-78F8AACA13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9010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BFF4F-636F-4000-9EFB-23C0585F0299}" type="datetimeFigureOut">
              <a:rPr lang="en-US" smtClean="0"/>
              <a:t>7/21/2015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6BACD-A1ED-46C3-8675-B070A9262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0812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BFF4F-636F-4000-9EFB-23C0585F0299}" type="datetimeFigureOut">
              <a:rPr lang="en-US" smtClean="0"/>
              <a:t>7/21/2015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6BACD-A1ED-46C3-8675-B070A9262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66789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BFF4F-636F-4000-9EFB-23C0585F0299}" type="datetimeFigureOut">
              <a:rPr lang="en-US" smtClean="0"/>
              <a:t>7/21/2015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6BACD-A1ED-46C3-8675-B070A9262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25210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BFF4F-636F-4000-9EFB-23C0585F0299}" type="datetimeFigureOut">
              <a:rPr lang="en-US" smtClean="0"/>
              <a:t>7/21/2015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6BACD-A1ED-46C3-8675-B070A9262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55170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BFF4F-636F-4000-9EFB-23C0585F0299}" type="datetimeFigureOut">
              <a:rPr lang="en-US" smtClean="0"/>
              <a:t>7/21/2015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6BACD-A1ED-46C3-8675-B070A9262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2930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BFF4F-636F-4000-9EFB-23C0585F0299}" type="datetimeFigureOut">
              <a:rPr lang="en-US" smtClean="0"/>
              <a:t>7/21/2015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6BACD-A1ED-46C3-8675-B070A9262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9981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BFF4F-636F-4000-9EFB-23C0585F0299}" type="datetimeFigureOut">
              <a:rPr lang="en-US" smtClean="0"/>
              <a:t>7/21/2015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6BACD-A1ED-46C3-8675-B070A9262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93145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BFF4F-636F-4000-9EFB-23C0585F0299}" type="datetimeFigureOut">
              <a:rPr lang="en-US" smtClean="0"/>
              <a:t>7/21/2015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6BACD-A1ED-46C3-8675-B070A9262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7777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BFF4F-636F-4000-9EFB-23C0585F0299}" type="datetimeFigureOut">
              <a:rPr lang="en-US" smtClean="0"/>
              <a:t>7/21/2015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6BACD-A1ED-46C3-8675-B070A9262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1371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24338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7432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438400" cy="365125"/>
          </a:xfrm>
          <a:prstGeom prst="rect">
            <a:avLst/>
          </a:prstGeom>
        </p:spPr>
        <p:txBody>
          <a:bodyPr/>
          <a:lstStyle/>
          <a:p>
            <a:fld id="{C9C33C20-4796-4CAB-9CF6-5E8295F574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2875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BFF4F-636F-4000-9EFB-23C0585F0299}" type="datetimeFigureOut">
              <a:rPr lang="en-US" smtClean="0"/>
              <a:t>7/21/2015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6BACD-A1ED-46C3-8675-B070A9262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3933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BFF4F-636F-4000-9EFB-23C0585F0299}" type="datetimeFigureOut">
              <a:rPr lang="en-US" smtClean="0"/>
              <a:t>7/21/2015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6BACD-A1ED-46C3-8675-B070A9262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911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396239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396239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438400" cy="365125"/>
          </a:xfrm>
          <a:prstGeom prst="rect">
            <a:avLst/>
          </a:prstGeom>
        </p:spPr>
        <p:txBody>
          <a:bodyPr/>
          <a:lstStyle/>
          <a:p>
            <a:fld id="{C9C33C20-4796-4CAB-9CF6-5E8295F574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734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3877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3877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438400" cy="365125"/>
          </a:xfrm>
          <a:prstGeom prst="rect">
            <a:avLst/>
          </a:prstGeom>
        </p:spPr>
        <p:txBody>
          <a:bodyPr/>
          <a:lstStyle/>
          <a:p>
            <a:fld id="{C9C33C20-4796-4CAB-9CF6-5E8295F574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9610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438400" cy="365125"/>
          </a:xfrm>
          <a:prstGeom prst="rect">
            <a:avLst/>
          </a:prstGeom>
        </p:spPr>
        <p:txBody>
          <a:bodyPr/>
          <a:lstStyle/>
          <a:p>
            <a:fld id="{C9C33C20-4796-4CAB-9CF6-5E8295F574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2036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438400" cy="365125"/>
          </a:xfrm>
          <a:prstGeom prst="rect">
            <a:avLst/>
          </a:prstGeom>
        </p:spPr>
        <p:txBody>
          <a:bodyPr/>
          <a:lstStyle/>
          <a:p>
            <a:fld id="{C9C33C20-4796-4CAB-9CF6-5E8295F574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6680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2895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313" cy="41275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438400" cy="365125"/>
          </a:xfrm>
          <a:prstGeom prst="rect">
            <a:avLst/>
          </a:prstGeom>
        </p:spPr>
        <p:txBody>
          <a:bodyPr/>
          <a:lstStyle/>
          <a:p>
            <a:fld id="{C9C33C20-4796-4CAB-9CF6-5E8295F574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0245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4233862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5020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4800600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438400" cy="365125"/>
          </a:xfrm>
          <a:prstGeom prst="rect">
            <a:avLst/>
          </a:prstGeom>
        </p:spPr>
        <p:txBody>
          <a:bodyPr/>
          <a:lstStyle/>
          <a:p>
            <a:fld id="{C9C33C20-4796-4CAB-9CF6-5E8295F574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2492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bg1">
                <a:tint val="40000"/>
                <a:satMod val="350000"/>
              </a:schemeClr>
            </a:gs>
            <a:gs pos="25000">
              <a:schemeClr val="bg1">
                <a:lumMod val="50000"/>
                <a:lumOff val="50000"/>
              </a:schemeClr>
            </a:gs>
            <a:gs pos="100000">
              <a:schemeClr val="bg1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_Marketing\Photographs\Miscellaneous Graphics\R&amp;M_texture.jpg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403" b="21016"/>
          <a:stretch/>
        </p:blipFill>
        <p:spPr bwMode="auto">
          <a:xfrm>
            <a:off x="0" y="5912865"/>
            <a:ext cx="9144000" cy="945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038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3081" name="Picture 9" descr="Z:\_Marketing\logos\R&amp;M logos\2012 Logo\R&amp;M_Logo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3981" y="5791200"/>
            <a:ext cx="3974121" cy="1110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Straight Connector 9"/>
          <p:cNvCxnSpPr/>
          <p:nvPr/>
        </p:nvCxnSpPr>
        <p:spPr>
          <a:xfrm>
            <a:off x="0" y="5912865"/>
            <a:ext cx="9144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7" y="5943601"/>
            <a:ext cx="1880619" cy="91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01063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tx1"/>
          </a:solidFill>
          <a:effectLst>
            <a:innerShdw blurRad="63500" dist="50800" dir="2700000">
              <a:prstClr val="black">
                <a:alpha val="5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0"/>
        </a:spcBef>
        <a:spcAft>
          <a:spcPts val="600"/>
        </a:spcAft>
        <a:buFont typeface="Wingdings" pitchFamily="2" charset="2"/>
        <a:buChar char="§"/>
        <a:defRPr sz="32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ts val="0"/>
        </a:spcBef>
        <a:spcAft>
          <a:spcPts val="600"/>
        </a:spcAft>
        <a:buFont typeface="Arial" pitchFamily="34" charset="0"/>
        <a:buChar char="–"/>
        <a:defRPr sz="28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ts val="0"/>
        </a:spcBef>
        <a:spcAft>
          <a:spcPts val="600"/>
        </a:spcAft>
        <a:buFont typeface="Wingdings" pitchFamily="2" charset="2"/>
        <a:buChar char="§"/>
        <a:defRPr sz="2400" kern="1200">
          <a:solidFill>
            <a:schemeClr val="accent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ts val="0"/>
        </a:spcBef>
        <a:spcAft>
          <a:spcPts val="600"/>
        </a:spcAft>
        <a:buFont typeface="Arial" pitchFamily="34" charset="0"/>
        <a:buChar char="–"/>
        <a:defRPr sz="2000" kern="1200">
          <a:solidFill>
            <a:schemeClr val="accent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ts val="0"/>
        </a:spcBef>
        <a:spcAft>
          <a:spcPts val="600"/>
        </a:spcAft>
        <a:buFont typeface="Arial" pitchFamily="34" charset="0"/>
        <a:buChar char="»"/>
        <a:defRPr sz="2000" kern="1200">
          <a:solidFill>
            <a:schemeClr val="accent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accent2">
                <a:lumMod val="85000"/>
              </a:schemeClr>
            </a:gs>
            <a:gs pos="25000">
              <a:schemeClr val="accent2">
                <a:lumMod val="75000"/>
              </a:schemeClr>
            </a:gs>
            <a:gs pos="100000">
              <a:schemeClr val="tx1"/>
            </a:gs>
          </a:gsLst>
          <a:path path="rect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57400" y="274638"/>
            <a:ext cx="6629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57400" y="1600200"/>
            <a:ext cx="6629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7" name="Picture 2" descr="Z:\_Marketing\Photographs\Miscellaneous Graphics\R&amp;M_texture.jpg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433" b="8706"/>
          <a:stretch/>
        </p:blipFill>
        <p:spPr bwMode="auto">
          <a:xfrm>
            <a:off x="0" y="1"/>
            <a:ext cx="188061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Straight Connector 10"/>
          <p:cNvCxnSpPr/>
          <p:nvPr/>
        </p:nvCxnSpPr>
        <p:spPr>
          <a:xfrm>
            <a:off x="1905000" y="0"/>
            <a:ext cx="0" cy="6858001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43600"/>
            <a:ext cx="1880619" cy="91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288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2">
                <a:lumMod val="85000"/>
              </a:schemeClr>
            </a:gs>
            <a:gs pos="25000">
              <a:schemeClr val="accent2">
                <a:lumMod val="75000"/>
              </a:schemeClr>
            </a:gs>
            <a:gs pos="100000">
              <a:schemeClr val="tx1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9BFF4F-636F-4000-9EFB-23C0585F0299}" type="datetimeFigureOut">
              <a:rPr lang="en-US" smtClean="0"/>
              <a:t>7/21/2015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26BACD-A1ED-46C3-8675-B070A9262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782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hyperlink" Target="http://www.w27thaveimprovements.com/" TargetMode="External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hyperlink" Target="http://www.nacto.org/publication/urban-bikeway-design-guide/" TargetMode="External"/><Relationship Id="rId4" Type="http://schemas.openxmlformats.org/officeDocument/2006/relationships/hyperlink" Target="http://www.muni.org/Departments/OCPD/Planning/AMATS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97952" y="304800"/>
            <a:ext cx="3657600" cy="1676399"/>
          </a:xfrm>
        </p:spPr>
        <p:txBody>
          <a:bodyPr/>
          <a:lstStyle/>
          <a:p>
            <a:r>
              <a:rPr lang="en-US" dirty="0" smtClean="0">
                <a:solidFill>
                  <a:srgbClr val="00B0F0"/>
                </a:solidFill>
              </a:rPr>
              <a:t>Bicycle</a:t>
            </a:r>
            <a:br>
              <a:rPr lang="en-US" dirty="0" smtClean="0">
                <a:solidFill>
                  <a:srgbClr val="00B0F0"/>
                </a:solidFill>
              </a:rPr>
            </a:br>
            <a:r>
              <a:rPr lang="en-US" dirty="0" smtClean="0">
                <a:solidFill>
                  <a:srgbClr val="00B0F0"/>
                </a:solidFill>
              </a:rPr>
              <a:t>Boulevard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4038600"/>
            <a:ext cx="2895600" cy="1143000"/>
          </a:xfrm>
        </p:spPr>
        <p:txBody>
          <a:bodyPr>
            <a:normAutofit fontScale="70000" lnSpcReduction="20000"/>
          </a:bodyPr>
          <a:lstStyle/>
          <a:p>
            <a:r>
              <a:rPr lang="en-US" dirty="0" err="1" smtClean="0"/>
              <a:t>DOT&amp;PF</a:t>
            </a:r>
            <a:r>
              <a:rPr lang="en-US" dirty="0" smtClean="0"/>
              <a:t> Quarterly</a:t>
            </a:r>
          </a:p>
          <a:p>
            <a:r>
              <a:rPr lang="en-US" dirty="0" smtClean="0"/>
              <a:t>Design Meeting</a:t>
            </a:r>
          </a:p>
          <a:p>
            <a:r>
              <a:rPr lang="en-US" dirty="0" smtClean="0"/>
              <a:t>July 21, 2015</a:t>
            </a:r>
            <a:endParaRPr lang="en-US" dirty="0"/>
          </a:p>
        </p:txBody>
      </p:sp>
      <p:pic>
        <p:nvPicPr>
          <p:cNvPr id="1026" name="Picture 2" descr="http://www.bicycletucson.com/wp-content/uploads/2010/07/portland13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57200"/>
            <a:ext cx="4487495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bikewalktwincities.org/sites/default/files/u35/boulevard-markings2we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819400"/>
            <a:ext cx="3810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1733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Volume Management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3917632"/>
            <a:ext cx="3276600" cy="1843088"/>
          </a:xfrm>
          <a:prstGeom prst="rect">
            <a:avLst/>
          </a:prstGeom>
        </p:spPr>
      </p:pic>
      <p:pic>
        <p:nvPicPr>
          <p:cNvPr id="9" name="Picture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93" t="16006" r="2622" b="28915"/>
          <a:stretch/>
        </p:blipFill>
        <p:spPr bwMode="auto">
          <a:xfrm>
            <a:off x="5562600" y="1219200"/>
            <a:ext cx="3335865" cy="2187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http://4.bp.blogspot.com/-6fxd0cEyXgc/T3yytPxkvWI/AAAAAAAAFik/qrVfVQfv4Mc/s1600/riverlake-boulevard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1425" y="3581400"/>
            <a:ext cx="2987040" cy="224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Forced Right Turn - Palo Alto, CAA forced right turn diverts through motor vehicle traffic while allowing through bicycle movements.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219200"/>
            <a:ext cx="3276600" cy="1945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485118"/>
            <a:ext cx="3562350" cy="1843069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35280" y="2752635"/>
            <a:ext cx="22576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accent2"/>
                </a:solidFill>
              </a:rPr>
              <a:t>Missoula, MT</a:t>
            </a:r>
            <a:endParaRPr lang="en-US" sz="1200" b="1" dirty="0">
              <a:solidFill>
                <a:schemeClr val="accent2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53200" y="2905035"/>
            <a:ext cx="22576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accent2"/>
                </a:solidFill>
              </a:rPr>
              <a:t>Portland, OR</a:t>
            </a:r>
            <a:endParaRPr lang="en-US" sz="1200" b="1" dirty="0">
              <a:solidFill>
                <a:schemeClr val="accent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76126" y="5410200"/>
            <a:ext cx="22576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accent2"/>
                </a:solidFill>
              </a:rPr>
              <a:t>Minneapolis, MN</a:t>
            </a:r>
            <a:endParaRPr lang="en-US" sz="1200" b="1" dirty="0">
              <a:solidFill>
                <a:schemeClr val="accent2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3380" y="5410200"/>
            <a:ext cx="28422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accent2"/>
                </a:solidFill>
              </a:rPr>
              <a:t>Muldoon Road &amp; East 12</a:t>
            </a:r>
            <a:r>
              <a:rPr lang="en-US" sz="1200" b="1" baseline="30000" dirty="0" smtClean="0">
                <a:solidFill>
                  <a:schemeClr val="accent2"/>
                </a:solidFill>
              </a:rPr>
              <a:t>th</a:t>
            </a:r>
            <a:r>
              <a:rPr lang="en-US" sz="1200" b="1" dirty="0" smtClean="0">
                <a:solidFill>
                  <a:schemeClr val="accent2"/>
                </a:solidFill>
              </a:rPr>
              <a:t> Court</a:t>
            </a:r>
            <a:endParaRPr lang="en-US" sz="12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539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Volume Management (cont’d)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3581400"/>
            <a:ext cx="3860800" cy="21717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3595687"/>
            <a:ext cx="3835400" cy="2157413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42"/>
          <a:stretch/>
        </p:blipFill>
        <p:spPr bwMode="auto">
          <a:xfrm>
            <a:off x="1882710" y="1249680"/>
            <a:ext cx="4413380" cy="20193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73380" y="5410200"/>
            <a:ext cx="28422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accent2"/>
                </a:solidFill>
              </a:rPr>
              <a:t>Juneau Street &amp; East 14</a:t>
            </a:r>
            <a:r>
              <a:rPr lang="en-US" sz="1200" b="1" baseline="30000" dirty="0" smtClean="0">
                <a:solidFill>
                  <a:schemeClr val="accent2"/>
                </a:solidFill>
              </a:rPr>
              <a:t>th</a:t>
            </a:r>
            <a:r>
              <a:rPr lang="en-US" sz="1200" b="1" dirty="0" smtClean="0">
                <a:solidFill>
                  <a:schemeClr val="accent2"/>
                </a:solidFill>
              </a:rPr>
              <a:t> Avenue</a:t>
            </a:r>
            <a:endParaRPr lang="en-US" sz="1200" b="1" dirty="0">
              <a:solidFill>
                <a:schemeClr val="accent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47260" y="5410199"/>
            <a:ext cx="28422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accent2"/>
                </a:solidFill>
              </a:rPr>
              <a:t>East 84</a:t>
            </a:r>
            <a:r>
              <a:rPr lang="en-US" sz="1200" b="1" baseline="30000" dirty="0" smtClean="0">
                <a:solidFill>
                  <a:schemeClr val="accent2"/>
                </a:solidFill>
              </a:rPr>
              <a:t>th</a:t>
            </a:r>
            <a:r>
              <a:rPr lang="en-US" sz="1200" b="1" dirty="0" smtClean="0">
                <a:solidFill>
                  <a:schemeClr val="accent2"/>
                </a:solidFill>
              </a:rPr>
              <a:t> Avenue</a:t>
            </a:r>
            <a:endParaRPr lang="en-US" sz="12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7912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Minor Intersections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305"/>
          <a:stretch/>
        </p:blipFill>
        <p:spPr>
          <a:xfrm>
            <a:off x="228600" y="1143000"/>
            <a:ext cx="8754858" cy="1828800"/>
          </a:xfrm>
        </p:spPr>
      </p:pic>
      <p:pic>
        <p:nvPicPr>
          <p:cNvPr id="8" name="Picture 2" descr="Z:\_Marketing\Proposals\2014 Proposals\14-94 - C_FBKS Bjerremark Subdivision Improvements\Research\site visit\Photos - Marc\IMAG172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3424156"/>
            <a:ext cx="3733800" cy="2104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257800" y="5035956"/>
            <a:ext cx="22576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accent2"/>
                </a:solidFill>
              </a:rPr>
              <a:t>Shannon Drive &amp; D Street, Fairbanks</a:t>
            </a:r>
            <a:endParaRPr lang="en-US" sz="1200" b="1" dirty="0">
              <a:solidFill>
                <a:schemeClr val="accent2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390182"/>
            <a:ext cx="3429000" cy="2137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533400" y="5035956"/>
            <a:ext cx="22576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accent2"/>
                </a:solidFill>
              </a:rPr>
              <a:t>Sheridan, WY</a:t>
            </a:r>
            <a:endParaRPr lang="en-US" sz="12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381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Major Intersections</a:t>
            </a:r>
            <a:endParaRPr lang="en-US" dirty="0"/>
          </a:p>
        </p:txBody>
      </p:sp>
      <p:pic>
        <p:nvPicPr>
          <p:cNvPr id="3074" name="Picture 2" descr="http://nacto.org/wp-content/uploads/gallery/2012_guidance_images/2012guidance_bb_majorstreetcrossings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8" t="4122" r="50000" b="50000"/>
          <a:stretch/>
        </p:blipFill>
        <p:spPr bwMode="auto">
          <a:xfrm>
            <a:off x="380999" y="1226819"/>
            <a:ext cx="4557713" cy="178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wehobike.org/wp-content/uploads/2011/10/BikeBox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39" y="3230844"/>
            <a:ext cx="3055796" cy="2043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2.bp.blogspot.com/-cUyLn1PZE3U/T3yyuk0f_JI/AAAAAAAAFis/fBXvaL-orBQ/s1600/riverlake-boulevard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081"/>
          <a:stretch/>
        </p:blipFill>
        <p:spPr bwMode="auto">
          <a:xfrm>
            <a:off x="5334000" y="1226819"/>
            <a:ext cx="3308411" cy="200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5562600" y="2932800"/>
            <a:ext cx="22576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accent2"/>
                </a:solidFill>
              </a:rPr>
              <a:t>Minneapolis, MN</a:t>
            </a:r>
            <a:endParaRPr lang="en-US" sz="1200" b="1" dirty="0">
              <a:solidFill>
                <a:schemeClr val="accent2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800" y="3389863"/>
            <a:ext cx="5024361" cy="2369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732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Major Intersections (cont’d)</a:t>
            </a:r>
            <a:endParaRPr lang="en-US" dirty="0"/>
          </a:p>
        </p:txBody>
      </p:sp>
      <p:pic>
        <p:nvPicPr>
          <p:cNvPr id="3074" name="Picture 2" descr="http://nacto.org/wp-content/uploads/gallery/2012_guidance_images/2012guidance_bb_majorstreetcrossings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4122" r="1618" b="50000"/>
          <a:stretch/>
        </p:blipFill>
        <p:spPr bwMode="auto">
          <a:xfrm>
            <a:off x="380999" y="1226819"/>
            <a:ext cx="4557713" cy="178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t="2509" r="640"/>
          <a:stretch/>
        </p:blipFill>
        <p:spPr>
          <a:xfrm>
            <a:off x="3962400" y="3474721"/>
            <a:ext cx="4061460" cy="1867602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348921"/>
            <a:ext cx="2993306" cy="1658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 descr="http://pedbikesafe.org/BIKESAFE/cm_images/53_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97" y="3684971"/>
            <a:ext cx="2209801" cy="1657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533400" y="5035956"/>
            <a:ext cx="22576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 smtClean="0">
                <a:solidFill>
                  <a:schemeClr val="accent2"/>
                </a:solidFill>
              </a:rPr>
              <a:t>RRFB</a:t>
            </a:r>
            <a:endParaRPr lang="en-US" sz="1200" b="1" dirty="0">
              <a:solidFill>
                <a:schemeClr val="accent2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14800" y="5022531"/>
            <a:ext cx="22576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accent2"/>
                </a:solidFill>
              </a:rPr>
              <a:t>HAWK</a:t>
            </a:r>
            <a:endParaRPr lang="en-US" sz="12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8859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Offset Intersections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/>
          <a:srcRect b="8562"/>
          <a:stretch/>
        </p:blipFill>
        <p:spPr>
          <a:xfrm>
            <a:off x="533401" y="1219200"/>
            <a:ext cx="3926476" cy="240151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981200" y="3276600"/>
            <a:ext cx="22576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accent2"/>
                </a:solidFill>
              </a:rPr>
              <a:t>Portland, OR</a:t>
            </a:r>
            <a:endParaRPr lang="en-US" sz="1200" b="1" dirty="0">
              <a:solidFill>
                <a:schemeClr val="accent2"/>
              </a:solidFill>
            </a:endParaRPr>
          </a:p>
        </p:txBody>
      </p:sp>
      <p:pic>
        <p:nvPicPr>
          <p:cNvPr id="14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990"/>
          <a:stretch/>
        </p:blipFill>
        <p:spPr bwMode="auto">
          <a:xfrm>
            <a:off x="4953000" y="1219199"/>
            <a:ext cx="3898431" cy="2401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5029200" y="3331159"/>
            <a:ext cx="22576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accent2"/>
                </a:solidFill>
              </a:rPr>
              <a:t>Portland, OR</a:t>
            </a:r>
            <a:endParaRPr lang="en-US" sz="1200" b="1" dirty="0">
              <a:solidFill>
                <a:schemeClr val="accent2"/>
              </a:solidFill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51" b="7354"/>
          <a:stretch/>
        </p:blipFill>
        <p:spPr bwMode="auto">
          <a:xfrm>
            <a:off x="2590799" y="3733801"/>
            <a:ext cx="3962853" cy="1783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2748703" y="3764456"/>
            <a:ext cx="22576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accent2"/>
                </a:solidFill>
              </a:rPr>
              <a:t>Portland, OR</a:t>
            </a:r>
            <a:endParaRPr lang="en-US" sz="12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4363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Information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371601"/>
            <a:ext cx="8915400" cy="4190999"/>
          </a:xfrm>
        </p:spPr>
        <p:txBody>
          <a:bodyPr>
            <a:normAutofit/>
          </a:bodyPr>
          <a:lstStyle/>
          <a:p>
            <a:r>
              <a:rPr lang="en-US" sz="2000" dirty="0" smtClean="0">
                <a:solidFill>
                  <a:srgbClr val="00B0F0"/>
                </a:solidFill>
                <a:latin typeface="Frutiger CE 55 Roman" pitchFamily="2" charset="0"/>
              </a:rPr>
              <a:t>West 27</a:t>
            </a:r>
            <a:r>
              <a:rPr lang="en-US" sz="2000" baseline="30000" dirty="0" smtClean="0">
                <a:solidFill>
                  <a:srgbClr val="00B0F0"/>
                </a:solidFill>
                <a:latin typeface="Frutiger CE 55 Roman" pitchFamily="2" charset="0"/>
              </a:rPr>
              <a:t>th</a:t>
            </a:r>
            <a:r>
              <a:rPr lang="en-US" sz="2000" dirty="0" smtClean="0">
                <a:solidFill>
                  <a:srgbClr val="00B0F0"/>
                </a:solidFill>
                <a:latin typeface="Frutiger CE 55 Roman" pitchFamily="2" charset="0"/>
              </a:rPr>
              <a:t> Ave Pedestrian Safety Improvements Project</a:t>
            </a:r>
          </a:p>
          <a:p>
            <a:pPr marL="0" indent="0">
              <a:buNone/>
            </a:pPr>
            <a:r>
              <a:rPr lang="en-US" sz="2000" dirty="0">
                <a:latin typeface="Frutiger CE 55 Roman" pitchFamily="2" charset="0"/>
              </a:rPr>
              <a:t>	</a:t>
            </a:r>
            <a:r>
              <a:rPr lang="en-US" sz="2000" dirty="0" smtClean="0">
                <a:latin typeface="Frutiger CE 55 Roman" pitchFamily="2" charset="0"/>
                <a:hlinkClick r:id="rId3"/>
              </a:rPr>
              <a:t>www.W27thAveImprovements.com</a:t>
            </a:r>
            <a:endParaRPr lang="en-US" sz="2000" dirty="0">
              <a:latin typeface="Frutiger CE 55 Roman" pitchFamily="2" charset="0"/>
            </a:endParaRPr>
          </a:p>
          <a:p>
            <a:r>
              <a:rPr lang="en-US" sz="2000" dirty="0">
                <a:solidFill>
                  <a:srgbClr val="00B0F0"/>
                </a:solidFill>
                <a:latin typeface="Frutiger CE 55 Roman" pitchFamily="2" charset="0"/>
              </a:rPr>
              <a:t>2010 </a:t>
            </a:r>
            <a:r>
              <a:rPr lang="en-US" sz="2000" dirty="0" smtClean="0">
                <a:solidFill>
                  <a:srgbClr val="00B0F0"/>
                </a:solidFill>
                <a:latin typeface="Frutiger CE 55 Roman" pitchFamily="2" charset="0"/>
              </a:rPr>
              <a:t>Anchorage </a:t>
            </a:r>
            <a:r>
              <a:rPr lang="en-US" sz="2000" dirty="0">
                <a:solidFill>
                  <a:srgbClr val="00B0F0"/>
                </a:solidFill>
                <a:latin typeface="Frutiger CE 55 Roman" pitchFamily="2" charset="0"/>
              </a:rPr>
              <a:t>Bicycle </a:t>
            </a:r>
            <a:r>
              <a:rPr lang="en-US" sz="2000" dirty="0" smtClean="0">
                <a:solidFill>
                  <a:srgbClr val="00B0F0"/>
                </a:solidFill>
                <a:latin typeface="Frutiger CE 55 Roman" pitchFamily="2" charset="0"/>
              </a:rPr>
              <a:t>Plan</a:t>
            </a:r>
          </a:p>
          <a:p>
            <a:pPr marL="0" indent="0">
              <a:buNone/>
            </a:pPr>
            <a:r>
              <a:rPr lang="en-US" sz="2000" dirty="0" smtClean="0">
                <a:latin typeface="Frutiger CE 55 Roman" pitchFamily="2" charset="0"/>
              </a:rPr>
              <a:t>	</a:t>
            </a:r>
            <a:r>
              <a:rPr lang="en-US" sz="2000" dirty="0" smtClean="0">
                <a:latin typeface="Frutiger CE 55 Roman" pitchFamily="2" charset="0"/>
                <a:hlinkClick r:id="rId4"/>
              </a:rPr>
              <a:t>www.muni.org/Departments/OCPD/Planning/AMATS</a:t>
            </a:r>
            <a:endParaRPr lang="en-US" sz="2000" dirty="0" smtClean="0">
              <a:latin typeface="Frutiger CE 55 Roman" pitchFamily="2" charset="0"/>
            </a:endParaRPr>
          </a:p>
          <a:p>
            <a:r>
              <a:rPr lang="en-US" sz="2000" dirty="0" smtClean="0">
                <a:solidFill>
                  <a:srgbClr val="00B0F0"/>
                </a:solidFill>
                <a:latin typeface="Frutiger CE 55 Roman" pitchFamily="2" charset="0"/>
              </a:rPr>
              <a:t>National Association of City Transportation Officials (</a:t>
            </a:r>
            <a:r>
              <a:rPr lang="en-US" sz="2000" dirty="0" err="1" smtClean="0">
                <a:solidFill>
                  <a:srgbClr val="00B0F0"/>
                </a:solidFill>
                <a:latin typeface="Frutiger CE 55 Roman" pitchFamily="2" charset="0"/>
              </a:rPr>
              <a:t>NACTO</a:t>
            </a:r>
            <a:r>
              <a:rPr lang="en-US" sz="2000" dirty="0" smtClean="0">
                <a:solidFill>
                  <a:srgbClr val="00B0F0"/>
                </a:solidFill>
                <a:latin typeface="Frutiger CE 55 Roman" pitchFamily="2" charset="0"/>
              </a:rPr>
              <a:t>)</a:t>
            </a:r>
          </a:p>
          <a:p>
            <a:pPr marL="0" indent="0">
              <a:buNone/>
            </a:pPr>
            <a:r>
              <a:rPr lang="en-US" sz="2000" dirty="0" smtClean="0">
                <a:latin typeface="Frutiger CE 55 Roman" pitchFamily="2" charset="0"/>
              </a:rPr>
              <a:t>	</a:t>
            </a:r>
            <a:r>
              <a:rPr lang="en-US" sz="2000" dirty="0" smtClean="0">
                <a:latin typeface="Frutiger CE 55 Roman" pitchFamily="2" charset="0"/>
                <a:hlinkClick r:id="rId5"/>
              </a:rPr>
              <a:t>www.nacto.org/publication/urban-bikeway-design-guide/</a:t>
            </a:r>
            <a:endParaRPr lang="en-US" sz="2000" dirty="0">
              <a:solidFill>
                <a:srgbClr val="00B0F0"/>
              </a:solidFill>
              <a:latin typeface="Frutiger CE 55 Roman" pitchFamily="2" charset="0"/>
            </a:endParaRP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038600"/>
            <a:ext cx="1351115" cy="175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4062093"/>
            <a:ext cx="1343050" cy="1747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032113"/>
            <a:ext cx="1809749" cy="1763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5676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_Marketing\Proposals\2014 Proposals\14-76 - MOA_PM&amp;E 27th Avenue Pedestrian Safety Improvements\pictures for proposal\R&amp;M Bikers\062709_Mickelson_02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9" t="13040" r="79" b="-2015"/>
          <a:stretch/>
        </p:blipFill>
        <p:spPr bwMode="auto">
          <a:xfrm>
            <a:off x="0" y="0"/>
            <a:ext cx="9127273" cy="6090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944562"/>
          </a:xfrm>
        </p:spPr>
        <p:txBody>
          <a:bodyPr/>
          <a:lstStyle/>
          <a:p>
            <a:r>
              <a:rPr lang="en-US" dirty="0" smtClean="0"/>
              <a:t>Thanks for listening!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4267200"/>
            <a:ext cx="4343400" cy="1676399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9600" b="1" dirty="0" smtClean="0">
                <a:solidFill>
                  <a:schemeClr val="bg1"/>
                </a:solidFill>
                <a:effectLst>
                  <a:glow rad="63500">
                    <a:schemeClr val="accent2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utiger CE 55 Roman" pitchFamily="2" charset="0"/>
              </a:rPr>
              <a:t>Marc Frutiger, PE, </a:t>
            </a:r>
            <a:r>
              <a:rPr lang="en-US" sz="9600" b="1" dirty="0" err="1" smtClean="0">
                <a:solidFill>
                  <a:schemeClr val="bg1"/>
                </a:solidFill>
                <a:effectLst>
                  <a:glow rad="63500">
                    <a:schemeClr val="accent2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utiger CE 55 Roman" pitchFamily="2" charset="0"/>
              </a:rPr>
              <a:t>PTOE</a:t>
            </a:r>
            <a:endParaRPr lang="en-US" sz="9600" b="1" dirty="0" smtClean="0">
              <a:solidFill>
                <a:schemeClr val="bg1"/>
              </a:solidFill>
              <a:effectLst>
                <a:glow rad="63500">
                  <a:schemeClr val="accent2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utiger CE 55 Roman" pitchFamily="2" charset="0"/>
            </a:endParaRPr>
          </a:p>
          <a:p>
            <a:pPr marL="0" indent="0">
              <a:buNone/>
            </a:pPr>
            <a:r>
              <a:rPr lang="en-US" sz="9600" b="1" dirty="0" smtClean="0">
                <a:solidFill>
                  <a:schemeClr val="bg1"/>
                </a:solidFill>
                <a:effectLst>
                  <a:glow rad="63500">
                    <a:schemeClr val="accent2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utiger CE 55 Roman" pitchFamily="2" charset="0"/>
              </a:rPr>
              <a:t>mfrutiger@rmconsult.com</a:t>
            </a:r>
            <a:endParaRPr lang="en-US" sz="9600" b="1" dirty="0">
              <a:solidFill>
                <a:schemeClr val="bg1"/>
              </a:solidFill>
              <a:effectLst>
                <a:glow rad="63500">
                  <a:schemeClr val="accent2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utiger CE 55 Roman" pitchFamily="2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447573" y="1219200"/>
            <a:ext cx="2667000" cy="83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 sz="32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–"/>
              <a:defRPr sz="2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  <a:defRPr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–"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»"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>
                <a:latin typeface="Frutiger CE 55 Roman" pitchFamily="2" charset="0"/>
              </a:rPr>
              <a:t>Questions?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177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Acknowledgments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601"/>
          <a:stretch/>
        </p:blipFill>
        <p:spPr>
          <a:xfrm>
            <a:off x="609600" y="1295400"/>
            <a:ext cx="3945835" cy="3349987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400" y="1219200"/>
            <a:ext cx="2325813" cy="155209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76275" y="4724400"/>
            <a:ext cx="3886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From left to right: Joe Gilpin, Alta; Brooke Blessing, PM&amp;E;</a:t>
            </a:r>
          </a:p>
          <a:p>
            <a:r>
              <a:rPr lang="en-US" dirty="0" smtClean="0"/>
              <a:t>Lori </a:t>
            </a:r>
            <a:r>
              <a:rPr lang="en-US" dirty="0" err="1" smtClean="0"/>
              <a:t>Schanche</a:t>
            </a:r>
            <a:r>
              <a:rPr lang="en-US" dirty="0" smtClean="0"/>
              <a:t>, </a:t>
            </a:r>
            <a:r>
              <a:rPr lang="en-US" dirty="0" err="1" smtClean="0"/>
              <a:t>PLA</a:t>
            </a:r>
            <a:r>
              <a:rPr lang="en-US" dirty="0" smtClean="0"/>
              <a:t>, PM&amp;E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087206" y="2926318"/>
            <a:ext cx="388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Marc Frutiger, PE, </a:t>
            </a:r>
            <a:r>
              <a:rPr lang="en-US" dirty="0" err="1" smtClean="0"/>
              <a:t>PTOE</a:t>
            </a:r>
            <a:r>
              <a:rPr lang="en-US" dirty="0" smtClean="0"/>
              <a:t>, R&amp;M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400" y="3739682"/>
            <a:ext cx="2325812" cy="155209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087206" y="5463064"/>
            <a:ext cx="388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Van Le, </a:t>
            </a:r>
            <a:r>
              <a:rPr lang="en-US" dirty="0" err="1" smtClean="0"/>
              <a:t>AICP</a:t>
            </a:r>
            <a:r>
              <a:rPr lang="en-US" dirty="0" smtClean="0"/>
              <a:t>, R&amp;M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8017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ilovebicycling.com/wp-content/uploads/2013/12/you-are-addicted-to-cycling-i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52400"/>
            <a:ext cx="6934200" cy="5533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562600" y="1295400"/>
            <a:ext cx="609600" cy="22860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888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Adopted 2010 Anchorage Bicycle Plan</a:t>
            </a:r>
            <a:endParaRPr lang="en-US" dirty="0"/>
          </a:p>
        </p:txBody>
      </p:sp>
      <p:pic>
        <p:nvPicPr>
          <p:cNvPr id="4099" name="DB335176-2523-485C-8420-113F66EBD540" descr="7D2A7E15-90D2-47F1-80B6-2E81A171BF85@r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75" b="89962" l="2655" r="89992">
                        <a14:backgroundMark x1="42525" y1="74432" x2="42525" y2="74432"/>
                        <a14:backgroundMark x1="42525" y1="78725" x2="42525" y2="78725"/>
                        <a14:backgroundMark x1="60049" y1="67614" x2="60049" y2="676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143000"/>
            <a:ext cx="7848600" cy="5008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72000" y="2209800"/>
            <a:ext cx="3276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Recommends 4.6 miles of Bicycle Boulevards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3117" y="3341592"/>
            <a:ext cx="3792221" cy="610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859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What?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343400" y="1371600"/>
            <a:ext cx="3752193" cy="2514600"/>
          </a:xfrm>
          <a:prstGeom prst="rect">
            <a:avLst/>
          </a:prstGeom>
        </p:spPr>
      </p:pic>
      <p:pic>
        <p:nvPicPr>
          <p:cNvPr id="5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174325"/>
            <a:ext cx="33528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33400" y="1371600"/>
            <a:ext cx="3352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/>
                </a:solidFill>
              </a:rPr>
              <a:t>Bicycle boulevards are streets with low motorized traffic volumes and speeds, designated and designed to give bicycle travel priority.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248150" y="3934599"/>
            <a:ext cx="4343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/>
                </a:solidFill>
              </a:rPr>
              <a:t>Bicycle Boulevards use signs, pavement markings, and speed and volume management measures to discourage through trips by motor vehicles and create safe, convenient bicycle crossings of busy arterial streets.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553200" y="1436132"/>
            <a:ext cx="16573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accent2"/>
                </a:solidFill>
              </a:rPr>
              <a:t>Jackson Hole, WY</a:t>
            </a:r>
            <a:endParaRPr lang="en-US" sz="12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0286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3428999"/>
          </a:xfrm>
        </p:spPr>
        <p:txBody>
          <a:bodyPr/>
          <a:lstStyle/>
          <a:p>
            <a:r>
              <a:rPr lang="en-US" dirty="0">
                <a:latin typeface="Frutiger CE 55 Roman"/>
              </a:rPr>
              <a:t>Volume </a:t>
            </a:r>
            <a:r>
              <a:rPr lang="en-US" dirty="0">
                <a:latin typeface="Frutiger CE 55 Roman"/>
                <a:sym typeface="Symbol" panose="05050102010706020507" pitchFamily="18" charset="2"/>
              </a:rPr>
              <a:t></a:t>
            </a:r>
            <a:r>
              <a:rPr lang="en-US" dirty="0">
                <a:latin typeface="Frutiger CE 55 Roman"/>
              </a:rPr>
              <a:t> 3,000 vehicles per day</a:t>
            </a:r>
          </a:p>
          <a:p>
            <a:pPr marL="0" indent="0">
              <a:buNone/>
            </a:pPr>
            <a:r>
              <a:rPr lang="en-US" dirty="0">
                <a:latin typeface="Frutiger CE 55 Roman"/>
              </a:rPr>
              <a:t>    (</a:t>
            </a:r>
            <a:r>
              <a:rPr lang="en-US" dirty="0">
                <a:latin typeface="Frutiger CE 55 Roman"/>
                <a:sym typeface="Symbol" panose="05050102010706020507" pitchFamily="18" charset="2"/>
              </a:rPr>
              <a:t></a:t>
            </a:r>
            <a:r>
              <a:rPr lang="en-US" dirty="0">
                <a:latin typeface="Frutiger CE 55 Roman"/>
              </a:rPr>
              <a:t> 1,500 preferred)</a:t>
            </a:r>
          </a:p>
          <a:p>
            <a:r>
              <a:rPr lang="en-US" dirty="0">
                <a:latin typeface="Frutiger CE 55 Roman"/>
              </a:rPr>
              <a:t>Speed </a:t>
            </a:r>
            <a:r>
              <a:rPr lang="en-US" dirty="0">
                <a:latin typeface="Frutiger CE 55 Roman"/>
                <a:sym typeface="Symbol" panose="05050102010706020507" pitchFamily="18" charset="2"/>
              </a:rPr>
              <a:t></a:t>
            </a:r>
            <a:r>
              <a:rPr lang="en-US" dirty="0">
                <a:latin typeface="Frutiger CE 55 Roman"/>
              </a:rPr>
              <a:t> 25 mph (</a:t>
            </a:r>
            <a:r>
              <a:rPr lang="en-US" dirty="0">
                <a:latin typeface="Frutiger CE 55 Roman"/>
                <a:sym typeface="Symbol" panose="05050102010706020507" pitchFamily="18" charset="2"/>
              </a:rPr>
              <a:t></a:t>
            </a:r>
            <a:r>
              <a:rPr lang="en-US" dirty="0">
                <a:latin typeface="Frutiger CE 55 Roman"/>
              </a:rPr>
              <a:t> 20 mph preferred)</a:t>
            </a:r>
          </a:p>
          <a:p>
            <a:r>
              <a:rPr lang="en-US" dirty="0">
                <a:latin typeface="Frutiger CE 55 Roman"/>
              </a:rPr>
              <a:t>Connections between Schools, Parks, Community Centers</a:t>
            </a:r>
          </a:p>
          <a:p>
            <a:r>
              <a:rPr lang="en-US" dirty="0">
                <a:latin typeface="Frutiger CE 55 Roman"/>
              </a:rPr>
              <a:t>Parallel to commercial streets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7992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5" r="26066"/>
          <a:stretch/>
        </p:blipFill>
        <p:spPr>
          <a:xfrm>
            <a:off x="0" y="0"/>
            <a:ext cx="9144000" cy="58674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8229600" cy="944562"/>
          </a:xfrm>
        </p:spPr>
        <p:txBody>
          <a:bodyPr/>
          <a:lstStyle/>
          <a:p>
            <a:r>
              <a:rPr lang="en-US" dirty="0" smtClean="0"/>
              <a:t>How?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533939" y="1505634"/>
            <a:ext cx="1610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Unique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bg1"/>
                </a:solidFill>
              </a:rPr>
              <a:t>Branding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7191039" y="1676400"/>
            <a:ext cx="342900" cy="228600"/>
          </a:xfrm>
          <a:prstGeom prst="straightConnector1">
            <a:avLst/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8121223" y="2819400"/>
            <a:ext cx="1447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Reduced Speed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Limit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7862961" y="3109686"/>
            <a:ext cx="258262" cy="457200"/>
          </a:xfrm>
          <a:prstGeom prst="straightConnector1">
            <a:avLst/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334000" y="4953000"/>
            <a:ext cx="175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Pavement Markings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 rot="17777666">
            <a:off x="1919999" y="4132145"/>
            <a:ext cx="327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Green Infrastructure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62000" y="3338286"/>
            <a:ext cx="175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Community Destinations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70957" y="76200"/>
            <a:ext cx="1752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Pedestrian &amp; Bicycle Crossing Enhancements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3160976" y="228600"/>
            <a:ext cx="1411024" cy="1047929"/>
          </a:xfrm>
          <a:prstGeom prst="straightConnector1">
            <a:avLst/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8231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6858000"/>
            <a:ext cx="5915025" cy="311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 descr="Z:\project\2250.01 MOA PME 27th Ave Pedestrian Safety Improvements\Civil\Photos\062215 Traffic Calming Devices\Traffic calming\speed hump\speed hump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467" y="767127"/>
            <a:ext cx="3847253" cy="2164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357" b="18199"/>
          <a:stretch/>
        </p:blipFill>
        <p:spPr bwMode="auto">
          <a:xfrm>
            <a:off x="135467" y="4022941"/>
            <a:ext cx="3839633" cy="1821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Z:\project\2250.01 MOA PME 27th Ave Pedestrian Safety Improvements\Civil\Photos\062215 Traffic Calming Devices\Traffic calming\chicanes\chicanes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8929" y="797607"/>
            <a:ext cx="3793066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Z:\project\2250.01 MOA PME 27th Ave Pedestrian Safety Improvements\Civil\Photos\062215 Traffic Calming Devices\Traffic calming\chicanes\20150620_151901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12" t="3270" r="13219" b="31889"/>
          <a:stretch/>
        </p:blipFill>
        <p:spPr bwMode="auto">
          <a:xfrm>
            <a:off x="4978929" y="3789703"/>
            <a:ext cx="3781337" cy="2062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76"/>
          <a:stretch/>
        </p:blipFill>
        <p:spPr bwMode="auto">
          <a:xfrm>
            <a:off x="2590800" y="2519727"/>
            <a:ext cx="3810000" cy="1842724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0" y="-146955"/>
            <a:ext cx="8229600" cy="944562"/>
          </a:xfrm>
        </p:spPr>
        <p:txBody>
          <a:bodyPr/>
          <a:lstStyle/>
          <a:p>
            <a:r>
              <a:rPr lang="en-US" dirty="0" smtClean="0"/>
              <a:t>Speed Management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010400" y="2590800"/>
            <a:ext cx="16573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 smtClean="0">
                <a:solidFill>
                  <a:schemeClr val="accent2"/>
                </a:solidFill>
              </a:rPr>
              <a:t>Karluk</a:t>
            </a:r>
            <a:r>
              <a:rPr lang="en-US" sz="1200" b="1" dirty="0" smtClean="0">
                <a:solidFill>
                  <a:schemeClr val="accent2"/>
                </a:solidFill>
              </a:rPr>
              <a:t> Street</a:t>
            </a:r>
            <a:endParaRPr lang="en-US" sz="1200" b="1" dirty="0">
              <a:solidFill>
                <a:schemeClr val="accent2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8600" y="5575161"/>
            <a:ext cx="22576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accent2"/>
                </a:solidFill>
              </a:rPr>
              <a:t>Shannon Drive, Fairbanks</a:t>
            </a:r>
            <a:endParaRPr lang="en-US" sz="1200" b="1" dirty="0">
              <a:solidFill>
                <a:schemeClr val="accent2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 rot="20241937">
            <a:off x="124944" y="2136432"/>
            <a:ext cx="16573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accent2"/>
                </a:solidFill>
              </a:rPr>
              <a:t>Independence Drive</a:t>
            </a:r>
            <a:endParaRPr lang="en-US" sz="1200" b="1" dirty="0">
              <a:solidFill>
                <a:schemeClr val="accent2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629400" y="5547359"/>
            <a:ext cx="16573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 smtClean="0">
                <a:solidFill>
                  <a:schemeClr val="accent2"/>
                </a:solidFill>
              </a:rPr>
              <a:t>Karluk</a:t>
            </a:r>
            <a:r>
              <a:rPr lang="en-US" sz="1200" b="1" dirty="0" smtClean="0">
                <a:solidFill>
                  <a:schemeClr val="accent2"/>
                </a:solidFill>
              </a:rPr>
              <a:t> Street</a:t>
            </a:r>
            <a:endParaRPr lang="en-US" sz="12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9901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Speed </a:t>
            </a:r>
            <a:r>
              <a:rPr lang="en-US" dirty="0" smtClean="0"/>
              <a:t>Management (cont’d)</a:t>
            </a:r>
            <a:endParaRPr lang="en-US" dirty="0"/>
          </a:p>
        </p:txBody>
      </p:sp>
      <p:pic>
        <p:nvPicPr>
          <p:cNvPr id="4098" name="Picture 2" descr="Z:\_Marketing\Proposals\2014 Proposals\14-94 - C_FBKS Bjerremark Subdivision Improvements\Research\site visit\Photos - Marc\IMAG17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686362"/>
            <a:ext cx="3733800" cy="2104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Z:\project\2250.01 MOA PME 27th Ave Pedestrian Safety Improvements\Civil\Photos\062215 Traffic Calming Devices\Traffic calming\bulb outs\bulb ou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5053" y="3733800"/>
            <a:ext cx="3603412" cy="2026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Z:\project\2250.01 MOA PME 27th Ave Pedestrian Safety Improvements\Civil\Photos\062215 Traffic Calming Devices\Traffic calming\bulb outs\20150620_15443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8005" y="1295400"/>
            <a:ext cx="365760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0"/>
          <a:stretch/>
        </p:blipFill>
        <p:spPr>
          <a:xfrm>
            <a:off x="228600" y="1295400"/>
            <a:ext cx="3048000" cy="2057400"/>
          </a:xfrm>
          <a:prstGeom prst="rect">
            <a:avLst/>
          </a:prstGeom>
        </p:spPr>
      </p:pic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2057400"/>
            <a:ext cx="3646696" cy="192024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81000" y="5298162"/>
            <a:ext cx="22576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accent2"/>
                </a:solidFill>
              </a:rPr>
              <a:t>Shannon Drive &amp; D Street, Fairbanks</a:t>
            </a:r>
            <a:endParaRPr lang="en-US" sz="1200" b="1" dirty="0">
              <a:solidFill>
                <a:schemeClr val="accent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9560" y="3029634"/>
            <a:ext cx="22576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accent2"/>
                </a:solidFill>
              </a:rPr>
              <a:t>Missoula, MT</a:t>
            </a:r>
            <a:endParaRPr lang="en-US" sz="1200" b="1" dirty="0">
              <a:solidFill>
                <a:schemeClr val="accent2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77000" y="2971800"/>
            <a:ext cx="22576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accent2"/>
                </a:solidFill>
              </a:rPr>
              <a:t>West 8</a:t>
            </a:r>
            <a:r>
              <a:rPr lang="en-US" sz="1200" b="1" baseline="30000" dirty="0" smtClean="0">
                <a:solidFill>
                  <a:schemeClr val="accent2"/>
                </a:solidFill>
              </a:rPr>
              <a:t>th</a:t>
            </a:r>
            <a:r>
              <a:rPr lang="en-US" sz="1200" b="1" dirty="0" smtClean="0">
                <a:solidFill>
                  <a:schemeClr val="accent2"/>
                </a:solidFill>
              </a:rPr>
              <a:t> Avenue &amp; F Street</a:t>
            </a:r>
            <a:endParaRPr lang="en-US" sz="1200" b="1" dirty="0">
              <a:solidFill>
                <a:schemeClr val="accent2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86400" y="5390494"/>
            <a:ext cx="22576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accent2"/>
                </a:solidFill>
              </a:rPr>
              <a:t>West 7</a:t>
            </a:r>
            <a:r>
              <a:rPr lang="en-US" sz="1200" b="1" baseline="30000" dirty="0" smtClean="0">
                <a:solidFill>
                  <a:schemeClr val="accent2"/>
                </a:solidFill>
              </a:rPr>
              <a:t>th</a:t>
            </a:r>
            <a:r>
              <a:rPr lang="en-US" sz="1200" b="1" dirty="0" smtClean="0">
                <a:solidFill>
                  <a:schemeClr val="accent2"/>
                </a:solidFill>
              </a:rPr>
              <a:t> Street &amp; F Street</a:t>
            </a:r>
            <a:endParaRPr lang="en-US" sz="12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5088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&amp;M 2">
  <a:themeElements>
    <a:clrScheme name="R&amp;M">
      <a:dk1>
        <a:sysClr val="windowText" lastClr="000000"/>
      </a:dk1>
      <a:lt1>
        <a:srgbClr val="FFCD00"/>
      </a:lt1>
      <a:dk2>
        <a:srgbClr val="333F48"/>
      </a:dk2>
      <a:lt2>
        <a:srgbClr val="ED8B00"/>
      </a:lt2>
      <a:accent1>
        <a:srgbClr val="DA291C"/>
      </a:accent1>
      <a:accent2>
        <a:srgbClr val="FFFFFF"/>
      </a:accent2>
      <a:accent3>
        <a:srgbClr val="EEECE1"/>
      </a:accent3>
      <a:accent4>
        <a:srgbClr val="FF0000"/>
      </a:accent4>
      <a:accent5>
        <a:srgbClr val="FFC000"/>
      </a:accent5>
      <a:accent6>
        <a:srgbClr val="F79646"/>
      </a:accent6>
      <a:hlink>
        <a:srgbClr val="BFBFBF"/>
      </a:hlink>
      <a:folHlink>
        <a:srgbClr val="FFFF00"/>
      </a:folHlink>
    </a:clrScheme>
    <a:fontScheme name="R&amp;M">
      <a:majorFont>
        <a:latin typeface="TheMix B7 Bold"/>
        <a:ea typeface=""/>
        <a:cs typeface=""/>
      </a:majorFont>
      <a:minorFont>
        <a:latin typeface="TheSans-Plai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R&amp;M">
      <a:dk1>
        <a:sysClr val="windowText" lastClr="000000"/>
      </a:dk1>
      <a:lt1>
        <a:srgbClr val="FFCD00"/>
      </a:lt1>
      <a:dk2>
        <a:srgbClr val="333F48"/>
      </a:dk2>
      <a:lt2>
        <a:srgbClr val="ED8B00"/>
      </a:lt2>
      <a:accent1>
        <a:srgbClr val="DA291C"/>
      </a:accent1>
      <a:accent2>
        <a:srgbClr val="FFFFFF"/>
      </a:accent2>
      <a:accent3>
        <a:srgbClr val="EEECE1"/>
      </a:accent3>
      <a:accent4>
        <a:srgbClr val="FF0000"/>
      </a:accent4>
      <a:accent5>
        <a:srgbClr val="FFC000"/>
      </a:accent5>
      <a:accent6>
        <a:srgbClr val="F79646"/>
      </a:accent6>
      <a:hlink>
        <a:srgbClr val="BFBFBF"/>
      </a:hlink>
      <a:folHlink>
        <a:srgbClr val="FFFF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Design">
  <a:themeElements>
    <a:clrScheme name="R&amp;M">
      <a:dk1>
        <a:sysClr val="windowText" lastClr="000000"/>
      </a:dk1>
      <a:lt1>
        <a:srgbClr val="FFCD00"/>
      </a:lt1>
      <a:dk2>
        <a:srgbClr val="333F48"/>
      </a:dk2>
      <a:lt2>
        <a:srgbClr val="ED8B00"/>
      </a:lt2>
      <a:accent1>
        <a:srgbClr val="DA291C"/>
      </a:accent1>
      <a:accent2>
        <a:srgbClr val="FFFFFF"/>
      </a:accent2>
      <a:accent3>
        <a:srgbClr val="EEECE1"/>
      </a:accent3>
      <a:accent4>
        <a:srgbClr val="FF0000"/>
      </a:accent4>
      <a:accent5>
        <a:srgbClr val="FFC000"/>
      </a:accent5>
      <a:accent6>
        <a:srgbClr val="F79646"/>
      </a:accent6>
      <a:hlink>
        <a:srgbClr val="BFBFBF"/>
      </a:hlink>
      <a:folHlink>
        <a:srgbClr val="FFFF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R&amp;M 2</Template>
  <TotalTime>2386</TotalTime>
  <Words>316</Words>
  <Application>Microsoft Office PowerPoint</Application>
  <PresentationFormat>On-screen Show (4:3)</PresentationFormat>
  <Paragraphs>95</Paragraphs>
  <Slides>17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R&amp;M 2</vt:lpstr>
      <vt:lpstr>1_Custom Design</vt:lpstr>
      <vt:lpstr>Custom Design</vt:lpstr>
      <vt:lpstr>Bicycle Boulevard</vt:lpstr>
      <vt:lpstr>Acknowledgments</vt:lpstr>
      <vt:lpstr>PowerPoint Presentation</vt:lpstr>
      <vt:lpstr>Why?</vt:lpstr>
      <vt:lpstr>What?</vt:lpstr>
      <vt:lpstr>Where?</vt:lpstr>
      <vt:lpstr>How?</vt:lpstr>
      <vt:lpstr>Speed Management</vt:lpstr>
      <vt:lpstr>Speed Management (cont’d)</vt:lpstr>
      <vt:lpstr>Volume Management</vt:lpstr>
      <vt:lpstr>Volume Management (cont’d)</vt:lpstr>
      <vt:lpstr>Minor Intersections</vt:lpstr>
      <vt:lpstr>Major Intersections</vt:lpstr>
      <vt:lpstr>Major Intersections (cont’d)</vt:lpstr>
      <vt:lpstr>Offset Intersections</vt:lpstr>
      <vt:lpstr>More Information </vt:lpstr>
      <vt:lpstr>Thanks for listening!</vt:lpstr>
    </vt:vector>
  </TitlesOfParts>
  <Company>R&amp;M Consultants,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Christine Gibbs</dc:creator>
  <cp:lastModifiedBy>Marc Frutiger (R&amp;M)</cp:lastModifiedBy>
  <cp:revision>340</cp:revision>
  <dcterms:created xsi:type="dcterms:W3CDTF">2014-08-29T18:26:44Z</dcterms:created>
  <dcterms:modified xsi:type="dcterms:W3CDTF">2015-07-21T15:58:26Z</dcterms:modified>
</cp:coreProperties>
</file>