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590" r:id="rId2"/>
    <p:sldId id="715" r:id="rId3"/>
    <p:sldId id="591" r:id="rId4"/>
    <p:sldId id="711" r:id="rId5"/>
    <p:sldId id="594" r:id="rId6"/>
    <p:sldId id="596" r:id="rId7"/>
    <p:sldId id="704" r:id="rId8"/>
    <p:sldId id="572" r:id="rId9"/>
    <p:sldId id="723" r:id="rId10"/>
    <p:sldId id="725" r:id="rId11"/>
    <p:sldId id="728" r:id="rId12"/>
    <p:sldId id="574" r:id="rId13"/>
    <p:sldId id="576" r:id="rId14"/>
    <p:sldId id="577" r:id="rId15"/>
    <p:sldId id="578" r:id="rId16"/>
    <p:sldId id="579" r:id="rId17"/>
    <p:sldId id="580" r:id="rId18"/>
    <p:sldId id="581" r:id="rId19"/>
    <p:sldId id="582" r:id="rId20"/>
    <p:sldId id="583" r:id="rId21"/>
    <p:sldId id="726" r:id="rId22"/>
    <p:sldId id="552" r:id="rId23"/>
    <p:sldId id="708" r:id="rId24"/>
    <p:sldId id="709" r:id="rId25"/>
    <p:sldId id="727" r:id="rId26"/>
    <p:sldId id="589" r:id="rId27"/>
    <p:sldId id="707" r:id="rId28"/>
    <p:sldId id="584" r:id="rId29"/>
    <p:sldId id="585" r:id="rId30"/>
    <p:sldId id="586" r:id="rId31"/>
    <p:sldId id="706" r:id="rId32"/>
    <p:sldId id="587" r:id="rId33"/>
    <p:sldId id="722" r:id="rId34"/>
    <p:sldId id="601" r:id="rId35"/>
    <p:sldId id="602" r:id="rId36"/>
    <p:sldId id="600" r:id="rId37"/>
    <p:sldId id="603" r:id="rId38"/>
    <p:sldId id="604" r:id="rId39"/>
    <p:sldId id="718" r:id="rId40"/>
    <p:sldId id="717" r:id="rId41"/>
    <p:sldId id="713" r:id="rId42"/>
    <p:sldId id="605" r:id="rId43"/>
    <p:sldId id="606" r:id="rId44"/>
    <p:sldId id="607" r:id="rId45"/>
    <p:sldId id="608" r:id="rId46"/>
    <p:sldId id="609" r:id="rId47"/>
    <p:sldId id="655" r:id="rId48"/>
    <p:sldId id="656" r:id="rId49"/>
    <p:sldId id="657" r:id="rId50"/>
    <p:sldId id="658" r:id="rId51"/>
    <p:sldId id="659" r:id="rId52"/>
    <p:sldId id="660" r:id="rId53"/>
    <p:sldId id="661" r:id="rId54"/>
    <p:sldId id="662" r:id="rId55"/>
    <p:sldId id="663" r:id="rId56"/>
    <p:sldId id="664" r:id="rId57"/>
    <p:sldId id="665" r:id="rId58"/>
    <p:sldId id="666" r:id="rId59"/>
    <p:sldId id="667" r:id="rId60"/>
    <p:sldId id="668" r:id="rId61"/>
    <p:sldId id="669" r:id="rId62"/>
    <p:sldId id="670" r:id="rId63"/>
    <p:sldId id="671" r:id="rId64"/>
    <p:sldId id="672" r:id="rId65"/>
    <p:sldId id="673" r:id="rId66"/>
    <p:sldId id="674" r:id="rId67"/>
    <p:sldId id="675" r:id="rId68"/>
    <p:sldId id="676" r:id="rId69"/>
    <p:sldId id="679" r:id="rId70"/>
    <p:sldId id="719" r:id="rId71"/>
    <p:sldId id="720" r:id="rId72"/>
    <p:sldId id="705" r:id="rId73"/>
    <p:sldId id="681" r:id="rId74"/>
    <p:sldId id="683" r:id="rId75"/>
    <p:sldId id="684" r:id="rId76"/>
    <p:sldId id="716" r:id="rId77"/>
    <p:sldId id="685" r:id="rId78"/>
    <p:sldId id="686" r:id="rId79"/>
    <p:sldId id="688" r:id="rId80"/>
    <p:sldId id="696" r:id="rId81"/>
    <p:sldId id="697" r:id="rId82"/>
    <p:sldId id="698" r:id="rId83"/>
    <p:sldId id="699" r:id="rId84"/>
    <p:sldId id="700" r:id="rId85"/>
    <p:sldId id="701" r:id="rId86"/>
    <p:sldId id="714" r:id="rId87"/>
    <p:sldId id="703" r:id="rId8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386" autoAdjust="0"/>
  </p:normalViewPr>
  <p:slideViewPr>
    <p:cSldViewPr snapToGrid="0" showGuides="1">
      <p:cViewPr>
        <p:scale>
          <a:sx n="100" d="100"/>
          <a:sy n="100" d="100"/>
        </p:scale>
        <p:origin x="-1296" y="-94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7A993F-2806-4582-A860-DC406E697A16}" type="datetimeFigureOut">
              <a:rPr lang="en-US" smtClean="0"/>
              <a:pPr/>
              <a:t>7/21/2015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82114B-72AF-41E8-9E4D-06A0CC2BDEEC}" type="slidenum">
              <a:rPr lang="en-US" smtClean="0"/>
              <a:pPr/>
              <a:t>‹#›</a:t>
            </a:fld>
            <a:endParaRPr lang="en-US"/>
          </a:p>
        </p:txBody>
      </p:sp>
    </p:spTree>
    <p:extLst>
      <p:ext uri="{BB962C8B-B14F-4D97-AF65-F5344CB8AC3E}">
        <p14:creationId xmlns:p14="http://schemas.microsoft.com/office/powerpoint/2010/main" val="344482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713"/>
            <a:ext cx="5486400" cy="4113863"/>
          </a:xfrm>
          <a:prstGeom prst="rect">
            <a:avLst/>
          </a:prstGeom>
        </p:spPr>
        <p:txBody>
          <a:bodyPr/>
          <a:lstStyle/>
          <a:p>
            <a:pPr defTabSz="1447093">
              <a:defRPr/>
            </a:pPr>
            <a:r>
              <a:rPr lang="en-US" sz="1900" dirty="0"/>
              <a:t>This project is the first phase in the Alaska Railroad Corp.’s Northern Rail Extension, which includes extending new railroad track 80 miles from North Pole, Alaska, to Delta Junction, Alaska. Ultimately, it is a four-phase project designed to provide a safer, all-weather transportation option to the remote region and give the U.S. military year-round access to 1 million acres of training facilities south of the Tanana River — this property represents the largest training grounds in the U.S.</a:t>
            </a:r>
          </a:p>
          <a:p>
            <a:endParaRPr lang="en-US" dirty="0" smtClean="0"/>
          </a:p>
          <a:p>
            <a:pPr marL="339162" indent="-339162">
              <a:buFont typeface="Arial" panose="020B0604020202020204" pitchFamily="34" charset="0"/>
              <a:buChar char="•"/>
            </a:pPr>
            <a:r>
              <a:rPr lang="en-US" dirty="0" smtClean="0"/>
              <a:t>Location of Alaska</a:t>
            </a:r>
          </a:p>
          <a:p>
            <a:pPr marL="339162" indent="-339162">
              <a:buFont typeface="Arial" panose="020B0604020202020204" pitchFamily="34" charset="0"/>
              <a:buChar char="•"/>
            </a:pPr>
            <a:r>
              <a:rPr lang="en-US" dirty="0" smtClean="0"/>
              <a:t>Central Alaska</a:t>
            </a:r>
            <a:r>
              <a:rPr lang="en-US" baseline="0" dirty="0" smtClean="0"/>
              <a:t> with existing railroad</a:t>
            </a:r>
          </a:p>
          <a:p>
            <a:pPr marL="339162" indent="-339162">
              <a:buFont typeface="Arial" panose="020B0604020202020204" pitchFamily="34" charset="0"/>
              <a:buChar char="•"/>
            </a:pPr>
            <a:r>
              <a:rPr lang="en-US" baseline="0" dirty="0" smtClean="0"/>
              <a:t>Location of project between North Pole and Delta Junction</a:t>
            </a:r>
          </a:p>
          <a:p>
            <a:pPr marL="339162" indent="-339162">
              <a:buFont typeface="Arial" panose="020B0604020202020204" pitchFamily="34" charset="0"/>
              <a:buChar char="•"/>
            </a:pPr>
            <a:r>
              <a:rPr lang="en-US" baseline="0" dirty="0" smtClean="0"/>
              <a:t>Location of military training areas south of the river</a:t>
            </a:r>
            <a:endParaRPr lang="en-US" dirty="0"/>
          </a:p>
        </p:txBody>
      </p:sp>
      <p:sp>
        <p:nvSpPr>
          <p:cNvPr id="4" name="Slide Number Placeholder 3"/>
          <p:cNvSpPr>
            <a:spLocks noGrp="1"/>
          </p:cNvSpPr>
          <p:nvPr>
            <p:ph type="sldNum" sz="quarter" idx="10"/>
          </p:nvPr>
        </p:nvSpPr>
        <p:spPr/>
        <p:txBody>
          <a:bodyPr/>
          <a:lstStyle/>
          <a:p>
            <a:fld id="{BA0BDBA0-188A-4863-B2FC-89AA09074AE8}"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659547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E453D04-1DA2-48BD-973F-190096B12E5B}" type="slidenum">
              <a:rPr lang="en-US" smtClean="0"/>
              <a:pPr/>
              <a:t>87</a:t>
            </a:fld>
            <a:endParaRPr lang="en-US"/>
          </a:p>
        </p:txBody>
      </p:sp>
    </p:spTree>
    <p:extLst>
      <p:ext uri="{BB962C8B-B14F-4D97-AF65-F5344CB8AC3E}">
        <p14:creationId xmlns:p14="http://schemas.microsoft.com/office/powerpoint/2010/main" val="3611839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accent5"/>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p:nvPr userDrawn="1"/>
        </p:nvSpPr>
        <p:spPr>
          <a:xfrm>
            <a:off x="7546428" y="4154217"/>
            <a:ext cx="1597572" cy="882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p>
        </p:txBody>
      </p:sp>
    </p:spTree>
    <p:extLst>
      <p:ext uri="{BB962C8B-B14F-4D97-AF65-F5344CB8AC3E}">
        <p14:creationId xmlns:p14="http://schemas.microsoft.com/office/powerpoint/2010/main" val="19330725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24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chemeClr val="bg2"/>
                </a:solidFill>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33350"/>
            <a:ext cx="8610600" cy="85725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04800" y="1200152"/>
            <a:ext cx="8610600" cy="342899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spcBef>
          <a:spcPct val="0"/>
        </a:spcBef>
        <a:buNone/>
        <a:defRPr sz="3600" b="1" kern="1200">
          <a:solidFill>
            <a:schemeClr val="bg2"/>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800" kern="1200">
          <a:solidFill>
            <a:schemeClr val="bg2"/>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rgbClr val="FFFFFF"/>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rgbClr val="FFFFFF"/>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rgbClr val="FFFFFF"/>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rgbClr val="FFFFF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7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wmv"/><Relationship Id="rId1" Type="http://schemas.openxmlformats.org/officeDocument/2006/relationships/video" Target="NULL" TargetMode="External"/><Relationship Id="rId4" Type="http://schemas.openxmlformats.org/officeDocument/2006/relationships/image" Target="../media/image81.png"/></Relationships>
</file>

<file path=ppt/slides/_rels/slide7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22992"/>
            <a:ext cx="9144000" cy="470534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ctrTitle"/>
          </p:nvPr>
        </p:nvSpPr>
        <p:spPr>
          <a:xfrm>
            <a:off x="-152400" y="2876550"/>
            <a:ext cx="9448800" cy="1676400"/>
          </a:xfrm>
          <a:solidFill>
            <a:schemeClr val="tx2">
              <a:lumMod val="50000"/>
              <a:alpha val="74000"/>
            </a:schemeClr>
          </a:solidFill>
          <a:effectLst>
            <a:softEdge rad="101600"/>
          </a:effectLst>
        </p:spPr>
        <p:txBody>
          <a:bodyPr>
            <a:normAutofit/>
          </a:bodyPr>
          <a:lstStyle/>
          <a:p>
            <a:pPr lvl="0">
              <a:spcBef>
                <a:spcPct val="20000"/>
              </a:spcBef>
            </a:pPr>
            <a:r>
              <a:rPr lang="en-US" sz="3200" dirty="0"/>
              <a:t>Planning, Design, and Construction </a:t>
            </a:r>
            <a:br>
              <a:rPr lang="en-US" sz="3200" dirty="0"/>
            </a:br>
            <a:r>
              <a:rPr lang="en-US" sz="3200" dirty="0"/>
              <a:t>of the Tanana Railroad Bridge</a:t>
            </a:r>
            <a:r>
              <a:rPr lang="en-US" dirty="0" smtClean="0"/>
              <a:t/>
            </a:r>
            <a:br>
              <a:rPr lang="en-US" dirty="0" smtClean="0"/>
            </a:br>
            <a:r>
              <a:rPr lang="en-US" sz="2800" b="0" dirty="0">
                <a:solidFill>
                  <a:srgbClr val="FFFF00"/>
                </a:solidFill>
              </a:rPr>
              <a:t>Alaska Railroad Corporation</a:t>
            </a:r>
            <a:endParaRPr lang="en-US" b="0" dirty="0">
              <a:solidFill>
                <a:srgbClr val="FFFF00"/>
              </a:solidFill>
            </a:endParaRPr>
          </a:p>
        </p:txBody>
      </p:sp>
    </p:spTree>
    <p:extLst>
      <p:ext uri="{BB962C8B-B14F-4D97-AF65-F5344CB8AC3E}">
        <p14:creationId xmlns:p14="http://schemas.microsoft.com/office/powerpoint/2010/main" val="3958116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Superstructure Design – Bi-modal Deck</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187" y="936829"/>
            <a:ext cx="8395197" cy="3531654"/>
          </a:xfrm>
          <a:prstGeom prst="rect">
            <a:avLst/>
          </a:prstGeom>
        </p:spPr>
      </p:pic>
    </p:spTree>
    <p:extLst>
      <p:ext uri="{BB962C8B-B14F-4D97-AF65-F5344CB8AC3E}">
        <p14:creationId xmlns:p14="http://schemas.microsoft.com/office/powerpoint/2010/main" val="182875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Interim Driving Surface </a:t>
            </a:r>
            <a:br>
              <a:rPr lang="en-US" dirty="0" smtClean="0"/>
            </a:br>
            <a:r>
              <a:rPr lang="en-US" sz="2000" dirty="0" smtClean="0"/>
              <a:t>Gravel Enclosed in Steel Pan</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5050" y="1328737"/>
            <a:ext cx="4667249" cy="3500437"/>
          </a:xfrm>
          <a:prstGeom prst="rect">
            <a:avLst/>
          </a:prstGeom>
        </p:spPr>
      </p:pic>
    </p:spTree>
    <p:extLst>
      <p:ext uri="{BB962C8B-B14F-4D97-AF65-F5344CB8AC3E}">
        <p14:creationId xmlns:p14="http://schemas.microsoft.com/office/powerpoint/2010/main" val="38086224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4" descr="fred meyer.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21465" y="361950"/>
            <a:ext cx="7348670" cy="4409202"/>
          </a:xfrm>
          <a:prstGeom prst="rect">
            <a:avLst/>
          </a:prstGeom>
          <a:effectLst>
            <a:softEdge rad="63500"/>
          </a:effectLst>
        </p:spPr>
      </p:pic>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29290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Woody Debris</a:t>
            </a:r>
            <a:endParaRPr lang="en-US" dirty="0"/>
          </a:p>
        </p:txBody>
      </p:sp>
      <p:pic>
        <p:nvPicPr>
          <p:cNvPr id="4" name="Picture 2" descr="M:\Marketing Structure\Corporate\Presentations, Speeches &amp; Publications\2011\APWA-Mat Fletcher\PDF\Bitmaps\Pages from Hydro-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385"/>
          <a:stretch/>
        </p:blipFill>
        <p:spPr bwMode="auto">
          <a:xfrm>
            <a:off x="1219200" y="895350"/>
            <a:ext cx="6610668" cy="3649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6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Woody Debris</a:t>
            </a:r>
            <a:endParaRPr lang="en-US" dirty="0"/>
          </a:p>
        </p:txBody>
      </p:sp>
      <p:pic>
        <p:nvPicPr>
          <p:cNvPr id="5" name="Picture 2" descr="M:\Marketing Structure\Corporate\Presentations, Speeches &amp; Publications\2011\APWA-Mat Fletcher\PDF\Bitmaps\Pages from Hydro-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000" y="911438"/>
            <a:ext cx="5161254" cy="3735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99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River Ice</a:t>
            </a:r>
            <a:endParaRPr lang="en-US" dirty="0"/>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43000" y="819150"/>
            <a:ext cx="6858000" cy="3843020"/>
          </a:xfrm>
          <a:prstGeom prst="rect">
            <a:avLst/>
          </a:prstGeom>
        </p:spPr>
      </p:pic>
    </p:spTree>
    <p:extLst>
      <p:ext uri="{BB962C8B-B14F-4D97-AF65-F5344CB8AC3E}">
        <p14:creationId xmlns:p14="http://schemas.microsoft.com/office/powerpoint/2010/main" val="995569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River Ice</a:t>
            </a:r>
            <a:endParaRPr lang="en-US" dirty="0"/>
          </a:p>
        </p:txBody>
      </p:sp>
      <p:pic>
        <p:nvPicPr>
          <p:cNvPr id="4" name="Picture 2" descr="M:\Marketing Structure\Corporate\Presentations, Speeches &amp; Publications\2011\APWA-Mat Fletcher\PDF\Bitmaps\Pages from Ice-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28800" y="855134"/>
            <a:ext cx="5334000" cy="388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724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River Ice</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877252544"/>
              </p:ext>
            </p:extLst>
          </p:nvPr>
        </p:nvGraphicFramePr>
        <p:xfrm>
          <a:off x="304800" y="742951"/>
          <a:ext cx="8454980" cy="3914775"/>
        </p:xfrm>
        <a:graphic>
          <a:graphicData uri="http://schemas.openxmlformats.org/presentationml/2006/ole">
            <mc:AlternateContent xmlns:mc="http://schemas.openxmlformats.org/markup-compatibility/2006">
              <mc:Choice xmlns:v="urn:schemas-microsoft-com:vml" Requires="v">
                <p:oleObj spid="_x0000_s2116" name="Chart" r:id="rId3" imgW="4629150" imgH="2143125" progId="Excel.Chart.8">
                  <p:embed/>
                </p:oleObj>
              </mc:Choice>
              <mc:Fallback>
                <p:oleObj name="Chart" r:id="rId3" imgW="4629150" imgH="2143125" progId="Excel.Chart.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742951"/>
                        <a:ext cx="8454980" cy="39147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39562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3350"/>
            <a:ext cx="2667000" cy="2057400"/>
          </a:xfrm>
        </p:spPr>
        <p:txBody>
          <a:bodyPr/>
          <a:lstStyle/>
          <a:p>
            <a:r>
              <a:rPr lang="en-US" dirty="0" smtClean="0"/>
              <a:t>Scour Analysis</a:t>
            </a:r>
            <a:endParaRPr lang="en-US" dirty="0"/>
          </a:p>
        </p:txBody>
      </p:sp>
      <p:pic>
        <p:nvPicPr>
          <p:cNvPr id="4" name="Picture 2" descr="M:\Marketing Structure\Corporate\Presentations, Speeches &amp; Publications\2011\APWA-Mat Fletcher\PDF\Bitmaps\Pages from 2D Model-3.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22366" y="6202"/>
            <a:ext cx="5821635" cy="515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58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3350"/>
            <a:ext cx="8610600" cy="838200"/>
          </a:xfrm>
        </p:spPr>
        <p:txBody>
          <a:bodyPr/>
          <a:lstStyle/>
          <a:p>
            <a:r>
              <a:rPr lang="en-US" dirty="0" smtClean="0"/>
              <a:t>Scour Analysis</a:t>
            </a:r>
            <a:endParaRPr lang="en-US" dirty="0"/>
          </a:p>
        </p:txBody>
      </p:sp>
      <p:pic>
        <p:nvPicPr>
          <p:cNvPr id="5" name="Picture 4" descr="hydro lab 1.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457202" y="1047752"/>
            <a:ext cx="8080587" cy="3664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523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375" y="0"/>
            <a:ext cx="7715250" cy="5143500"/>
          </a:xfrm>
          <a:prstGeom prst="rect">
            <a:avLst/>
          </a:prstGeom>
        </p:spPr>
      </p:pic>
      <p:sp>
        <p:nvSpPr>
          <p:cNvPr id="2" name="Title 1"/>
          <p:cNvSpPr>
            <a:spLocks noGrp="1"/>
          </p:cNvSpPr>
          <p:nvPr>
            <p:ph type="ctrTitle"/>
          </p:nvPr>
        </p:nvSpPr>
        <p:spPr>
          <a:xfrm>
            <a:off x="914399" y="3562350"/>
            <a:ext cx="7239001" cy="1143000"/>
          </a:xfrm>
          <a:solidFill>
            <a:schemeClr val="tx2">
              <a:lumMod val="50000"/>
              <a:alpha val="74000"/>
            </a:schemeClr>
          </a:solidFill>
          <a:effectLst>
            <a:softEdge rad="101600"/>
          </a:effectLst>
        </p:spPr>
        <p:txBody>
          <a:bodyPr>
            <a:normAutofit/>
          </a:bodyPr>
          <a:lstStyle/>
          <a:p>
            <a:pPr lvl="0">
              <a:spcBef>
                <a:spcPct val="20000"/>
              </a:spcBef>
            </a:pPr>
            <a:r>
              <a:rPr lang="en-US" sz="2400" dirty="0" smtClean="0"/>
              <a:t>Prepared by</a:t>
            </a:r>
            <a:r>
              <a:rPr lang="en-US" sz="2400" dirty="0" smtClean="0">
                <a:solidFill>
                  <a:schemeClr val="bg2"/>
                </a:solidFill>
              </a:rPr>
              <a:t>:  </a:t>
            </a:r>
            <a:r>
              <a:rPr lang="en-US" sz="2400" dirty="0" smtClean="0">
                <a:solidFill>
                  <a:schemeClr val="bg2"/>
                </a:solidFill>
              </a:rPr>
              <a:t>Mat Fletcher, P.E., S.E.</a:t>
            </a:r>
            <a:br>
              <a:rPr lang="en-US" sz="2400" dirty="0" smtClean="0">
                <a:solidFill>
                  <a:schemeClr val="bg2"/>
                </a:solidFill>
              </a:rPr>
            </a:br>
            <a:r>
              <a:rPr lang="en-US" sz="2400" dirty="0" smtClean="0">
                <a:solidFill>
                  <a:schemeClr val="bg2"/>
                </a:solidFill>
              </a:rPr>
              <a:t>Hanson Professional Services Inc.</a:t>
            </a:r>
            <a:endParaRPr lang="en-US" sz="2800" dirty="0">
              <a:solidFill>
                <a:schemeClr val="bg2"/>
              </a:solidFill>
            </a:endParaRPr>
          </a:p>
        </p:txBody>
      </p:sp>
    </p:spTree>
    <p:extLst>
      <p:ext uri="{BB962C8B-B14F-4D97-AF65-F5344CB8AC3E}">
        <p14:creationId xmlns:p14="http://schemas.microsoft.com/office/powerpoint/2010/main" val="35629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33350"/>
            <a:ext cx="2286000" cy="2057400"/>
          </a:xfrm>
        </p:spPr>
        <p:txBody>
          <a:bodyPr/>
          <a:lstStyle/>
          <a:p>
            <a:r>
              <a:rPr lang="en-US" dirty="0" smtClean="0"/>
              <a:t>Scour Analysis</a:t>
            </a:r>
            <a:endParaRPr lang="en-US" dirty="0"/>
          </a:p>
        </p:txBody>
      </p:sp>
      <p:pic>
        <p:nvPicPr>
          <p:cNvPr id="5" name="Content Placeholder 4" descr="Raft_iso.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483352" y="0"/>
            <a:ext cx="6660648" cy="5143500"/>
          </a:xfrm>
          <a:prstGeom prst="rect">
            <a:avLst/>
          </a:prstGeom>
        </p:spPr>
      </p:pic>
    </p:spTree>
    <p:extLst>
      <p:ext uri="{BB962C8B-B14F-4D97-AF65-F5344CB8AC3E}">
        <p14:creationId xmlns:p14="http://schemas.microsoft.com/office/powerpoint/2010/main" val="337007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618083"/>
            <a:ext cx="9143999" cy="4051284"/>
          </a:xfrm>
          <a:prstGeom prst="rect">
            <a:avLst/>
          </a:prstGeom>
        </p:spPr>
      </p:pic>
      <p:sp>
        <p:nvSpPr>
          <p:cNvPr id="4" name="Title 3"/>
          <p:cNvSpPr>
            <a:spLocks noGrp="1"/>
          </p:cNvSpPr>
          <p:nvPr>
            <p:ph type="ctrTitle"/>
          </p:nvPr>
        </p:nvSpPr>
        <p:spPr>
          <a:xfrm>
            <a:off x="228600" y="3409950"/>
            <a:ext cx="7239000" cy="1295400"/>
          </a:xfrm>
        </p:spPr>
        <p:txBody>
          <a:bodyPr>
            <a:normAutofit/>
          </a:bodyPr>
          <a:lstStyle/>
          <a:p>
            <a:pPr algn="l"/>
            <a:r>
              <a:rPr lang="en-US" b="1" cap="all" dirty="0" smtClean="0"/>
              <a:t>FOUNDATION SOLUTION</a:t>
            </a:r>
            <a:endParaRPr lang="en-US" b="1" cap="all" dirty="0"/>
          </a:p>
        </p:txBody>
      </p:sp>
    </p:spTree>
    <p:extLst>
      <p:ext uri="{BB962C8B-B14F-4D97-AF65-F5344CB8AC3E}">
        <p14:creationId xmlns:p14="http://schemas.microsoft.com/office/powerpoint/2010/main" val="3840360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6" name="Picture 4" descr="D:\NRE1 Photos By Work Element\TRB 72 Pile Driving &amp; Splicing\P906009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1875" y="904653"/>
            <a:ext cx="4648200" cy="3486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Foundations</a:t>
            </a:r>
          </a:p>
        </p:txBody>
      </p:sp>
      <p:sp>
        <p:nvSpPr>
          <p:cNvPr id="3" name="Content Placeholder 2"/>
          <p:cNvSpPr>
            <a:spLocks noGrp="1"/>
          </p:cNvSpPr>
          <p:nvPr>
            <p:ph idx="1"/>
          </p:nvPr>
        </p:nvSpPr>
        <p:spPr>
          <a:xfrm>
            <a:off x="304800" y="1200152"/>
            <a:ext cx="5105400" cy="3428999"/>
          </a:xfrm>
        </p:spPr>
        <p:txBody>
          <a:bodyPr>
            <a:normAutofit/>
          </a:bodyPr>
          <a:lstStyle/>
          <a:p>
            <a:r>
              <a:rPr lang="en-US" dirty="0"/>
              <a:t>19 Identical </a:t>
            </a:r>
            <a:r>
              <a:rPr lang="en-US" dirty="0" smtClean="0"/>
              <a:t>Piers</a:t>
            </a:r>
          </a:p>
          <a:p>
            <a:pPr marL="0" indent="0">
              <a:buNone/>
            </a:pPr>
            <a:r>
              <a:rPr lang="en-US" dirty="0" smtClean="0"/>
              <a:t>   </a:t>
            </a:r>
            <a:r>
              <a:rPr lang="en-US" dirty="0"/>
              <a:t>and 2 Abutments </a:t>
            </a:r>
          </a:p>
          <a:p>
            <a:r>
              <a:rPr lang="en-US" dirty="0"/>
              <a:t>4-72” Piles Driven Approximately 135’ </a:t>
            </a:r>
          </a:p>
        </p:txBody>
      </p:sp>
    </p:spTree>
    <p:extLst>
      <p:ext uri="{BB962C8B-B14F-4D97-AF65-F5344CB8AC3E}">
        <p14:creationId xmlns:p14="http://schemas.microsoft.com/office/powerpoint/2010/main" val="3651948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Foundations</a:t>
            </a:r>
          </a:p>
        </p:txBody>
      </p:sp>
      <p:sp>
        <p:nvSpPr>
          <p:cNvPr id="3" name="Content Placeholder 2"/>
          <p:cNvSpPr>
            <a:spLocks noGrp="1"/>
          </p:cNvSpPr>
          <p:nvPr>
            <p:ph idx="1"/>
          </p:nvPr>
        </p:nvSpPr>
        <p:spPr>
          <a:xfrm>
            <a:off x="304800" y="1200152"/>
            <a:ext cx="5105400" cy="3428999"/>
          </a:xfrm>
        </p:spPr>
        <p:txBody>
          <a:bodyPr>
            <a:normAutofit/>
          </a:bodyPr>
          <a:lstStyle/>
          <a:p>
            <a:r>
              <a:rPr lang="en-US" dirty="0"/>
              <a:t>19 Identical </a:t>
            </a:r>
            <a:r>
              <a:rPr lang="en-US" dirty="0" smtClean="0"/>
              <a:t>Piers</a:t>
            </a:r>
          </a:p>
          <a:p>
            <a:pPr marL="0" indent="0">
              <a:buNone/>
            </a:pPr>
            <a:r>
              <a:rPr lang="en-US" dirty="0" smtClean="0"/>
              <a:t>   </a:t>
            </a:r>
            <a:r>
              <a:rPr lang="en-US" dirty="0"/>
              <a:t>and 2 Abutments </a:t>
            </a:r>
          </a:p>
          <a:p>
            <a:r>
              <a:rPr lang="en-US" dirty="0"/>
              <a:t>4-72” Piles Driven Approximately 135’ </a:t>
            </a:r>
          </a:p>
          <a:p>
            <a:r>
              <a:rPr lang="en-US" dirty="0"/>
              <a:t>25’x25’x6’ </a:t>
            </a:r>
            <a:r>
              <a:rPr lang="en-US" dirty="0" smtClean="0"/>
              <a:t>Footing</a:t>
            </a:r>
            <a:endParaRPr lang="en-US" dirty="0"/>
          </a:p>
        </p:txBody>
      </p:sp>
      <p:pic>
        <p:nvPicPr>
          <p:cNvPr id="3074" name="Picture 2" descr="D:\NRE1 Photos By Work Element\TRB Footings\1108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895352"/>
            <a:ext cx="4661196" cy="3495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400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Foundations</a:t>
            </a:r>
          </a:p>
        </p:txBody>
      </p:sp>
      <p:sp>
        <p:nvSpPr>
          <p:cNvPr id="3" name="Content Placeholder 2"/>
          <p:cNvSpPr>
            <a:spLocks noGrp="1"/>
          </p:cNvSpPr>
          <p:nvPr>
            <p:ph idx="1"/>
          </p:nvPr>
        </p:nvSpPr>
        <p:spPr>
          <a:xfrm>
            <a:off x="304800" y="1200152"/>
            <a:ext cx="5105400" cy="3428999"/>
          </a:xfrm>
        </p:spPr>
        <p:txBody>
          <a:bodyPr>
            <a:normAutofit lnSpcReduction="10000"/>
          </a:bodyPr>
          <a:lstStyle/>
          <a:p>
            <a:r>
              <a:rPr lang="en-US" dirty="0"/>
              <a:t>19 Identical </a:t>
            </a:r>
            <a:r>
              <a:rPr lang="en-US" dirty="0" smtClean="0"/>
              <a:t>Piers</a:t>
            </a:r>
          </a:p>
          <a:p>
            <a:pPr marL="0" indent="0">
              <a:buNone/>
            </a:pPr>
            <a:r>
              <a:rPr lang="en-US" dirty="0" smtClean="0"/>
              <a:t>   </a:t>
            </a:r>
            <a:r>
              <a:rPr lang="en-US" dirty="0"/>
              <a:t>and 2 Abutments </a:t>
            </a:r>
          </a:p>
          <a:p>
            <a:r>
              <a:rPr lang="en-US" dirty="0"/>
              <a:t>4-72” Piles Driven Approximately 135’ </a:t>
            </a:r>
          </a:p>
          <a:p>
            <a:r>
              <a:rPr lang="en-US" dirty="0"/>
              <a:t>25’x25’x6’ Footing</a:t>
            </a:r>
          </a:p>
          <a:p>
            <a:r>
              <a:rPr lang="en-US" dirty="0"/>
              <a:t>12’ Diameter Column</a:t>
            </a:r>
          </a:p>
          <a:p>
            <a:r>
              <a:rPr lang="en-US" dirty="0"/>
              <a:t>12’x19’ Pier </a:t>
            </a:r>
            <a:r>
              <a:rPr lang="en-US" dirty="0" smtClean="0"/>
              <a:t>Cap</a:t>
            </a:r>
            <a:endParaRPr lang="en-US" dirty="0"/>
          </a:p>
        </p:txBody>
      </p:sp>
      <p:pic>
        <p:nvPicPr>
          <p:cNvPr id="3075" name="Picture 3" descr="D:\NRE1 Photos By Work Element\TRB Columns and Caps\019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895352"/>
            <a:ext cx="4661196" cy="3495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15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618083"/>
            <a:ext cx="9143999" cy="4051284"/>
          </a:xfrm>
          <a:prstGeom prst="rect">
            <a:avLst/>
          </a:prstGeom>
        </p:spPr>
      </p:pic>
      <p:sp>
        <p:nvSpPr>
          <p:cNvPr id="4" name="Title 3"/>
          <p:cNvSpPr>
            <a:spLocks noGrp="1"/>
          </p:cNvSpPr>
          <p:nvPr>
            <p:ph type="ctrTitle"/>
          </p:nvPr>
        </p:nvSpPr>
        <p:spPr>
          <a:xfrm>
            <a:off x="228600" y="3726610"/>
            <a:ext cx="8794630" cy="978739"/>
          </a:xfrm>
        </p:spPr>
        <p:txBody>
          <a:bodyPr>
            <a:normAutofit/>
          </a:bodyPr>
          <a:lstStyle/>
          <a:p>
            <a:pPr algn="l"/>
            <a:r>
              <a:rPr lang="en-US" cap="all" dirty="0" smtClean="0"/>
              <a:t>DESIGN LOADING COMPARISON</a:t>
            </a:r>
            <a:endParaRPr lang="en-US" b="1" cap="all" dirty="0"/>
          </a:p>
        </p:txBody>
      </p:sp>
    </p:spTree>
    <p:extLst>
      <p:ext uri="{BB962C8B-B14F-4D97-AF65-F5344CB8AC3E}">
        <p14:creationId xmlns:p14="http://schemas.microsoft.com/office/powerpoint/2010/main" val="2654655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Dead &amp; Live Load</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115" y="1051649"/>
            <a:ext cx="7287768" cy="4095725"/>
          </a:xfrm>
          <a:prstGeom prst="rect">
            <a:avLst/>
          </a:prstGeom>
        </p:spPr>
      </p:pic>
      <p:cxnSp>
        <p:nvCxnSpPr>
          <p:cNvPr id="4" name="Straight Arrow Connector 3"/>
          <p:cNvCxnSpPr/>
          <p:nvPr/>
        </p:nvCxnSpPr>
        <p:spPr>
          <a:xfrm>
            <a:off x="4800600" y="2185111"/>
            <a:ext cx="0" cy="9144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562600" y="2876551"/>
            <a:ext cx="1429046" cy="646331"/>
          </a:xfrm>
          <a:prstGeom prst="rect">
            <a:avLst/>
          </a:prstGeom>
          <a:noFill/>
        </p:spPr>
        <p:txBody>
          <a:bodyPr wrap="none" lIns="91440" tIns="45720" rIns="91440" bIns="45720" rtlCol="0">
            <a:spAutoFit/>
          </a:bodyPr>
          <a:lstStyle/>
          <a:p>
            <a:r>
              <a:rPr lang="en-US" dirty="0" smtClean="0">
                <a:solidFill>
                  <a:schemeClr val="bg2"/>
                </a:solidFill>
              </a:rPr>
              <a:t>DL=1300 kips</a:t>
            </a:r>
          </a:p>
          <a:p>
            <a:r>
              <a:rPr lang="en-US" dirty="0" smtClean="0">
                <a:solidFill>
                  <a:schemeClr val="bg2"/>
                </a:solidFill>
              </a:rPr>
              <a:t>LL=1400 kips</a:t>
            </a:r>
            <a:endParaRPr lang="en-US" dirty="0">
              <a:solidFill>
                <a:schemeClr val="bg2"/>
              </a:solidFill>
            </a:endParaRPr>
          </a:p>
        </p:txBody>
      </p:sp>
    </p:spTree>
    <p:extLst>
      <p:ext uri="{BB962C8B-B14F-4D97-AF65-F5344CB8AC3E}">
        <p14:creationId xmlns:p14="http://schemas.microsoft.com/office/powerpoint/2010/main" val="1905649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094" y="1047774"/>
            <a:ext cx="7287766" cy="4095724"/>
          </a:xfrm>
          <a:prstGeom prst="rect">
            <a:avLst/>
          </a:prstGeom>
        </p:spPr>
      </p:pic>
      <p:sp>
        <p:nvSpPr>
          <p:cNvPr id="2" name="Title 1"/>
          <p:cNvSpPr>
            <a:spLocks noGrp="1"/>
          </p:cNvSpPr>
          <p:nvPr>
            <p:ph type="title"/>
          </p:nvPr>
        </p:nvSpPr>
        <p:spPr/>
        <p:txBody>
          <a:bodyPr/>
          <a:lstStyle/>
          <a:p>
            <a:r>
              <a:rPr lang="en-US" dirty="0" smtClean="0"/>
              <a:t>Train Braking/Traction Load &amp; Scour</a:t>
            </a:r>
            <a:endParaRPr lang="en-US" dirty="0"/>
          </a:p>
        </p:txBody>
      </p:sp>
      <p:cxnSp>
        <p:nvCxnSpPr>
          <p:cNvPr id="5" name="Straight Arrow Connector 4"/>
          <p:cNvCxnSpPr/>
          <p:nvPr/>
        </p:nvCxnSpPr>
        <p:spPr>
          <a:xfrm flipH="1">
            <a:off x="5289176" y="2169462"/>
            <a:ext cx="1281951" cy="71717"/>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93205" y="4091269"/>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93205" y="3039455"/>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24011" y="3303915"/>
            <a:ext cx="1664495" cy="369332"/>
          </a:xfrm>
          <a:prstGeom prst="rect">
            <a:avLst/>
          </a:prstGeom>
          <a:noFill/>
        </p:spPr>
        <p:txBody>
          <a:bodyPr wrap="none" lIns="91440" tIns="45720" rIns="91440" bIns="45720" rtlCol="0">
            <a:spAutoFit/>
          </a:bodyPr>
          <a:lstStyle/>
          <a:p>
            <a:r>
              <a:rPr lang="en-US" dirty="0" smtClean="0">
                <a:solidFill>
                  <a:schemeClr val="bg2"/>
                </a:solidFill>
              </a:rPr>
              <a:t>28’ Scour depth</a:t>
            </a:r>
            <a:endParaRPr lang="en-US" dirty="0">
              <a:solidFill>
                <a:schemeClr val="bg2"/>
              </a:solidFill>
            </a:endParaRPr>
          </a:p>
        </p:txBody>
      </p:sp>
      <p:cxnSp>
        <p:nvCxnSpPr>
          <p:cNvPr id="9" name="Straight Arrow Connector 8"/>
          <p:cNvCxnSpPr/>
          <p:nvPr/>
        </p:nvCxnSpPr>
        <p:spPr>
          <a:xfrm>
            <a:off x="3361765" y="3039455"/>
            <a:ext cx="0" cy="1051814"/>
          </a:xfrm>
          <a:prstGeom prst="straightConnector1">
            <a:avLst/>
          </a:prstGeom>
          <a:ln w="28575">
            <a:solidFill>
              <a:schemeClr val="bg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553202" y="1897618"/>
            <a:ext cx="968983" cy="369332"/>
          </a:xfrm>
          <a:prstGeom prst="rect">
            <a:avLst/>
          </a:prstGeom>
          <a:noFill/>
          <a:effectLst>
            <a:outerShdw blurRad="50800" dist="38100" dir="2700000" algn="tl" rotWithShape="0">
              <a:prstClr val="black">
                <a:alpha val="40000"/>
              </a:prstClr>
            </a:outerShdw>
          </a:effectLst>
        </p:spPr>
        <p:txBody>
          <a:bodyPr wrap="none" lIns="91440" tIns="45720" rIns="91440" bIns="45720" rtlCol="0">
            <a:spAutoFit/>
          </a:bodyPr>
          <a:lstStyle/>
          <a:p>
            <a:r>
              <a:rPr lang="en-US" b="1" dirty="0" smtClean="0">
                <a:solidFill>
                  <a:srgbClr val="FFFF00"/>
                </a:solidFill>
              </a:rPr>
              <a:t>321 kips</a:t>
            </a:r>
            <a:endParaRPr lang="en-US" b="1" dirty="0">
              <a:solidFill>
                <a:srgbClr val="FFFF00"/>
              </a:solidFill>
            </a:endParaRPr>
          </a:p>
        </p:txBody>
      </p:sp>
    </p:spTree>
    <p:extLst>
      <p:ext uri="{BB962C8B-B14F-4D97-AF65-F5344CB8AC3E}">
        <p14:creationId xmlns:p14="http://schemas.microsoft.com/office/powerpoint/2010/main" val="349764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2" y="1047750"/>
            <a:ext cx="7283743" cy="4093464"/>
          </a:xfrm>
          <a:prstGeom prst="rect">
            <a:avLst/>
          </a:prstGeom>
        </p:spPr>
      </p:pic>
      <p:sp>
        <p:nvSpPr>
          <p:cNvPr id="2" name="Title 1"/>
          <p:cNvSpPr>
            <a:spLocks noGrp="1"/>
          </p:cNvSpPr>
          <p:nvPr>
            <p:ph type="title"/>
          </p:nvPr>
        </p:nvSpPr>
        <p:spPr/>
        <p:txBody>
          <a:bodyPr>
            <a:normAutofit fontScale="90000"/>
          </a:bodyPr>
          <a:lstStyle/>
          <a:p>
            <a:r>
              <a:rPr lang="en-US" dirty="0" smtClean="0"/>
              <a:t>Foundations-Debris/Stream Load &amp; Scour</a:t>
            </a:r>
            <a:endParaRPr lang="en-US" dirty="0"/>
          </a:p>
        </p:txBody>
      </p:sp>
      <p:cxnSp>
        <p:nvCxnSpPr>
          <p:cNvPr id="5" name="Straight Arrow Connector 4"/>
          <p:cNvCxnSpPr/>
          <p:nvPr/>
        </p:nvCxnSpPr>
        <p:spPr>
          <a:xfrm>
            <a:off x="5257802" y="2495550"/>
            <a:ext cx="1080247" cy="3429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338047" y="2724150"/>
            <a:ext cx="956159" cy="369332"/>
          </a:xfrm>
          <a:prstGeom prst="rect">
            <a:avLst/>
          </a:prstGeom>
          <a:noFill/>
        </p:spPr>
        <p:txBody>
          <a:bodyPr wrap="none" lIns="91440" tIns="45720" rIns="91440" bIns="45720" rtlCol="0">
            <a:spAutoFit/>
          </a:bodyPr>
          <a:lstStyle/>
          <a:p>
            <a:r>
              <a:rPr lang="en-US" dirty="0" smtClean="0">
                <a:solidFill>
                  <a:schemeClr val="bg2"/>
                </a:solidFill>
              </a:rPr>
              <a:t>350 kips</a:t>
            </a:r>
            <a:endParaRPr lang="en-US" dirty="0">
              <a:solidFill>
                <a:schemeClr val="bg2"/>
              </a:solidFill>
            </a:endParaRPr>
          </a:p>
        </p:txBody>
      </p:sp>
      <p:cxnSp>
        <p:nvCxnSpPr>
          <p:cNvPr id="14" name="Straight Connector 13"/>
          <p:cNvCxnSpPr/>
          <p:nvPr/>
        </p:nvCxnSpPr>
        <p:spPr>
          <a:xfrm>
            <a:off x="2793206" y="4817410"/>
            <a:ext cx="162639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793205" y="3039455"/>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624011" y="3764050"/>
            <a:ext cx="1664495" cy="369332"/>
          </a:xfrm>
          <a:prstGeom prst="rect">
            <a:avLst/>
          </a:prstGeom>
          <a:noFill/>
        </p:spPr>
        <p:txBody>
          <a:bodyPr wrap="none" lIns="91440" tIns="45720" rIns="91440" bIns="45720" rtlCol="0">
            <a:spAutoFit/>
          </a:bodyPr>
          <a:lstStyle/>
          <a:p>
            <a:r>
              <a:rPr lang="en-US" dirty="0" smtClean="0">
                <a:solidFill>
                  <a:schemeClr val="bg2"/>
                </a:solidFill>
              </a:rPr>
              <a:t>53’ Scour depth</a:t>
            </a:r>
            <a:endParaRPr lang="en-US" dirty="0">
              <a:solidFill>
                <a:schemeClr val="bg2"/>
              </a:solidFill>
            </a:endParaRPr>
          </a:p>
        </p:txBody>
      </p:sp>
      <p:cxnSp>
        <p:nvCxnSpPr>
          <p:cNvPr id="7" name="Straight Arrow Connector 6"/>
          <p:cNvCxnSpPr/>
          <p:nvPr/>
        </p:nvCxnSpPr>
        <p:spPr>
          <a:xfrm>
            <a:off x="3361765" y="3039456"/>
            <a:ext cx="0" cy="1777955"/>
          </a:xfrm>
          <a:prstGeom prst="straightConnector1">
            <a:avLst/>
          </a:prstGeom>
          <a:ln w="28575">
            <a:solidFill>
              <a:schemeClr val="bg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277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124" y="1045619"/>
            <a:ext cx="7287768" cy="4095725"/>
          </a:xfrm>
          <a:prstGeom prst="rect">
            <a:avLst/>
          </a:prstGeom>
        </p:spPr>
      </p:pic>
      <p:sp>
        <p:nvSpPr>
          <p:cNvPr id="2" name="Title 1"/>
          <p:cNvSpPr>
            <a:spLocks noGrp="1"/>
          </p:cNvSpPr>
          <p:nvPr>
            <p:ph type="title"/>
          </p:nvPr>
        </p:nvSpPr>
        <p:spPr/>
        <p:txBody>
          <a:bodyPr>
            <a:normAutofit/>
          </a:bodyPr>
          <a:lstStyle/>
          <a:p>
            <a:r>
              <a:rPr lang="en-US" sz="3200" dirty="0"/>
              <a:t>Foundations-Ice/Stream Load &amp; Scour</a:t>
            </a:r>
          </a:p>
        </p:txBody>
      </p:sp>
      <p:cxnSp>
        <p:nvCxnSpPr>
          <p:cNvPr id="5" name="Straight Arrow Connector 4"/>
          <p:cNvCxnSpPr/>
          <p:nvPr/>
        </p:nvCxnSpPr>
        <p:spPr>
          <a:xfrm>
            <a:off x="5289178" y="2501155"/>
            <a:ext cx="977153" cy="407663"/>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338049" y="2724150"/>
            <a:ext cx="1130887" cy="369332"/>
          </a:xfrm>
          <a:prstGeom prst="rect">
            <a:avLst/>
          </a:prstGeom>
          <a:noFill/>
        </p:spPr>
        <p:txBody>
          <a:bodyPr wrap="none" lIns="91440" tIns="45720" rIns="91440" bIns="45720" rtlCol="0">
            <a:spAutoFit/>
          </a:bodyPr>
          <a:lstStyle/>
          <a:p>
            <a:r>
              <a:rPr lang="en-US" dirty="0" smtClean="0">
                <a:solidFill>
                  <a:schemeClr val="bg2"/>
                </a:solidFill>
              </a:rPr>
              <a:t>1,087 kips</a:t>
            </a:r>
            <a:endParaRPr lang="en-US" dirty="0">
              <a:solidFill>
                <a:schemeClr val="bg2"/>
              </a:solidFill>
            </a:endParaRPr>
          </a:p>
        </p:txBody>
      </p:sp>
      <p:cxnSp>
        <p:nvCxnSpPr>
          <p:cNvPr id="7" name="Straight Connector 6"/>
          <p:cNvCxnSpPr/>
          <p:nvPr/>
        </p:nvCxnSpPr>
        <p:spPr>
          <a:xfrm>
            <a:off x="2793205" y="3625104"/>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93205" y="3039455"/>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24011" y="3119250"/>
            <a:ext cx="1664495" cy="369332"/>
          </a:xfrm>
          <a:prstGeom prst="rect">
            <a:avLst/>
          </a:prstGeom>
          <a:noFill/>
        </p:spPr>
        <p:txBody>
          <a:bodyPr wrap="none" lIns="91440" tIns="45720" rIns="91440" bIns="45720" rtlCol="0">
            <a:spAutoFit/>
          </a:bodyPr>
          <a:lstStyle/>
          <a:p>
            <a:r>
              <a:rPr lang="en-US" dirty="0" smtClean="0">
                <a:solidFill>
                  <a:schemeClr val="bg2"/>
                </a:solidFill>
              </a:rPr>
              <a:t>12’ Scour depth</a:t>
            </a:r>
            <a:endParaRPr lang="en-US" dirty="0">
              <a:solidFill>
                <a:schemeClr val="bg2"/>
              </a:solidFill>
            </a:endParaRPr>
          </a:p>
        </p:txBody>
      </p:sp>
      <p:cxnSp>
        <p:nvCxnSpPr>
          <p:cNvPr id="10" name="Straight Arrow Connector 9"/>
          <p:cNvCxnSpPr/>
          <p:nvPr/>
        </p:nvCxnSpPr>
        <p:spPr>
          <a:xfrm>
            <a:off x="3361765" y="3039457"/>
            <a:ext cx="0" cy="585649"/>
          </a:xfrm>
          <a:prstGeom prst="straightConnector1">
            <a:avLst/>
          </a:prstGeom>
          <a:ln w="28575">
            <a:solidFill>
              <a:schemeClr val="bg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260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654066"/>
            <a:ext cx="9143999" cy="4051284"/>
          </a:xfrm>
          <a:prstGeom prst="rect">
            <a:avLst/>
          </a:prstGeom>
        </p:spPr>
      </p:pic>
      <p:sp>
        <p:nvSpPr>
          <p:cNvPr id="4" name="Title 3"/>
          <p:cNvSpPr>
            <a:spLocks noGrp="1"/>
          </p:cNvSpPr>
          <p:nvPr>
            <p:ph type="ctrTitle"/>
          </p:nvPr>
        </p:nvSpPr>
        <p:spPr>
          <a:xfrm>
            <a:off x="228600" y="3409950"/>
            <a:ext cx="7239000" cy="1295400"/>
          </a:xfrm>
        </p:spPr>
        <p:txBody>
          <a:bodyPr>
            <a:normAutofit/>
          </a:bodyPr>
          <a:lstStyle/>
          <a:p>
            <a:pPr algn="l"/>
            <a:r>
              <a:rPr lang="en-US" sz="4000" b="1" cap="all" dirty="0">
                <a:solidFill>
                  <a:schemeClr val="bg2"/>
                </a:solidFill>
              </a:rPr>
              <a:t>Project Overview</a:t>
            </a:r>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04700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094" y="1047774"/>
            <a:ext cx="7287768" cy="4095725"/>
          </a:xfrm>
          <a:prstGeom prst="rect">
            <a:avLst/>
          </a:prstGeom>
        </p:spPr>
      </p:pic>
      <p:sp>
        <p:nvSpPr>
          <p:cNvPr id="2" name="Title 1"/>
          <p:cNvSpPr>
            <a:spLocks noGrp="1"/>
          </p:cNvSpPr>
          <p:nvPr>
            <p:ph type="title"/>
          </p:nvPr>
        </p:nvSpPr>
        <p:spPr/>
        <p:txBody>
          <a:bodyPr/>
          <a:lstStyle/>
          <a:p>
            <a:r>
              <a:rPr lang="en-US" dirty="0" smtClean="0"/>
              <a:t>Foundations-Seismic Load &amp; Scour</a:t>
            </a:r>
            <a:endParaRPr lang="en-US" dirty="0"/>
          </a:p>
        </p:txBody>
      </p:sp>
      <p:cxnSp>
        <p:nvCxnSpPr>
          <p:cNvPr id="5" name="Straight Connector 4"/>
          <p:cNvCxnSpPr/>
          <p:nvPr/>
        </p:nvCxnSpPr>
        <p:spPr>
          <a:xfrm>
            <a:off x="2793205" y="4136745"/>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93205" y="3039455"/>
            <a:ext cx="9906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624011" y="3269208"/>
            <a:ext cx="1664495" cy="646331"/>
          </a:xfrm>
          <a:prstGeom prst="rect">
            <a:avLst/>
          </a:prstGeom>
          <a:noFill/>
        </p:spPr>
        <p:txBody>
          <a:bodyPr wrap="none" lIns="91440" tIns="45720" rIns="91440" bIns="45720" rtlCol="0">
            <a:spAutoFit/>
          </a:bodyPr>
          <a:lstStyle/>
          <a:p>
            <a:r>
              <a:rPr lang="en-US" b="1" dirty="0" smtClean="0">
                <a:solidFill>
                  <a:srgbClr val="FFFF00"/>
                </a:solidFill>
              </a:rPr>
              <a:t>Level 1</a:t>
            </a:r>
            <a:r>
              <a:rPr lang="en-US" dirty="0" smtClean="0">
                <a:solidFill>
                  <a:schemeClr val="bg2"/>
                </a:solidFill>
              </a:rPr>
              <a:t>: </a:t>
            </a:r>
          </a:p>
          <a:p>
            <a:r>
              <a:rPr lang="en-US" dirty="0" smtClean="0">
                <a:solidFill>
                  <a:schemeClr val="bg2"/>
                </a:solidFill>
              </a:rPr>
              <a:t>28’ Scour depth</a:t>
            </a:r>
            <a:endParaRPr lang="en-US" dirty="0">
              <a:solidFill>
                <a:schemeClr val="bg2"/>
              </a:solidFill>
            </a:endParaRPr>
          </a:p>
        </p:txBody>
      </p:sp>
      <p:cxnSp>
        <p:nvCxnSpPr>
          <p:cNvPr id="9" name="Straight Arrow Connector 8"/>
          <p:cNvCxnSpPr/>
          <p:nvPr/>
        </p:nvCxnSpPr>
        <p:spPr>
          <a:xfrm>
            <a:off x="3361765" y="3039455"/>
            <a:ext cx="0" cy="1097290"/>
          </a:xfrm>
          <a:prstGeom prst="straightConnector1">
            <a:avLst/>
          </a:prstGeom>
          <a:ln w="28575">
            <a:solidFill>
              <a:schemeClr val="bg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118848" y="2501155"/>
            <a:ext cx="977153" cy="407663"/>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289176" y="2169462"/>
            <a:ext cx="1281951" cy="71717"/>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172202" y="2724150"/>
            <a:ext cx="956159" cy="369332"/>
          </a:xfrm>
          <a:prstGeom prst="rect">
            <a:avLst/>
          </a:prstGeom>
          <a:noFill/>
        </p:spPr>
        <p:txBody>
          <a:bodyPr wrap="none" lIns="91440" tIns="45720" rIns="91440" bIns="45720" rtlCol="0">
            <a:spAutoFit/>
          </a:bodyPr>
          <a:lstStyle/>
          <a:p>
            <a:r>
              <a:rPr lang="en-US" dirty="0" smtClean="0">
                <a:solidFill>
                  <a:schemeClr val="bg2"/>
                </a:solidFill>
              </a:rPr>
              <a:t>380 kips</a:t>
            </a:r>
            <a:endParaRPr lang="en-US" dirty="0">
              <a:solidFill>
                <a:schemeClr val="bg2"/>
              </a:solidFill>
            </a:endParaRPr>
          </a:p>
        </p:txBody>
      </p:sp>
    </p:spTree>
    <p:extLst>
      <p:ext uri="{BB962C8B-B14F-4D97-AF65-F5344CB8AC3E}">
        <p14:creationId xmlns:p14="http://schemas.microsoft.com/office/powerpoint/2010/main" val="177146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094" y="1047774"/>
            <a:ext cx="7287766" cy="4095725"/>
          </a:xfrm>
          <a:prstGeom prst="rect">
            <a:avLst/>
          </a:prstGeom>
        </p:spPr>
      </p:pic>
      <p:sp>
        <p:nvSpPr>
          <p:cNvPr id="2" name="Title 1"/>
          <p:cNvSpPr>
            <a:spLocks noGrp="1"/>
          </p:cNvSpPr>
          <p:nvPr>
            <p:ph type="title"/>
          </p:nvPr>
        </p:nvSpPr>
        <p:spPr/>
        <p:txBody>
          <a:bodyPr/>
          <a:lstStyle/>
          <a:p>
            <a:r>
              <a:rPr lang="en-US" dirty="0" smtClean="0"/>
              <a:t>Foundations-Seismic Load &amp; Scour</a:t>
            </a:r>
            <a:endParaRPr lang="en-US" dirty="0"/>
          </a:p>
        </p:txBody>
      </p:sp>
      <p:cxnSp>
        <p:nvCxnSpPr>
          <p:cNvPr id="10" name="Straight Arrow Connector 9"/>
          <p:cNvCxnSpPr/>
          <p:nvPr/>
        </p:nvCxnSpPr>
        <p:spPr>
          <a:xfrm>
            <a:off x="5118848" y="2501155"/>
            <a:ext cx="977153" cy="407663"/>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289176" y="2169462"/>
            <a:ext cx="1281951" cy="71717"/>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172202" y="2724151"/>
            <a:ext cx="1898533" cy="646331"/>
          </a:xfrm>
          <a:prstGeom prst="rect">
            <a:avLst/>
          </a:prstGeom>
          <a:noFill/>
        </p:spPr>
        <p:txBody>
          <a:bodyPr wrap="none" lIns="91440" tIns="45720" rIns="91440" bIns="45720" rtlCol="0">
            <a:spAutoFit/>
          </a:bodyPr>
          <a:lstStyle/>
          <a:p>
            <a:r>
              <a:rPr lang="en-US" dirty="0" smtClean="0">
                <a:solidFill>
                  <a:schemeClr val="bg2"/>
                </a:solidFill>
              </a:rPr>
              <a:t>Level 2: 730 kips</a:t>
            </a:r>
          </a:p>
          <a:p>
            <a:r>
              <a:rPr lang="en-US" dirty="0" smtClean="0">
                <a:solidFill>
                  <a:schemeClr val="bg2"/>
                </a:solidFill>
              </a:rPr>
              <a:t>Level 3: 1,467 kips</a:t>
            </a:r>
            <a:endParaRPr lang="en-US" dirty="0">
              <a:solidFill>
                <a:schemeClr val="bg2"/>
              </a:solidFill>
            </a:endParaRPr>
          </a:p>
        </p:txBody>
      </p:sp>
    </p:spTree>
    <p:extLst>
      <p:ext uri="{BB962C8B-B14F-4D97-AF65-F5344CB8AC3E}">
        <p14:creationId xmlns:p14="http://schemas.microsoft.com/office/powerpoint/2010/main" val="2272875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618083"/>
            <a:ext cx="9143999" cy="4051284"/>
          </a:xfrm>
          <a:prstGeom prst="rect">
            <a:avLst/>
          </a:prstGeom>
        </p:spPr>
      </p:pic>
      <p:sp>
        <p:nvSpPr>
          <p:cNvPr id="4" name="Title 3"/>
          <p:cNvSpPr>
            <a:spLocks noGrp="1"/>
          </p:cNvSpPr>
          <p:nvPr>
            <p:ph type="ctrTitle"/>
          </p:nvPr>
        </p:nvSpPr>
        <p:spPr>
          <a:xfrm>
            <a:off x="228600" y="3409950"/>
            <a:ext cx="7239000" cy="1295400"/>
          </a:xfrm>
        </p:spPr>
        <p:txBody>
          <a:bodyPr>
            <a:normAutofit/>
          </a:bodyPr>
          <a:lstStyle/>
          <a:p>
            <a:pPr algn="l"/>
            <a:r>
              <a:rPr lang="en-US" b="1" cap="all" dirty="0" smtClean="0"/>
              <a:t>CONSTRUCTION ACTIVITY</a:t>
            </a:r>
            <a:endParaRPr lang="en-US" b="1" cap="all" dirty="0"/>
          </a:p>
        </p:txBody>
      </p:sp>
    </p:spTree>
    <p:extLst>
      <p:ext uri="{BB962C8B-B14F-4D97-AF65-F5344CB8AC3E}">
        <p14:creationId xmlns:p14="http://schemas.microsoft.com/office/powerpoint/2010/main" val="10332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2_07_21_Causeway_Progress2.JPG"/>
          <p:cNvPicPr>
            <a:picLocks noGrp="1" noChangeAspect="1"/>
          </p:cNvPicPr>
          <p:nvPr isPhoto="1"/>
        </p:nvPicPr>
        <p:blipFill>
          <a:blip r:embed="rId2" cstate="print">
            <a:lum/>
          </a:blip>
          <a:stretch>
            <a:fillRect/>
          </a:stretch>
        </p:blipFill>
        <p:spPr>
          <a:xfrm>
            <a:off x="0" y="10716"/>
            <a:ext cx="9144000" cy="5122069"/>
          </a:xfrm>
          <a:prstGeom prst="rect">
            <a:avLst/>
          </a:prstGeom>
          <a:noFill/>
          <a:ln>
            <a:noFill/>
          </a:ln>
        </p:spPr>
      </p:pic>
      <p:cxnSp>
        <p:nvCxnSpPr>
          <p:cNvPr id="4" name="Straight Connector 3"/>
          <p:cNvCxnSpPr/>
          <p:nvPr/>
        </p:nvCxnSpPr>
        <p:spPr>
          <a:xfrm>
            <a:off x="4343400" y="2571750"/>
            <a:ext cx="3962400" cy="2228850"/>
          </a:xfrm>
          <a:prstGeom prst="line">
            <a:avLst/>
          </a:prstGeom>
        </p:spPr>
        <p:style>
          <a:lnRef idx="2">
            <a:schemeClr val="accent2"/>
          </a:lnRef>
          <a:fillRef idx="0">
            <a:schemeClr val="accent2"/>
          </a:fillRef>
          <a:effectRef idx="1">
            <a:schemeClr val="accent2"/>
          </a:effectRef>
          <a:fontRef idx="minor">
            <a:schemeClr val="tx1"/>
          </a:fontRef>
        </p:style>
      </p:cxnSp>
      <p:sp>
        <p:nvSpPr>
          <p:cNvPr id="3" name="Rectangle 2"/>
          <p:cNvSpPr/>
          <p:nvPr/>
        </p:nvSpPr>
        <p:spPr>
          <a:xfrm rot="1769281">
            <a:off x="6274094" y="3972924"/>
            <a:ext cx="2767937"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Bridge Alignment</a:t>
            </a:r>
            <a:endParaRPr lang="en-US"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94165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E:\Marketing Photos\IMG_4594.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295400" y="-2117"/>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834305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Building Access\004 (2).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14817"/>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86807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S:\Matt Young\Projects\NRE1\Presentations\October 22 UAF Slide Folder\Building Access\002 (2).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364412" y="209550"/>
            <a:ext cx="6247015" cy="4688378"/>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20283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Building Access\011.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2" y="0"/>
            <a:ext cx="6849533" cy="513715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47981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Building Access\Sept 17 201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553"/>
          <a:stretch/>
        </p:blipFill>
        <p:spPr bwMode="auto">
          <a:xfrm>
            <a:off x="1151469" y="3"/>
            <a:ext cx="6925733" cy="5143498"/>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593727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38400" y="105120"/>
            <a:ext cx="3292011" cy="5038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2504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6502" y="466975"/>
            <a:ext cx="2692749" cy="1646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r>
              <a:rPr lang="nl-NL" smtClean="0"/>
              <a:t>Location</a:t>
            </a: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2105" y="371475"/>
            <a:ext cx="4251960" cy="440055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74314" y="650685"/>
            <a:ext cx="4696776" cy="3873438"/>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74314" y="650685"/>
            <a:ext cx="4696776" cy="3873438"/>
          </a:xfrm>
          <a:prstGeom prst="rect">
            <a:avLst/>
          </a:prstGeom>
        </p:spPr>
      </p:pic>
      <p:pic>
        <p:nvPicPr>
          <p:cNvPr id="1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3697" y="-13606"/>
            <a:ext cx="4301198" cy="515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4630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1000" fill="hold"/>
                                        <p:tgtEl>
                                          <p:spTgt spid="13"/>
                                        </p:tgtEl>
                                        <p:attrNameLst>
                                          <p:attrName>ppt_w</p:attrName>
                                        </p:attrNameLst>
                                      </p:cBhvr>
                                      <p:tavLst>
                                        <p:tav tm="0">
                                          <p:val>
                                            <p:fltVal val="0"/>
                                          </p:val>
                                        </p:tav>
                                        <p:tav tm="100000">
                                          <p:val>
                                            <p:strVal val="#ppt_w"/>
                                          </p:val>
                                        </p:tav>
                                      </p:tavLst>
                                    </p:anim>
                                    <p:anim calcmode="lin" valueType="num">
                                      <p:cBhvr>
                                        <p:cTn id="34" dur="1000" fill="hold"/>
                                        <p:tgtEl>
                                          <p:spTgt spid="13"/>
                                        </p:tgtEl>
                                        <p:attrNameLst>
                                          <p:attrName>ppt_h</p:attrName>
                                        </p:attrNameLst>
                                      </p:cBhvr>
                                      <p:tavLst>
                                        <p:tav tm="0">
                                          <p:val>
                                            <p:fltVal val="0"/>
                                          </p:val>
                                        </p:tav>
                                        <p:tav tm="100000">
                                          <p:val>
                                            <p:strVal val="#ppt_h"/>
                                          </p:val>
                                        </p:tav>
                                      </p:tavLst>
                                    </p:anim>
                                    <p:animEffect transition="in" filter="fade">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4489"/>
          <a:stretch/>
        </p:blipFill>
        <p:spPr bwMode="auto">
          <a:xfrm>
            <a:off x="1295400" y="19769"/>
            <a:ext cx="7086600" cy="493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992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258" b="3316"/>
          <a:stretch/>
        </p:blipFill>
        <p:spPr bwMode="auto">
          <a:xfrm>
            <a:off x="447675" y="1"/>
            <a:ext cx="824865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7846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fferdams\02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906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257741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fferdams\010.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10585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descr="S:\Matt Young\Projects\NRE1\Presentations\October 22 UAF Slide Folder\Cofferdams\keeping sheet cool.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4400" y="0"/>
            <a:ext cx="73914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4202671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E:\Marketing Photos\IMG_4571.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40514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E:\Marketing Photos\IMG_4003.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2192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22073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Setting 72 Pile into template.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724325641"/>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E:\Marketing Photos\IMG_4599.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0"/>
            <a:ext cx="6838244" cy="5128683"/>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33372769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Driving 72 Piling.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24467"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513956801"/>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is CMGC?</a:t>
            </a:r>
          </a:p>
        </p:txBody>
      </p:sp>
      <p:sp>
        <p:nvSpPr>
          <p:cNvPr id="5" name="Content Placeholder 4"/>
          <p:cNvSpPr>
            <a:spLocks noGrp="1"/>
          </p:cNvSpPr>
          <p:nvPr>
            <p:ph idx="1"/>
          </p:nvPr>
        </p:nvSpPr>
        <p:spPr/>
        <p:txBody>
          <a:bodyPr>
            <a:normAutofit fontScale="85000" lnSpcReduction="20000"/>
          </a:bodyPr>
          <a:lstStyle/>
          <a:p>
            <a:r>
              <a:rPr lang="en-US" sz="3600" dirty="0"/>
              <a:t>CMGC – Construction Manager/General Contractor</a:t>
            </a:r>
          </a:p>
          <a:p>
            <a:pPr lvl="1"/>
            <a:r>
              <a:rPr lang="en-US" sz="3200" dirty="0"/>
              <a:t>Integrated approach to project delivery with greater interaction or collaboration between the owner, designer, and contractor </a:t>
            </a:r>
          </a:p>
          <a:p>
            <a:pPr lvl="1"/>
            <a:r>
              <a:rPr lang="en-US" sz="3200" dirty="0"/>
              <a:t>Qualifications based selection of contractor and designer</a:t>
            </a:r>
          </a:p>
          <a:p>
            <a:pPr lvl="1"/>
            <a:r>
              <a:rPr lang="en-US" sz="3200" dirty="0"/>
              <a:t>Contractor and designer selected </a:t>
            </a:r>
            <a:r>
              <a:rPr lang="en-US" sz="3200" dirty="0" smtClean="0"/>
              <a:t>simultaneously, </a:t>
            </a:r>
            <a:r>
              <a:rPr lang="en-US" sz="3200" dirty="0"/>
              <a:t>but </a:t>
            </a:r>
            <a:r>
              <a:rPr lang="en-US" sz="3200" dirty="0" smtClean="0"/>
              <a:t>separately, </a:t>
            </a:r>
            <a:r>
              <a:rPr lang="en-US" sz="3200" dirty="0"/>
              <a:t>not as a team</a:t>
            </a:r>
          </a:p>
        </p:txBody>
      </p:sp>
    </p:spTree>
    <p:extLst>
      <p:ext uri="{BB962C8B-B14F-4D97-AF65-F5344CB8AC3E}">
        <p14:creationId xmlns:p14="http://schemas.microsoft.com/office/powerpoint/2010/main" val="2451805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72 Piling Field\01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261533" y="-10583"/>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38190455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72 Piling Field\02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635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414435726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Seal\025.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906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80086852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S:\Matt Young\Projects\NRE1\Presentations\October 22 UAF Slide Folder\Foundation\009.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14817"/>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04353858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Setting 72 in rebar cage into pile.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09911734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Column cage 01.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906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21114166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Foundation\017.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83284707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Foundation\01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219200" y="14817"/>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01809483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Foundation\02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81177" y="-1797"/>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76932735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Foundation\004.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64516794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Project Team</a:t>
            </a:r>
            <a:endParaRPr lang="en-US" dirty="0"/>
          </a:p>
        </p:txBody>
      </p:sp>
      <p:pic>
        <p:nvPicPr>
          <p:cNvPr id="6" name="Picture 117" descr="M:\Marketing Structure\Corporate\Presentations, Speeches &amp; Publications\2011\APWA-Mat Fletcher\PDF\logos\Alaska Railroad.ti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16226" y="1034097"/>
            <a:ext cx="1828800" cy="1844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516226" y="3123388"/>
            <a:ext cx="3427674" cy="8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DR-AK-RGB-300.gif"/>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6172200" y="3000952"/>
            <a:ext cx="1456182" cy="107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Kiewit.jp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105400" y="1479711"/>
            <a:ext cx="2743200" cy="967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847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Foundation\009 (2).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6789395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002 (2).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219200" y="-1905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05321813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47830861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039.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2" y="0"/>
            <a:ext cx="6849533" cy="513715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11515723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050.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906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710025861"/>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001 (2).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01272555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Matt Young\Projects\NRE1\Presentations\October 22 UAF Slide Folder\Column-Cap\029.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906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3822380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Temporary-Photos\July 22 2013 Flight\July 22 2013 Best of the Best\7 22 13 Temp Access looking up river.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0"/>
            <a:ext cx="6934200" cy="5199862"/>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281168864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8410435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 y="0"/>
            <a:ext cx="6859038"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367272787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descr="NRE_PhaseI_Bridge_Levee_PIsmall2.jpg"/>
          <p:cNvPicPr>
            <a:picLocks noChangeAspect="1"/>
          </p:cNvPicPr>
          <p:nvPr/>
        </p:nvPicPr>
        <p:blipFill rotWithShape="1">
          <a:blip r:embed="rId2">
            <a:extLst>
              <a:ext uri="{28A0092B-C50C-407E-A947-70E740481C1C}">
                <a14:useLocalDpi xmlns:a14="http://schemas.microsoft.com/office/drawing/2010/main" val="0"/>
              </a:ext>
            </a:extLst>
          </a:blip>
          <a:srcRect t="1839" b="5900"/>
          <a:stretch/>
        </p:blipFill>
        <p:spPr bwMode="auto">
          <a:xfrm>
            <a:off x="1143000" y="209550"/>
            <a:ext cx="6858000" cy="4745421"/>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937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05978"/>
            <a:ext cx="8229600" cy="708422"/>
          </a:xfrm>
        </p:spPr>
        <p:txBody>
          <a:bodyPr>
            <a:normAutofit/>
          </a:bodyPr>
          <a:lstStyle/>
          <a:p>
            <a:r>
              <a:rPr lang="en-US" dirty="0" smtClean="0"/>
              <a:t>Girders</a:t>
            </a:r>
            <a:endParaRPr lang="en-US" dirty="0"/>
          </a:p>
        </p:txBody>
      </p:sp>
      <p:sp>
        <p:nvSpPr>
          <p:cNvPr id="7" name="Content Placeholder 2"/>
          <p:cNvSpPr txBox="1">
            <a:spLocks/>
          </p:cNvSpPr>
          <p:nvPr/>
        </p:nvSpPr>
        <p:spPr>
          <a:xfrm>
            <a:off x="457200" y="929849"/>
            <a:ext cx="8458200" cy="2857155"/>
          </a:xfrm>
          <a:prstGeom prst="rect">
            <a:avLst/>
          </a:prstGeom>
        </p:spPr>
        <p:txBody>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en-US" sz="2500" dirty="0" smtClean="0">
                <a:solidFill>
                  <a:schemeClr val="bg2"/>
                </a:solidFill>
              </a:rPr>
              <a:t>164’-8” long, 11’-3.5” tall, 2’-2” </a:t>
            </a:r>
            <a:r>
              <a:rPr lang="en-US" sz="2500" dirty="0">
                <a:solidFill>
                  <a:schemeClr val="bg2"/>
                </a:solidFill>
              </a:rPr>
              <a:t>wide</a:t>
            </a:r>
          </a:p>
          <a:p>
            <a:r>
              <a:rPr lang="en-US" sz="2500" dirty="0" smtClean="0">
                <a:solidFill>
                  <a:schemeClr val="bg2"/>
                </a:solidFill>
              </a:rPr>
              <a:t>4 girders per span</a:t>
            </a:r>
          </a:p>
          <a:p>
            <a:r>
              <a:rPr lang="en-US" sz="2500" dirty="0" smtClean="0">
                <a:solidFill>
                  <a:schemeClr val="bg2"/>
                </a:solidFill>
              </a:rPr>
              <a:t>20 spans total with 7,696 bolts per span</a:t>
            </a:r>
          </a:p>
          <a:p>
            <a:r>
              <a:rPr lang="en-US" sz="2500" dirty="0" smtClean="0">
                <a:solidFill>
                  <a:schemeClr val="bg2"/>
                </a:solidFill>
              </a:rPr>
              <a:t>145,000 LBS per girder</a:t>
            </a:r>
          </a:p>
          <a:p>
            <a:r>
              <a:rPr lang="en-US" sz="2500" dirty="0" smtClean="0">
                <a:solidFill>
                  <a:schemeClr val="bg2"/>
                </a:solidFill>
              </a:rPr>
              <a:t>Fabricated in China, barged to Valdez, AK, and trucked </a:t>
            </a:r>
            <a:r>
              <a:rPr lang="en-US" sz="2500" dirty="0" smtClean="0">
                <a:solidFill>
                  <a:srgbClr val="FFFFFF"/>
                </a:solidFill>
              </a:rPr>
              <a:t>on the Richardson Hwy to </a:t>
            </a:r>
            <a:r>
              <a:rPr lang="en-US" sz="2500" dirty="0" err="1" smtClean="0">
                <a:solidFill>
                  <a:srgbClr val="FFFFFF"/>
                </a:solidFill>
              </a:rPr>
              <a:t>Salcha</a:t>
            </a:r>
            <a:r>
              <a:rPr lang="en-US" sz="2500" dirty="0" smtClean="0">
                <a:solidFill>
                  <a:srgbClr val="FFFFFF"/>
                </a:solidFill>
              </a:rPr>
              <a:t>, AK.</a:t>
            </a:r>
          </a:p>
        </p:txBody>
      </p:sp>
      <p:pic>
        <p:nvPicPr>
          <p:cNvPr id="5" name="Picture 2" descr="C:\Users\mattyoun\Desktop\Girder Photos from Valdez AK\2012-10-27\IMG_0481.jpg"/>
          <p:cNvPicPr>
            <a:picLocks noChangeAspect="1" noChangeArrowheads="1"/>
          </p:cNvPicPr>
          <p:nvPr/>
        </p:nvPicPr>
        <p:blipFill rotWithShape="1">
          <a:blip r:embed="rId2" cstate="email"/>
          <a:srcRect t="25977" b="42954"/>
          <a:stretch/>
        </p:blipFill>
        <p:spPr bwMode="auto">
          <a:xfrm>
            <a:off x="916097" y="3537811"/>
            <a:ext cx="6890808" cy="160568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38432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IMG_0108"/>
          <p:cNvPicPr>
            <a:picLocks noChangeAspect="1" noChangeArrowheads="1"/>
          </p:cNvPicPr>
          <p:nvPr/>
        </p:nvPicPr>
        <p:blipFill rotWithShape="1">
          <a:blip r:embed="rId2">
            <a:extLst>
              <a:ext uri="{28A0092B-C50C-407E-A947-70E740481C1C}">
                <a14:useLocalDpi xmlns:a14="http://schemas.microsoft.com/office/drawing/2010/main" val="0"/>
              </a:ext>
            </a:extLst>
          </a:blip>
          <a:srcRect t="19315" r="6365"/>
          <a:stretch/>
        </p:blipFill>
        <p:spPr bwMode="auto">
          <a:xfrm>
            <a:off x="6098246" y="-1"/>
            <a:ext cx="3045754" cy="1477499"/>
          </a:xfrm>
          <a:prstGeom prst="rect">
            <a:avLst/>
          </a:prstGeom>
          <a:solidFill>
            <a:srgbClr val="FFFFFF">
              <a:shade val="85000"/>
            </a:srgbClr>
          </a:solidFill>
          <a:ln w="9525">
            <a:solidFill>
              <a:srgbClr val="0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4" name="Picture 10" descr="IMG_00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325752"/>
            <a:ext cx="3252788" cy="1831181"/>
          </a:xfrm>
          <a:prstGeom prst="rect">
            <a:avLst/>
          </a:prstGeom>
          <a:solidFill>
            <a:srgbClr val="FFFFFF">
              <a:shade val="85000"/>
            </a:srgbClr>
          </a:solidFill>
          <a:ln w="9525">
            <a:solidFill>
              <a:srgbClr val="0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2" name="Picture 8" descr="IMG_0027"/>
          <p:cNvPicPr>
            <a:picLocks noChangeAspect="1" noChangeArrowheads="1"/>
          </p:cNvPicPr>
          <p:nvPr/>
        </p:nvPicPr>
        <p:blipFill rotWithShape="1">
          <a:blip r:embed="rId4">
            <a:extLst>
              <a:ext uri="{28A0092B-C50C-407E-A947-70E740481C1C}">
                <a14:useLocalDpi xmlns:a14="http://schemas.microsoft.com/office/drawing/2010/main" val="0"/>
              </a:ext>
            </a:extLst>
          </a:blip>
          <a:srcRect r="6365"/>
          <a:stretch/>
        </p:blipFill>
        <p:spPr bwMode="auto">
          <a:xfrm>
            <a:off x="6098246" y="1497253"/>
            <a:ext cx="3045754" cy="1831181"/>
          </a:xfrm>
          <a:prstGeom prst="rect">
            <a:avLst/>
          </a:prstGeom>
          <a:solidFill>
            <a:srgbClr val="FFFFFF">
              <a:shade val="85000"/>
            </a:srgbClr>
          </a:solidFill>
          <a:ln w="9525">
            <a:solidFill>
              <a:srgbClr val="0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itle 1"/>
          <p:cNvSpPr>
            <a:spLocks noGrp="1"/>
          </p:cNvSpPr>
          <p:nvPr>
            <p:ph type="title"/>
          </p:nvPr>
        </p:nvSpPr>
        <p:spPr>
          <a:xfrm>
            <a:off x="228600" y="209550"/>
            <a:ext cx="3833812" cy="819150"/>
          </a:xfrm>
        </p:spPr>
        <p:txBody>
          <a:bodyPr/>
          <a:lstStyle/>
          <a:p>
            <a:r>
              <a:rPr lang="en-US" dirty="0" smtClean="0"/>
              <a:t>Fabrication</a:t>
            </a:r>
            <a:endParaRPr lang="en-US" dirty="0"/>
          </a:p>
        </p:txBody>
      </p:sp>
      <p:sp>
        <p:nvSpPr>
          <p:cNvPr id="3" name="Content Placeholder 2"/>
          <p:cNvSpPr>
            <a:spLocks noGrp="1"/>
          </p:cNvSpPr>
          <p:nvPr>
            <p:ph idx="1"/>
          </p:nvPr>
        </p:nvSpPr>
        <p:spPr>
          <a:xfrm>
            <a:off x="304800" y="855355"/>
            <a:ext cx="8229600" cy="3394472"/>
          </a:xfrm>
        </p:spPr>
        <p:txBody>
          <a:bodyPr>
            <a:normAutofit/>
          </a:bodyPr>
          <a:lstStyle/>
          <a:p>
            <a:r>
              <a:rPr lang="en-US" sz="2400" dirty="0" smtClean="0"/>
              <a:t>Chinese Plate Girder Steel</a:t>
            </a:r>
          </a:p>
          <a:p>
            <a:r>
              <a:rPr lang="en-US" sz="2400" dirty="0" smtClean="0"/>
              <a:t>Testing Acceptance:</a:t>
            </a:r>
          </a:p>
          <a:p>
            <a:pPr lvl="1"/>
            <a:r>
              <a:rPr lang="en-US" sz="2000" dirty="0" smtClean="0"/>
              <a:t>CRSBG-QC on-site</a:t>
            </a:r>
          </a:p>
          <a:p>
            <a:pPr lvl="1"/>
            <a:r>
              <a:rPr lang="en-US" sz="2000" dirty="0" smtClean="0"/>
              <a:t>DEI-QA on-site (Kiewit)</a:t>
            </a:r>
          </a:p>
          <a:p>
            <a:pPr lvl="1"/>
            <a:r>
              <a:rPr lang="en-US" sz="2000" dirty="0" smtClean="0"/>
              <a:t>HRV-IA on-site (China &amp; </a:t>
            </a:r>
            <a:r>
              <a:rPr lang="en-US" sz="2000" dirty="0" err="1" smtClean="0"/>
              <a:t>Salcha</a:t>
            </a:r>
            <a:r>
              <a:rPr lang="en-US" sz="2000" dirty="0" smtClean="0"/>
              <a:t>)</a:t>
            </a:r>
          </a:p>
          <a:p>
            <a:pPr lvl="1"/>
            <a:r>
              <a:rPr lang="en-US" sz="2000" dirty="0" smtClean="0"/>
              <a:t>EXOVA off-site coupon verification</a:t>
            </a:r>
            <a:endParaRPr lang="en-US" sz="2000" dirty="0"/>
          </a:p>
        </p:txBody>
      </p:sp>
      <p:pic>
        <p:nvPicPr>
          <p:cNvPr id="1026" name="Picture 2" descr="IMG_0049"/>
          <p:cNvPicPr>
            <a:picLocks noChangeAspect="1" noChangeArrowheads="1"/>
          </p:cNvPicPr>
          <p:nvPr/>
        </p:nvPicPr>
        <p:blipFill rotWithShape="1">
          <a:blip r:embed="rId5">
            <a:extLst>
              <a:ext uri="{28A0092B-C50C-407E-A947-70E740481C1C}">
                <a14:useLocalDpi xmlns:a14="http://schemas.microsoft.com/office/drawing/2010/main" val="0"/>
              </a:ext>
            </a:extLst>
          </a:blip>
          <a:srcRect l="729" r="5498"/>
          <a:stretch/>
        </p:blipFill>
        <p:spPr bwMode="auto">
          <a:xfrm>
            <a:off x="6098246" y="3328434"/>
            <a:ext cx="3045754" cy="1828499"/>
          </a:xfrm>
          <a:prstGeom prst="rect">
            <a:avLst/>
          </a:prstGeom>
          <a:solidFill>
            <a:srgbClr val="FFFFFF">
              <a:shade val="85000"/>
            </a:srgbClr>
          </a:solidFill>
          <a:ln w="9525">
            <a:solidFill>
              <a:srgbClr val="0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1" name="Picture 7" descr="IMG_00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319462"/>
            <a:ext cx="3252788" cy="1831181"/>
          </a:xfrm>
          <a:prstGeom prst="rect">
            <a:avLst/>
          </a:prstGeom>
          <a:solidFill>
            <a:srgbClr val="FFFFFF">
              <a:shade val="85000"/>
            </a:srgbClr>
          </a:solidFill>
          <a:ln w="9525">
            <a:solidFill>
              <a:srgbClr val="000000"/>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34450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659" y="0"/>
            <a:ext cx="6858466" cy="5143500"/>
          </a:xfrm>
          <a:prstGeom prst="rect">
            <a:avLst/>
          </a:prstGeom>
          <a:solidFill>
            <a:srgbClr val="FFFFFF">
              <a:shade val="85000"/>
            </a:srgbClr>
          </a:solidFill>
          <a:ln w="9525">
            <a:solidFill>
              <a:schemeClr val="tx1"/>
            </a:solidFill>
            <a:miter lim="800000"/>
            <a:headEnd/>
            <a:tailEnd/>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254123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S:\Matt Young\Projects\NRE1\Presentations\October 22 UAF Slide Folder\Girders\IMG_9133.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914402" y="-2116"/>
            <a:ext cx="6860823" cy="514561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5" name="TextBox 4"/>
          <p:cNvSpPr txBox="1"/>
          <p:nvPr/>
        </p:nvSpPr>
        <p:spPr>
          <a:xfrm>
            <a:off x="1143000" y="4422020"/>
            <a:ext cx="3387916" cy="369322"/>
          </a:xfrm>
          <a:prstGeom prst="rect">
            <a:avLst/>
          </a:prstGeom>
          <a:noFill/>
        </p:spPr>
        <p:txBody>
          <a:bodyPr wrap="square" lIns="91429" tIns="45715" rIns="91429" bIns="45715" rtlCol="0">
            <a:spAutoFit/>
          </a:bodyPr>
          <a:lstStyle/>
          <a:p>
            <a:r>
              <a:rPr lang="en-US" dirty="0" smtClean="0">
                <a:solidFill>
                  <a:prstClr val="black"/>
                </a:solidFill>
              </a:rPr>
              <a:t>Photo courtesy of Kiewit</a:t>
            </a:r>
            <a:endParaRPr lang="en-US" dirty="0">
              <a:solidFill>
                <a:prstClr val="black"/>
              </a:solidFill>
            </a:endParaRPr>
          </a:p>
        </p:txBody>
      </p:sp>
    </p:spTree>
    <p:extLst>
      <p:ext uri="{BB962C8B-B14F-4D97-AF65-F5344CB8AC3E}">
        <p14:creationId xmlns:p14="http://schemas.microsoft.com/office/powerpoint/2010/main" val="407843020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D:\DSC_5908.JPG"/>
          <p:cNvPicPr>
            <a:picLocks noChangeAspect="1" noChangeArrowheads="1"/>
          </p:cNvPicPr>
          <p:nvPr/>
        </p:nvPicPr>
        <p:blipFill rotWithShape="1">
          <a:blip r:embed="rId2" cstate="email">
            <a:extLst>
              <a:ext uri="{28A0092B-C50C-407E-A947-70E740481C1C}">
                <a14:useLocalDpi xmlns:a14="http://schemas.microsoft.com/office/drawing/2010/main"/>
              </a:ext>
            </a:extLst>
          </a:blip>
          <a:stretch/>
        </p:blipFill>
        <p:spPr bwMode="auto">
          <a:xfrm>
            <a:off x="753534" y="0"/>
            <a:ext cx="7705899"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extLst/>
        </p:spPr>
      </p:pic>
      <p:sp>
        <p:nvSpPr>
          <p:cNvPr id="3" name="Subtitle 2"/>
          <p:cNvSpPr txBox="1">
            <a:spLocks/>
          </p:cNvSpPr>
          <p:nvPr/>
        </p:nvSpPr>
        <p:spPr>
          <a:xfrm>
            <a:off x="1295400" y="4705350"/>
            <a:ext cx="3657600" cy="342900"/>
          </a:xfrm>
          <a:prstGeom prst="rect">
            <a:avLst/>
          </a:prstGeom>
        </p:spPr>
        <p:txBody>
          <a:bodyPr vert="horz" lIns="91429" tIns="45715" rIns="91429" bIns="45715" rtlCol="0">
            <a:normAutofit fontScale="6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solidFill>
                  <a:prstClr val="black"/>
                </a:solidFill>
              </a:rPr>
              <a:t>Photo courtesy of Dennis Lund</a:t>
            </a:r>
            <a:endParaRPr lang="en-US" dirty="0">
              <a:solidFill>
                <a:prstClr val="black"/>
              </a:solidFill>
            </a:endParaRPr>
          </a:p>
        </p:txBody>
      </p:sp>
    </p:spTree>
    <p:extLst>
      <p:ext uri="{BB962C8B-B14F-4D97-AF65-F5344CB8AC3E}">
        <p14:creationId xmlns:p14="http://schemas.microsoft.com/office/powerpoint/2010/main" val="29587592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Girder in Tow.wmv">
            <a:hlinkClick r:id="" action="ppaction://media"/>
          </p:cNvPr>
          <p:cNvPicPr>
            <a:picLocks noChangeAspect="1"/>
          </p:cNvPicPr>
          <p:nvPr>
            <a:videoFile r:link="rId1"/>
            <p:extLst>
              <p:ext uri="{DAA4B4D4-6D71-4841-9C94-3DE7FCFB9230}">
                <p14:media xmlns:p14="http://schemas.microsoft.com/office/powerpoint/2010/main" r:embed="rId2">
                  <p14:trim st="16163.6464" end="51062.4304"/>
                </p14:media>
              </p:ext>
            </p:extLst>
          </p:nvPr>
        </p:nvPicPr>
        <p:blipFill>
          <a:blip r:embed="rId4"/>
          <a:stretch>
            <a:fillRect/>
          </a:stretch>
        </p:blipFill>
        <p:spPr>
          <a:xfrm>
            <a:off x="1219200" y="0"/>
            <a:ext cx="6858000" cy="5143500"/>
          </a:xfrm>
          <a:prstGeom prst="rect">
            <a:avLst/>
          </a:prstGeom>
          <a:noFill/>
          <a:ln>
            <a:noFill/>
          </a:ln>
        </p:spPr>
      </p:pic>
    </p:spTree>
    <p:extLst>
      <p:ext uri="{BB962C8B-B14F-4D97-AF65-F5344CB8AC3E}">
        <p14:creationId xmlns:p14="http://schemas.microsoft.com/office/powerpoint/2010/main" val="2345364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7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irder drop"/>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251488" y="0"/>
            <a:ext cx="6858000" cy="5143500"/>
          </a:xfrm>
          <a:prstGeom prst="rect">
            <a:avLst/>
          </a:prstGeom>
          <a:noFill/>
          <a:effectLst>
            <a:outerShdw blurRad="203200" dist="165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9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tretch/>
        </p:blipFill>
        <p:spPr>
          <a:xfrm>
            <a:off x="1202267" y="2"/>
            <a:ext cx="6875992" cy="515845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25732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C:\Users\spfost\Desktop\P1240011.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1430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377592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30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2343685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618083"/>
            <a:ext cx="9143999" cy="4051284"/>
          </a:xfrm>
          <a:prstGeom prst="rect">
            <a:avLst/>
          </a:prstGeom>
        </p:spPr>
      </p:pic>
      <p:sp>
        <p:nvSpPr>
          <p:cNvPr id="4" name="Title 3"/>
          <p:cNvSpPr>
            <a:spLocks noGrp="1"/>
          </p:cNvSpPr>
          <p:nvPr>
            <p:ph type="ctrTitle"/>
          </p:nvPr>
        </p:nvSpPr>
        <p:spPr>
          <a:xfrm>
            <a:off x="228600" y="3409950"/>
            <a:ext cx="7239000" cy="1295400"/>
          </a:xfrm>
        </p:spPr>
        <p:txBody>
          <a:bodyPr>
            <a:normAutofit/>
          </a:bodyPr>
          <a:lstStyle/>
          <a:p>
            <a:pPr algn="l"/>
            <a:r>
              <a:rPr lang="en-US" b="1" cap="all" dirty="0"/>
              <a:t>Design Challenges</a:t>
            </a:r>
          </a:p>
        </p:txBody>
      </p:sp>
    </p:spTree>
    <p:extLst>
      <p:ext uri="{BB962C8B-B14F-4D97-AF65-F5344CB8AC3E}">
        <p14:creationId xmlns:p14="http://schemas.microsoft.com/office/powerpoint/2010/main" val="329313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C:\Users\spfost\Desktop\Good Photos\008.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799" y="1"/>
            <a:ext cx="6867525" cy="515302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65513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6800" y="0"/>
            <a:ext cx="6858000"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3" name="TextBox 2"/>
          <p:cNvSpPr txBox="1"/>
          <p:nvPr/>
        </p:nvSpPr>
        <p:spPr>
          <a:xfrm>
            <a:off x="1371600" y="4581040"/>
            <a:ext cx="3886200" cy="369322"/>
          </a:xfrm>
          <a:prstGeom prst="rect">
            <a:avLst/>
          </a:prstGeom>
          <a:noFill/>
        </p:spPr>
        <p:txBody>
          <a:bodyPr wrap="square" lIns="91429" tIns="45715" rIns="91429" bIns="45715" rtlCol="0">
            <a:spAutoFit/>
          </a:bodyPr>
          <a:lstStyle/>
          <a:p>
            <a:r>
              <a:rPr lang="en-US" dirty="0" smtClean="0">
                <a:solidFill>
                  <a:prstClr val="black"/>
                </a:solidFill>
              </a:rPr>
              <a:t>Photo Courtesy of KIWC</a:t>
            </a:r>
            <a:endParaRPr lang="en-US" dirty="0">
              <a:solidFill>
                <a:prstClr val="black"/>
              </a:solidFill>
            </a:endParaRPr>
          </a:p>
        </p:txBody>
      </p:sp>
    </p:spTree>
    <p:extLst>
      <p:ext uri="{BB962C8B-B14F-4D97-AF65-F5344CB8AC3E}">
        <p14:creationId xmlns:p14="http://schemas.microsoft.com/office/powerpoint/2010/main" val="338272143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S:\Temporary-Photos\October 20 2013 S&amp;W Flight\DSC_0421-001.JPG"/>
          <p:cNvPicPr>
            <a:picLocks noChangeAspect="1" noChangeArrowheads="1"/>
          </p:cNvPicPr>
          <p:nvPr/>
        </p:nvPicPr>
        <p:blipFill rotWithShape="1">
          <a:blip r:embed="rId2" cstate="email">
            <a:extLst>
              <a:ext uri="{28A0092B-C50C-407E-A947-70E740481C1C}">
                <a14:useLocalDpi xmlns:a14="http://schemas.microsoft.com/office/drawing/2010/main"/>
              </a:ext>
            </a:extLst>
          </a:blip>
          <a:stretch/>
        </p:blipFill>
        <p:spPr bwMode="auto">
          <a:xfrm>
            <a:off x="717580" y="6350"/>
            <a:ext cx="7708842" cy="513715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733800" y="4734835"/>
            <a:ext cx="3886200" cy="369322"/>
          </a:xfrm>
          <a:prstGeom prst="rect">
            <a:avLst/>
          </a:prstGeom>
          <a:noFill/>
        </p:spPr>
        <p:txBody>
          <a:bodyPr wrap="square" lIns="91429" tIns="45715" rIns="91429" bIns="45715" rtlCol="0">
            <a:spAutoFit/>
          </a:bodyPr>
          <a:lstStyle/>
          <a:p>
            <a:r>
              <a:rPr lang="en-US" dirty="0" smtClean="0">
                <a:solidFill>
                  <a:prstClr val="black"/>
                </a:solidFill>
              </a:rPr>
              <a:t>Photo Courtesy of Shannon&amp;Wilson</a:t>
            </a:r>
            <a:endParaRPr lang="en-US" dirty="0">
              <a:solidFill>
                <a:prstClr val="black"/>
              </a:solidFill>
            </a:endParaRPr>
          </a:p>
        </p:txBody>
      </p:sp>
    </p:spTree>
    <p:extLst>
      <p:ext uri="{BB962C8B-B14F-4D97-AF65-F5344CB8AC3E}">
        <p14:creationId xmlns:p14="http://schemas.microsoft.com/office/powerpoint/2010/main" val="2086865194"/>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C:\Users\spfost\Desktop\Good Photos\043.JPG"/>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066801" y="-10582"/>
            <a:ext cx="6872111" cy="5154083"/>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extLst/>
        </p:spPr>
      </p:pic>
    </p:spTree>
    <p:extLst>
      <p:ext uri="{BB962C8B-B14F-4D97-AF65-F5344CB8AC3E}">
        <p14:creationId xmlns:p14="http://schemas.microsoft.com/office/powerpoint/2010/main" val="321530098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609600" y="21167"/>
            <a:ext cx="7543800" cy="5122334"/>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en-US">
              <a:solidFill>
                <a:prstClr val="white"/>
              </a:solidFill>
            </a:endParaRPr>
          </a:p>
        </p:txBody>
      </p:sp>
    </p:spTree>
    <p:extLst>
      <p:ext uri="{BB962C8B-B14F-4D97-AF65-F5344CB8AC3E}">
        <p14:creationId xmlns:p14="http://schemas.microsoft.com/office/powerpoint/2010/main" val="259414390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tretch/>
        </p:blipFill>
        <p:spPr>
          <a:xfrm>
            <a:off x="2194561" y="0"/>
            <a:ext cx="3857625" cy="51435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4" name="TextBox 3"/>
          <p:cNvSpPr txBox="1"/>
          <p:nvPr/>
        </p:nvSpPr>
        <p:spPr>
          <a:xfrm>
            <a:off x="2362200" y="212691"/>
            <a:ext cx="3886200" cy="342391"/>
          </a:xfrm>
          <a:prstGeom prst="rect">
            <a:avLst/>
          </a:prstGeom>
          <a:noFill/>
        </p:spPr>
        <p:txBody>
          <a:bodyPr wrap="square" lIns="91429" tIns="45715" rIns="91429" bIns="45715" rtlCol="0">
            <a:spAutoFit/>
          </a:bodyPr>
          <a:lstStyle/>
          <a:p>
            <a:r>
              <a:rPr lang="en-US" sz="1600" dirty="0">
                <a:solidFill>
                  <a:prstClr val="black"/>
                </a:solidFill>
              </a:rPr>
              <a:t>Photo Courtesy of Andy Padilla, ADF&amp;G</a:t>
            </a:r>
          </a:p>
        </p:txBody>
      </p:sp>
    </p:spTree>
    <p:extLst>
      <p:ext uri="{BB962C8B-B14F-4D97-AF65-F5344CB8AC3E}">
        <p14:creationId xmlns:p14="http://schemas.microsoft.com/office/powerpoint/2010/main" val="103314130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6110"/>
            <a:ext cx="9154861" cy="5149610"/>
          </a:xfrm>
          <a:prstGeom prst="rect">
            <a:avLst/>
          </a:prstGeom>
        </p:spPr>
      </p:pic>
    </p:spTree>
    <p:extLst>
      <p:ext uri="{BB962C8B-B14F-4D97-AF65-F5344CB8AC3E}">
        <p14:creationId xmlns:p14="http://schemas.microsoft.com/office/powerpoint/2010/main" val="396307848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7762" name="Picture 2" descr="C:\Users\spfost\Desktop\IMG_1328.jpg"/>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762001" y="14696"/>
            <a:ext cx="7689451" cy="512880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3810002" y="3409950"/>
            <a:ext cx="4471907" cy="1200318"/>
          </a:xfrm>
          <a:prstGeom prst="rect">
            <a:avLst/>
          </a:prstGeom>
          <a:noFill/>
        </p:spPr>
        <p:txBody>
          <a:bodyPr wrap="none" lIns="91429" tIns="45715" rIns="91429" bIns="45715">
            <a:spAutoFit/>
          </a:bodyPr>
          <a:lstStyle/>
          <a:p>
            <a:pPr algn="ctr"/>
            <a:r>
              <a:rPr 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Questions?</a:t>
            </a:r>
          </a:p>
        </p:txBody>
      </p:sp>
      <p:sp>
        <p:nvSpPr>
          <p:cNvPr id="2" name="TextBox 1"/>
          <p:cNvSpPr txBox="1"/>
          <p:nvPr/>
        </p:nvSpPr>
        <p:spPr>
          <a:xfrm>
            <a:off x="1234134" y="4657997"/>
            <a:ext cx="3372593" cy="369322"/>
          </a:xfrm>
          <a:prstGeom prst="rect">
            <a:avLst/>
          </a:prstGeom>
          <a:noFill/>
        </p:spPr>
        <p:txBody>
          <a:bodyPr wrap="square" lIns="91429" tIns="45715" rIns="91429" bIns="45715" rtlCol="0">
            <a:spAutoFit/>
          </a:bodyPr>
          <a:lstStyle/>
          <a:p>
            <a:r>
              <a:rPr lang="en-US" dirty="0" smtClean="0">
                <a:solidFill>
                  <a:schemeClr val="bg2"/>
                </a:solidFill>
              </a:rPr>
              <a:t>Courtesy of Jason Watkins, KIWC</a:t>
            </a:r>
            <a:endParaRPr lang="en-US" dirty="0">
              <a:solidFill>
                <a:schemeClr val="bg2"/>
              </a:solidFill>
            </a:endParaRPr>
          </a:p>
        </p:txBody>
      </p:sp>
    </p:spTree>
    <p:extLst>
      <p:ext uri="{BB962C8B-B14F-4D97-AF65-F5344CB8AC3E}">
        <p14:creationId xmlns:p14="http://schemas.microsoft.com/office/powerpoint/2010/main" val="103790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Superstructure Design</a:t>
            </a:r>
            <a:endParaRPr lang="en-US" dirty="0"/>
          </a:p>
        </p:txBody>
      </p:sp>
      <p:pic>
        <p:nvPicPr>
          <p:cNvPr id="5" name="Picture 3" descr="Military Loading2.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bwMode="auto">
          <a:xfrm>
            <a:off x="609600" y="895352"/>
            <a:ext cx="7772400" cy="381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808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AREMA_Annual_Conference_PowerPoint_Template-Wide-1920X1080-2014">
  <a:themeElements>
    <a:clrScheme name="AREMA 2014">
      <a:dk1>
        <a:srgbClr val="000000"/>
      </a:dk1>
      <a:lt1>
        <a:srgbClr val="90C70C"/>
      </a:lt1>
      <a:dk2>
        <a:srgbClr val="1F497D"/>
      </a:dk2>
      <a:lt2>
        <a:srgbClr val="FFFFFF"/>
      </a:lt2>
      <a:accent1>
        <a:srgbClr val="509600"/>
      </a:accent1>
      <a:accent2>
        <a:srgbClr val="FF7B36"/>
      </a:accent2>
      <a:accent3>
        <a:srgbClr val="860038"/>
      </a:accent3>
      <a:accent4>
        <a:srgbClr val="90C70C"/>
      </a:accent4>
      <a:accent5>
        <a:srgbClr val="2A90A6"/>
      </a:accent5>
      <a:accent6>
        <a:srgbClr val="FFF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AREMA_Annual_Conference_PowerPoint_Template-Wide-1920X1080-2014</Template>
  <TotalTime>2961</TotalTime>
  <Words>463</Words>
  <Application>Microsoft Office PowerPoint</Application>
  <PresentationFormat>On-screen Show (16:9)</PresentationFormat>
  <Paragraphs>89</Paragraphs>
  <Slides>87</Slides>
  <Notes>2</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89" baseType="lpstr">
      <vt:lpstr>AREMA_Annual_Conference_PowerPoint_Template-Wide-1920X1080-2014</vt:lpstr>
      <vt:lpstr>Chart</vt:lpstr>
      <vt:lpstr>Planning, Design, and Construction  of the Tanana Railroad Bridge Alaska Railroad Corporation</vt:lpstr>
      <vt:lpstr>Prepared by:  Mat Fletcher, P.E., S.E. Hanson Professional Services Inc.</vt:lpstr>
      <vt:lpstr>Project Overview</vt:lpstr>
      <vt:lpstr>Location</vt:lpstr>
      <vt:lpstr>What is CMGC?</vt:lpstr>
      <vt:lpstr>Project Team</vt:lpstr>
      <vt:lpstr>PowerPoint Presentation</vt:lpstr>
      <vt:lpstr>Design Challenges</vt:lpstr>
      <vt:lpstr>Superstructure Design</vt:lpstr>
      <vt:lpstr>Superstructure Design – Bi-modal Deck</vt:lpstr>
      <vt:lpstr>Interim Driving Surface  Gravel Enclosed in Steel Pan</vt:lpstr>
      <vt:lpstr>PowerPoint Presentation</vt:lpstr>
      <vt:lpstr>Large Woody Debris</vt:lpstr>
      <vt:lpstr>Large Woody Debris</vt:lpstr>
      <vt:lpstr>River Ice</vt:lpstr>
      <vt:lpstr>River Ice</vt:lpstr>
      <vt:lpstr>River Ice</vt:lpstr>
      <vt:lpstr>Scour Analysis</vt:lpstr>
      <vt:lpstr>Scour Analysis</vt:lpstr>
      <vt:lpstr>Scour Analysis</vt:lpstr>
      <vt:lpstr>FOUNDATION SOLUTION</vt:lpstr>
      <vt:lpstr>Foundations</vt:lpstr>
      <vt:lpstr>Foundations</vt:lpstr>
      <vt:lpstr>Foundations</vt:lpstr>
      <vt:lpstr>DESIGN LOADING COMPARISON</vt:lpstr>
      <vt:lpstr>General Dead &amp; Live Load</vt:lpstr>
      <vt:lpstr>Train Braking/Traction Load &amp; Scour</vt:lpstr>
      <vt:lpstr>Foundations-Debris/Stream Load &amp; Scour</vt:lpstr>
      <vt:lpstr>Foundations-Ice/Stream Load &amp; Scour</vt:lpstr>
      <vt:lpstr>Foundations-Seismic Load &amp; Scour</vt:lpstr>
      <vt:lpstr>Foundations-Seismic Load &amp; Scour</vt:lpstr>
      <vt:lpstr>CONSTRUCTION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Girders</vt:lpstr>
      <vt:lpstr>Fabrication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Hanson Professional Services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 Fletcher</dc:creator>
  <cp:lastModifiedBy>Thomas Moll</cp:lastModifiedBy>
  <cp:revision>86</cp:revision>
  <dcterms:created xsi:type="dcterms:W3CDTF">2014-06-30T13:52:36Z</dcterms:created>
  <dcterms:modified xsi:type="dcterms:W3CDTF">2015-07-21T17:03:49Z</dcterms:modified>
</cp:coreProperties>
</file>