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80" r:id="rId4"/>
    <p:sldId id="289" r:id="rId5"/>
    <p:sldId id="284" r:id="rId6"/>
    <p:sldId id="286" r:id="rId7"/>
    <p:sldId id="287" r:id="rId8"/>
    <p:sldId id="279" r:id="rId9"/>
    <p:sldId id="288" r:id="rId10"/>
    <p:sldId id="281" r:id="rId11"/>
    <p:sldId id="282" r:id="rId12"/>
    <p:sldId id="259" r:id="rId13"/>
    <p:sldId id="293" r:id="rId14"/>
    <p:sldId id="291" r:id="rId15"/>
    <p:sldId id="292" r:id="rId16"/>
    <p:sldId id="294" r:id="rId17"/>
    <p:sldId id="269" r:id="rId18"/>
    <p:sldId id="275" r:id="rId19"/>
    <p:sldId id="260" r:id="rId20"/>
    <p:sldId id="261" r:id="rId21"/>
    <p:sldId id="283" r:id="rId22"/>
    <p:sldId id="271" r:id="rId23"/>
    <p:sldId id="295" r:id="rId24"/>
    <p:sldId id="296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25BE516-55B4-42DC-903D-1126E2E96A2D}" type="datetimeFigureOut">
              <a:rPr lang="en-US" smtClean="0"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14EC78D-CE6D-4E9A-A0EB-AB8187092FA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2133600"/>
            <a:ext cx="7772400" cy="1470025"/>
          </a:xfrm>
        </p:spPr>
        <p:txBody>
          <a:bodyPr/>
          <a:lstStyle/>
          <a:p>
            <a:r>
              <a:rPr lang="en-US" sz="7000" b="1" dirty="0">
                <a:effectLst/>
              </a:rPr>
              <a:t>ADOT’s New GIS Archive System</a:t>
            </a:r>
            <a:endParaRPr lang="en-US" sz="7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685800"/>
          </a:xfrm>
        </p:spPr>
        <p:txBody>
          <a:bodyPr/>
          <a:lstStyle/>
          <a:p>
            <a:r>
              <a:rPr lang="en-US" b="1" dirty="0" smtClean="0"/>
              <a:t>Accessing Data Through GIS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414665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Drew Pavey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 of Alaska DOT&amp;PF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ndrew.pavey@alaska.gov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890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 Hunt For Documents…</a:t>
            </a:r>
            <a:endParaRPr lang="en-US" sz="2800" dirty="0"/>
          </a:p>
        </p:txBody>
      </p:sp>
      <p:pic>
        <p:nvPicPr>
          <p:cNvPr id="1026" name="Picture 2" descr="https://encrypted-tbn0.gstatic.com/images?q=tbn:ANd9GcTNmuyZ4AfrxDhbmzIqP1jGiv1IrNBE-cmcru0P4m_7PdmrMfPM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438400"/>
            <a:ext cx="1905000" cy="35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weetwatermuseum.org/images/Exhibits%20Pix/PREHISTORIC%20HUNTER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05250"/>
            <a:ext cx="370714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This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…Fight With File Cabinets</a:t>
            </a:r>
            <a:endParaRPr lang="en-US" sz="2800" dirty="0"/>
          </a:p>
        </p:txBody>
      </p:sp>
      <p:pic>
        <p:nvPicPr>
          <p:cNvPr id="4" name="Picture 4" descr="https://encrypted-tbn0.gstatic.com/images?q=tbn:ANd9GcRLs0nmWYX-bZuNO_bZC5hiTjvcjGDoxmuE4grcfNhc3eWJFz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657600" cy="24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orldonline.media.clients.ellingtoncms.com/img/photos/2009/07/16/na_color_Cemetery_Desecration_I_t440.jpg?9e2a24ba44807f8f9b96aad7c4082bf6ded075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191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245423"/>
            <a:ext cx="4114800" cy="1143000"/>
          </a:xfrm>
        </p:spPr>
        <p:txBody>
          <a:bodyPr/>
          <a:lstStyle/>
          <a:p>
            <a:r>
              <a:rPr lang="en-US" dirty="0" smtClean="0"/>
              <a:t>Why </a:t>
            </a:r>
            <a:br>
              <a:rPr lang="en-US" dirty="0" smtClean="0"/>
            </a:br>
            <a:r>
              <a:rPr lang="en-US" dirty="0" smtClean="0"/>
              <a:t>Do This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6858000" cy="361834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Are Hard To Get To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As-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Builts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Geotechnical Reports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Historic Documents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 Waste Time Locating Documents – I Know I Have</a:t>
            </a:r>
            <a:endParaRPr lang="en-US" dirty="0" smtClean="0"/>
          </a:p>
        </p:txBody>
      </p:sp>
      <p:pic>
        <p:nvPicPr>
          <p:cNvPr id="1028" name="Picture 4" descr="http://news.bbcimg.co.uk/media/images/48368000/gif/_48368677_country_tooth_drawer-1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57" y="364326"/>
            <a:ext cx="4334933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7103" y="401358"/>
            <a:ext cx="1981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to data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be 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like pulling teeth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776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E-Docs?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Electronic Document Management System</a:t>
            </a:r>
          </a:p>
          <a:p>
            <a:pPr lvl="1"/>
            <a:r>
              <a:rPr lang="en-US" sz="2800" dirty="0" smtClean="0"/>
              <a:t>Check Report Into This System</a:t>
            </a:r>
          </a:p>
          <a:p>
            <a:pPr lvl="1"/>
            <a:r>
              <a:rPr lang="en-US" sz="2800" dirty="0" smtClean="0"/>
              <a:t>“Meta-Tags”</a:t>
            </a:r>
          </a:p>
          <a:p>
            <a:pPr lvl="2"/>
            <a:r>
              <a:rPr lang="en-US" sz="2800" dirty="0" smtClean="0"/>
              <a:t>Fields You Can Search On</a:t>
            </a:r>
          </a:p>
          <a:p>
            <a:pPr lvl="2"/>
            <a:endParaRPr lang="en-US" sz="2800" dirty="0"/>
          </a:p>
        </p:txBody>
      </p:sp>
      <p:pic>
        <p:nvPicPr>
          <p:cNvPr id="4098" name="Picture 2" descr="http://2.bp.blogspot.com/-lXi88tx18WQ/TuLvaMGG_DI/AAAAAAAAAJQ/R1LgScjZ0ks/s640/documentmanag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1624"/>
            <a:ext cx="57816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What Is E-Docs?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53425" cy="547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438400"/>
            <a:ext cx="220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Many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Fields….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2522" y="3080296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More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Below…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793773" y="4419600"/>
            <a:ext cx="0" cy="1905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E-Docs Check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" y="981075"/>
            <a:ext cx="5129081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04637"/>
            <a:ext cx="4235518" cy="57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0173" y="4343399"/>
            <a:ext cx="434340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These Are All Those Fields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 Says…</a:t>
            </a: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Use ESRI’s ArcGIS Desktop/Server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8305800" cy="23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400800" cy="1600200"/>
          </a:xfrm>
        </p:spPr>
        <p:txBody>
          <a:bodyPr/>
          <a:lstStyle/>
          <a:p>
            <a:r>
              <a:rPr lang="en-US" dirty="0" smtClean="0"/>
              <a:t> Why GIS?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 a Graphical Interface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to Search for Projects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Stored in Electronic Document System</a:t>
            </a:r>
          </a:p>
          <a:p>
            <a:pPr marL="742950" lvl="2" indent="-3429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People Don’t Like E-Docs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GIS Ties Project Footprints to E-Docs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Hyperlinks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Most Efficient Way We Can Think Of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https://encrypted-tbn3.gstatic.com/images?q=tbn:ANd9GcTDlbtSUE__YO9FNt0b964tcsjDP_5JyfaU0o1wcPk5sHnmAs2d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39150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Interns!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http://dailylifeofcollegenews.files.wordpress.com/2011/02/in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44" y="2057400"/>
            <a:ext cx="4316682" cy="45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zazona.com/ShameH1B/images/Humor/Cheap%20Lab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5" y="2362200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/>
          <a:lstStyle/>
          <a:p>
            <a:r>
              <a:rPr lang="en-US" dirty="0" smtClean="0"/>
              <a:t>How It Works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Interns Sort Through As-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Builts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Files/Hard Copies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 Data Into Spreadsheets</a:t>
            </a:r>
          </a:p>
        </p:txBody>
      </p:sp>
      <p:pic>
        <p:nvPicPr>
          <p:cNvPr id="5122" name="Picture 2" descr="http://suzannegeecoaching.files.wordpress.com/2011/08/sorting-files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799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855" y="3934034"/>
            <a:ext cx="5410200" cy="216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 I Am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Purpose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 – How This Works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Do This Project?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 GIS?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E-Docs?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It Works - Project Workflow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It Works - Software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</a:t>
            </a:r>
          </a:p>
        </p:txBody>
      </p:sp>
      <p:pic>
        <p:nvPicPr>
          <p:cNvPr id="6" name="Picture 2" descr="https://encrypted-tbn3.gstatic.com/images?q=tbn:ANd9GcRSgBZw7QkPuzi04ImMfsWUyhPhgx6PBCPsOr8o89iKsHggLq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74817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603651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Ask questions at end (if time)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36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07" y="152400"/>
            <a:ext cx="8458200" cy="1066800"/>
          </a:xfrm>
        </p:spPr>
        <p:txBody>
          <a:bodyPr/>
          <a:lstStyle/>
          <a:p>
            <a:r>
              <a:rPr lang="en-US" dirty="0" smtClean="0"/>
              <a:t>How It Works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41753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After Data Entry Plot Data From Spreadsheets Automatically Using ArcGIS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uses “</a:t>
            </a: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milepoint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values that reference our road centerline (for those of you that care)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Having ArcGIS do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Hard Work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Saves Time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45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3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148" name="Picture 4" descr="http://www.pclivesupport.net/blog/wp-content/uploads/2011/10/saves_time_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55" y="3733800"/>
            <a:ext cx="3657600" cy="27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600200"/>
          </a:xfrm>
        </p:spPr>
        <p:txBody>
          <a:bodyPr/>
          <a:lstStyle/>
          <a:p>
            <a:r>
              <a:rPr lang="en-US" dirty="0" smtClean="0"/>
              <a:t>How It Works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 Data Into a GIS Database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 Data Available for People to Search, Filter and Query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funny-pictures-blog.com/wp-content/uploads/2011/09/lo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876800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rupal.org/files/images/cck_filte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1790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90600"/>
          </a:xfrm>
        </p:spPr>
        <p:txBody>
          <a:bodyPr/>
          <a:lstStyle/>
          <a:p>
            <a:r>
              <a:rPr lang="en-US" dirty="0" smtClean="0"/>
              <a:t>How We Do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ArcGIS Server</a:t>
            </a:r>
          </a:p>
        </p:txBody>
      </p:sp>
      <p:pic>
        <p:nvPicPr>
          <p:cNvPr id="2050" name="Picture 2" descr="http://esri.osu.edu/sites/esri.engineering.osu.edu/files/imagecache/product_full/arcgis_ser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4" y="2337375"/>
            <a:ext cx="41814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27804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5715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Instructions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460212"/>
            <a:ext cx="3852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 Gets to People</a:t>
            </a:r>
            <a:endParaRPr lang="en-US" sz="3200" dirty="0"/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838200" y="4419600"/>
            <a:ext cx="76200" cy="858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95600" y="4038600"/>
            <a:ext cx="0" cy="1821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572000" y="1981200"/>
            <a:ext cx="381001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http://4.bp.blogspot.com/-uOWEp88lZxQ/TZCLiWOQ3II/AAAAAAAAA5w/XpD_TrW5sho/s400/Cat%2BHappy%2B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63221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291270" y="2840001"/>
            <a:ext cx="385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Makes People Happy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Things…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This is a work in progress</a:t>
            </a:r>
          </a:p>
          <a:p>
            <a:pPr lvl="1"/>
            <a:r>
              <a:rPr lang="en-US" sz="2800" dirty="0" smtClean="0"/>
              <a:t>A Few Months Away</a:t>
            </a:r>
          </a:p>
          <a:p>
            <a:r>
              <a:rPr lang="en-US" sz="3600" dirty="0" smtClean="0"/>
              <a:t>Internal to DOT Only</a:t>
            </a:r>
          </a:p>
          <a:p>
            <a:pPr lvl="1"/>
            <a:r>
              <a:rPr lang="en-US" sz="2800" dirty="0" smtClean="0"/>
              <a:t>Sorry!</a:t>
            </a:r>
            <a:endParaRPr lang="en-US" sz="2800" dirty="0"/>
          </a:p>
        </p:txBody>
      </p:sp>
      <p:pic>
        <p:nvPicPr>
          <p:cNvPr id="6146" name="Picture 2" descr="http://1.bp.blogspot.com/-0ucG3SIIsdE/Tb0JJSUv34I/AAAAAAAAALo/m-Yw1o2lM64/s1600/work-in-pro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4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 Is 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Getting Documents Scanned and Into E-Docs</a:t>
            </a:r>
          </a:p>
          <a:p>
            <a:r>
              <a:rPr lang="en-US" sz="2800" dirty="0" smtClean="0"/>
              <a:t>Loading Into a GIS Database</a:t>
            </a:r>
          </a:p>
          <a:p>
            <a:r>
              <a:rPr lang="en-US" sz="2800" dirty="0" smtClean="0"/>
              <a:t>Running It Through ArcGIS Server</a:t>
            </a:r>
          </a:p>
          <a:p>
            <a:r>
              <a:rPr lang="en-US" sz="2800" dirty="0" smtClean="0"/>
              <a:t>Getting to it People</a:t>
            </a:r>
            <a:endParaRPr lang="en-US" sz="2800" dirty="0"/>
          </a:p>
        </p:txBody>
      </p:sp>
      <p:pic>
        <p:nvPicPr>
          <p:cNvPr id="4" name="Picture 4" descr="http://4.bp.blogspot.com/-uOWEp88lZxQ/TZCLiWOQ3II/AAAAAAAAA5w/XpD_TrW5sho/s400/Cat%2BHappy%2B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8100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267200" y="4038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0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600200"/>
          </a:xfrm>
        </p:spPr>
        <p:txBody>
          <a:bodyPr/>
          <a:lstStyle/>
          <a:p>
            <a:r>
              <a:rPr lang="en-US" dirty="0" smtClean="0"/>
              <a:t>Well… That’s It 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encrypted-tbn3.gstatic.com/images?q=tbn:ANd9GcRSgBZw7QkPuzi04ImMfsWUyhPhgx6PBCPsOr8o89iKsHggLq8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63345"/>
            <a:ext cx="4724399" cy="28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2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for Central Region Materials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 Technician / GIS Guy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Do Whatever People Tell Me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 years experience with ArcGIS Desktop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year experience with ArcGIS Server</a:t>
            </a:r>
          </a:p>
        </p:txBody>
      </p:sp>
      <p:pic>
        <p:nvPicPr>
          <p:cNvPr id="2054" name="Picture 6" descr="https://encrypted-tbn1.gstatic.com/images?q=tbn:ANd9GcR8r6RYwHwdt6uliXFliGDF8gux-pt7QBvURZqjCic3b8GbWG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49" y="4088456"/>
            <a:ext cx="3649951" cy="22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3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To Link Historic Project Locations to Electronic Documents</a:t>
            </a:r>
          </a:p>
          <a:p>
            <a:pPr lvl="1"/>
            <a:r>
              <a:rPr lang="en-US" sz="2800" dirty="0" smtClean="0"/>
              <a:t>As-Built</a:t>
            </a:r>
          </a:p>
          <a:p>
            <a:pPr lvl="1"/>
            <a:r>
              <a:rPr lang="en-US" sz="2800" dirty="0" smtClean="0"/>
              <a:t>DSR</a:t>
            </a:r>
          </a:p>
          <a:p>
            <a:pPr lvl="1"/>
            <a:r>
              <a:rPr lang="en-US" sz="2800" dirty="0" smtClean="0"/>
              <a:t>Environmental Documents</a:t>
            </a:r>
          </a:p>
          <a:p>
            <a:pPr lvl="1"/>
            <a:r>
              <a:rPr lang="en-US" sz="2800" dirty="0" smtClean="0"/>
              <a:t>Geotechnical Reports</a:t>
            </a:r>
          </a:p>
          <a:p>
            <a:pPr lvl="1"/>
            <a:r>
              <a:rPr lang="en-US" sz="2800" dirty="0" smtClean="0"/>
              <a:t>Bid Tabs</a:t>
            </a:r>
          </a:p>
          <a:p>
            <a:pPr lvl="1"/>
            <a:r>
              <a:rPr lang="en-US" sz="2800" dirty="0" smtClean="0"/>
              <a:t>Anything! (almost)</a:t>
            </a:r>
            <a:endParaRPr lang="en-US" sz="2800" dirty="0"/>
          </a:p>
        </p:txBody>
      </p:sp>
      <p:pic>
        <p:nvPicPr>
          <p:cNvPr id="1026" name="Picture 2" descr="https://encrypted-tbn1.gstatic.com/images?q=tbn:ANd9GcTvoyVMPmYrQi9hlDe9HHbOEkxi3va8i_InAO7j8HSLB4RFWr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91743"/>
            <a:ext cx="2152650" cy="15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64" y="0"/>
            <a:ext cx="8229600" cy="8382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3534"/>
            <a:ext cx="8229600" cy="658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12" idx="1"/>
          </p:cNvCxnSpPr>
          <p:nvPr/>
        </p:nvCxnSpPr>
        <p:spPr>
          <a:xfrm flipH="1">
            <a:off x="2362200" y="838200"/>
            <a:ext cx="162098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83182" y="653534"/>
            <a:ext cx="16764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Web Browser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V="1">
            <a:off x="2798956" y="1434007"/>
            <a:ext cx="948698" cy="9466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flipH="1">
            <a:off x="2023104" y="2196007"/>
            <a:ext cx="77585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3"/>
          </p:cNvCxnSpPr>
          <p:nvPr/>
        </p:nvCxnSpPr>
        <p:spPr>
          <a:xfrm flipH="1">
            <a:off x="4821382" y="3327339"/>
            <a:ext cx="1085269" cy="9398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5906651" y="3142673"/>
            <a:ext cx="221211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Project Footprints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8" y="3664405"/>
            <a:ext cx="298727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54917" y="1826675"/>
            <a:ext cx="3302176" cy="1837730"/>
            <a:chOff x="2054917" y="1826675"/>
            <a:chExt cx="3302176" cy="1837730"/>
          </a:xfrm>
        </p:grpSpPr>
        <p:cxnSp>
          <p:nvCxnSpPr>
            <p:cNvPr id="33" name="Straight Arrow Connector 32"/>
            <p:cNvCxnSpPr>
              <a:stCxn id="34" idx="3"/>
              <a:endCxn id="2051" idx="0"/>
            </p:cNvCxnSpPr>
            <p:nvPr/>
          </p:nvCxnSpPr>
          <p:spPr>
            <a:xfrm flipH="1">
              <a:off x="2054917" y="2011341"/>
              <a:ext cx="1928265" cy="1653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flipH="1">
              <a:off x="3983182" y="1826675"/>
              <a:ext cx="1373911" cy="36933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Search Tool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3201" y="2376208"/>
            <a:ext cx="2637542" cy="1423995"/>
            <a:chOff x="2743201" y="2376208"/>
            <a:chExt cx="2637542" cy="1423995"/>
          </a:xfrm>
        </p:grpSpPr>
        <p:cxnSp>
          <p:nvCxnSpPr>
            <p:cNvPr id="13" name="Straight Arrow Connector 12"/>
            <p:cNvCxnSpPr>
              <a:stCxn id="14" idx="3"/>
            </p:cNvCxnSpPr>
            <p:nvPr/>
          </p:nvCxnSpPr>
          <p:spPr>
            <a:xfrm flipH="1">
              <a:off x="2743201" y="2837873"/>
              <a:ext cx="1263631" cy="96233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flipH="1">
              <a:off x="4006832" y="2376208"/>
              <a:ext cx="1373911" cy="92333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Search by AKSAS or graphical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5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14021"/>
            <a:ext cx="9130990" cy="664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93381" y="1823635"/>
            <a:ext cx="2667000" cy="1822041"/>
            <a:chOff x="2819400" y="1853945"/>
            <a:chExt cx="2667000" cy="1803655"/>
          </a:xfrm>
        </p:grpSpPr>
        <p:sp>
          <p:nvSpPr>
            <p:cNvPr id="8" name="TextBox 7"/>
            <p:cNvSpPr txBox="1"/>
            <p:nvPr/>
          </p:nvSpPr>
          <p:spPr>
            <a:xfrm>
              <a:off x="2819400" y="1853945"/>
              <a:ext cx="266700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Project You Are Looking At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4152900" y="2500276"/>
              <a:ext cx="425605" cy="11573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80431" y="1399734"/>
            <a:ext cx="2667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Search Result Summary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1813931" y="1769066"/>
            <a:ext cx="319669" cy="1202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5036" y="4545895"/>
            <a:ext cx="2667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Search Result Details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>
            <a:off x="1858536" y="4915227"/>
            <a:ext cx="0" cy="799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15000" y="4730561"/>
            <a:ext cx="28956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Hyperlink to Documents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7048500" y="5099893"/>
            <a:ext cx="114300" cy="799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Hyperlinks</a:t>
            </a:r>
          </a:p>
          <a:p>
            <a:r>
              <a:rPr lang="en-US" dirty="0" smtClean="0"/>
              <a:t>1- Queries for All Documents Tied to Project Number</a:t>
            </a:r>
          </a:p>
          <a:p>
            <a:r>
              <a:rPr lang="en-US" dirty="0" smtClean="0"/>
              <a:t>2 – Link Directly To As-Built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8039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Yay!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1.bp.blogspot.com/-WDaDuF-55Ts/UEeR4724BXI/AAAAAAAAA-A/yEgGwYCJ-3w/s1600/d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7909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219825" cy="434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6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2582</TotalTime>
  <Words>464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ADOT’s New GIS Archive System</vt:lpstr>
      <vt:lpstr>What We Will Cover</vt:lpstr>
      <vt:lpstr>Background</vt:lpstr>
      <vt:lpstr>Purpose of this Project</vt:lpstr>
      <vt:lpstr>Example</vt:lpstr>
      <vt:lpstr>PowerPoint Presentation</vt:lpstr>
      <vt:lpstr>Hyperlinks</vt:lpstr>
      <vt:lpstr>Yay!</vt:lpstr>
      <vt:lpstr>Other Tools</vt:lpstr>
      <vt:lpstr>Why Do This Project?</vt:lpstr>
      <vt:lpstr>Why Do This Project?</vt:lpstr>
      <vt:lpstr>Why  Do This Project?</vt:lpstr>
      <vt:lpstr>What Is E-Docs?</vt:lpstr>
      <vt:lpstr>What Is E-Docs?</vt:lpstr>
      <vt:lpstr>E-Docs Check In</vt:lpstr>
      <vt:lpstr>What Is GIS?</vt:lpstr>
      <vt:lpstr> Why GIS?</vt:lpstr>
      <vt:lpstr>So How Does It Work?</vt:lpstr>
      <vt:lpstr>How It Works - Continued</vt:lpstr>
      <vt:lpstr>How It Works - Continued</vt:lpstr>
      <vt:lpstr>How It Works - Continued</vt:lpstr>
      <vt:lpstr>How We Do This</vt:lpstr>
      <vt:lpstr>A Few More Things…</vt:lpstr>
      <vt:lpstr>And That Is How It Works</vt:lpstr>
      <vt:lpstr>Well… That’s It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ArcGIS Server / Flex</dc:title>
  <dc:creator>Pavey, Andrew (DOT)</dc:creator>
  <cp:lastModifiedBy>Pavey, Andrew (DOT)</cp:lastModifiedBy>
  <cp:revision>97</cp:revision>
  <dcterms:created xsi:type="dcterms:W3CDTF">2013-02-12T18:43:35Z</dcterms:created>
  <dcterms:modified xsi:type="dcterms:W3CDTF">2013-04-08T20:09:11Z</dcterms:modified>
</cp:coreProperties>
</file>