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3" r:id="rId2"/>
    <p:sldId id="334" r:id="rId3"/>
    <p:sldId id="335" r:id="rId4"/>
    <p:sldId id="336" r:id="rId5"/>
    <p:sldId id="337" r:id="rId6"/>
    <p:sldId id="371" r:id="rId7"/>
    <p:sldId id="342" r:id="rId8"/>
    <p:sldId id="341" r:id="rId9"/>
    <p:sldId id="343" r:id="rId10"/>
    <p:sldId id="344" r:id="rId11"/>
    <p:sldId id="345" r:id="rId12"/>
    <p:sldId id="348" r:id="rId13"/>
    <p:sldId id="349" r:id="rId14"/>
    <p:sldId id="354" r:id="rId15"/>
    <p:sldId id="356" r:id="rId16"/>
    <p:sldId id="357" r:id="rId17"/>
    <p:sldId id="358" r:id="rId18"/>
    <p:sldId id="360" r:id="rId19"/>
    <p:sldId id="359" r:id="rId20"/>
    <p:sldId id="361" r:id="rId21"/>
    <p:sldId id="362" r:id="rId22"/>
    <p:sldId id="363" r:id="rId23"/>
    <p:sldId id="364" r:id="rId24"/>
    <p:sldId id="367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3" r:id="rId41"/>
    <p:sldId id="274" r:id="rId42"/>
    <p:sldId id="281" r:id="rId43"/>
    <p:sldId id="276" r:id="rId44"/>
    <p:sldId id="278" r:id="rId45"/>
    <p:sldId id="277" r:id="rId46"/>
    <p:sldId id="368" r:id="rId47"/>
    <p:sldId id="369" r:id="rId48"/>
    <p:sldId id="370" r:id="rId49"/>
    <p:sldId id="279" r:id="rId50"/>
    <p:sldId id="282" r:id="rId51"/>
    <p:sldId id="283" r:id="rId52"/>
    <p:sldId id="286" r:id="rId53"/>
    <p:sldId id="317" r:id="rId54"/>
    <p:sldId id="318" r:id="rId55"/>
    <p:sldId id="319" r:id="rId56"/>
    <p:sldId id="284" r:id="rId57"/>
    <p:sldId id="289" r:id="rId58"/>
    <p:sldId id="292" r:id="rId59"/>
    <p:sldId id="288" r:id="rId60"/>
    <p:sldId id="294" r:id="rId61"/>
    <p:sldId id="297" r:id="rId62"/>
    <p:sldId id="295" r:id="rId63"/>
    <p:sldId id="290" r:id="rId64"/>
    <p:sldId id="296" r:id="rId65"/>
    <p:sldId id="320" r:id="rId66"/>
    <p:sldId id="298" r:id="rId67"/>
    <p:sldId id="299" r:id="rId68"/>
    <p:sldId id="300" r:id="rId69"/>
    <p:sldId id="302" r:id="rId70"/>
    <p:sldId id="304" r:id="rId71"/>
    <p:sldId id="303" r:id="rId72"/>
    <p:sldId id="301" r:id="rId73"/>
    <p:sldId id="305" r:id="rId74"/>
    <p:sldId id="306" r:id="rId75"/>
    <p:sldId id="312" r:id="rId76"/>
    <p:sldId id="313" r:id="rId77"/>
    <p:sldId id="314" r:id="rId78"/>
    <p:sldId id="308" r:id="rId79"/>
    <p:sldId id="315" r:id="rId80"/>
    <p:sldId id="316" r:id="rId81"/>
    <p:sldId id="309" r:id="rId82"/>
    <p:sldId id="311" r:id="rId83"/>
    <p:sldId id="310" r:id="rId84"/>
    <p:sldId id="323" r:id="rId85"/>
    <p:sldId id="325" r:id="rId86"/>
    <p:sldId id="324" r:id="rId87"/>
    <p:sldId id="326" r:id="rId88"/>
    <p:sldId id="327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B9E8-C1A7-4C3B-898B-2CF868026B2B}" type="datetimeFigureOut">
              <a:rPr lang="en-US" smtClean="0"/>
              <a:pPr/>
              <a:t>9/27/2011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CE19-6B8B-43A8-B4E8-50203734B7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B9E8-C1A7-4C3B-898B-2CF868026B2B}" type="datetimeFigureOut">
              <a:rPr lang="en-US" smtClean="0"/>
              <a:pPr/>
              <a:t>9/27/2011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CE19-6B8B-43A8-B4E8-50203734B7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B9E8-C1A7-4C3B-898B-2CF868026B2B}" type="datetimeFigureOut">
              <a:rPr lang="en-US" smtClean="0"/>
              <a:pPr/>
              <a:t>9/27/2011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CE19-6B8B-43A8-B4E8-50203734B7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9B8E4B2-C521-43B1-9B7A-F8FC3A5B091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B9E8-C1A7-4C3B-898B-2CF868026B2B}" type="datetimeFigureOut">
              <a:rPr lang="en-US" smtClean="0"/>
              <a:pPr/>
              <a:t>9/27/2011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CE19-6B8B-43A8-B4E8-50203734B7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B9E8-C1A7-4C3B-898B-2CF868026B2B}" type="datetimeFigureOut">
              <a:rPr lang="en-US" smtClean="0"/>
              <a:pPr/>
              <a:t>9/27/2011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CE19-6B8B-43A8-B4E8-50203734B7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B9E8-C1A7-4C3B-898B-2CF868026B2B}" type="datetimeFigureOut">
              <a:rPr lang="en-US" smtClean="0"/>
              <a:pPr/>
              <a:t>9/27/2011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CE19-6B8B-43A8-B4E8-50203734B7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B9E8-C1A7-4C3B-898B-2CF868026B2B}" type="datetimeFigureOut">
              <a:rPr lang="en-US" smtClean="0"/>
              <a:pPr/>
              <a:t>9/27/2011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CE19-6B8B-43A8-B4E8-50203734B7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B9E8-C1A7-4C3B-898B-2CF868026B2B}" type="datetimeFigureOut">
              <a:rPr lang="en-US" smtClean="0"/>
              <a:pPr/>
              <a:t>9/27/2011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CE19-6B8B-43A8-B4E8-50203734B7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B9E8-C1A7-4C3B-898B-2CF868026B2B}" type="datetimeFigureOut">
              <a:rPr lang="en-US" smtClean="0"/>
              <a:pPr/>
              <a:t>9/27/2011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CE19-6B8B-43A8-B4E8-50203734B7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B9E8-C1A7-4C3B-898B-2CF868026B2B}" type="datetimeFigureOut">
              <a:rPr lang="en-US" smtClean="0"/>
              <a:pPr/>
              <a:t>9/27/2011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CE19-6B8B-43A8-B4E8-50203734B7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3B9E8-C1A7-4C3B-898B-2CF868026B2B}" type="datetimeFigureOut">
              <a:rPr lang="en-US" smtClean="0"/>
              <a:pPr/>
              <a:t>9/27/2011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CE19-6B8B-43A8-B4E8-50203734B7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3B9E8-C1A7-4C3B-898B-2CF868026B2B}" type="datetimeFigureOut">
              <a:rPr lang="en-US" smtClean="0"/>
              <a:pPr/>
              <a:t>9/27/2011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3CE19-6B8B-43A8-B4E8-50203734B7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istrator\Pictures\2011-06-06\Nehalem\256.AVI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istrator\Pictures\2011-06-06\Nehalem\031.AVI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2051" name="Picture 5" descr="Picture1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3947" r="4263" b="10646"/>
          <a:stretch>
            <a:fillRect/>
          </a:stretch>
        </p:blipFill>
        <p:spPr>
          <a:xfrm>
            <a:off x="0" y="0"/>
            <a:ext cx="9144000" cy="6858000"/>
          </a:xfrm>
          <a:noFill/>
          <a:ln w="25400">
            <a:solidFill>
              <a:schemeClr val="tx1"/>
            </a:solidFill>
          </a:ln>
        </p:spPr>
      </p:pic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304801" y="304800"/>
            <a:ext cx="41925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</a:rPr>
              <a:t>Snap Tite Presentation </a:t>
            </a:r>
          </a:p>
          <a:p>
            <a:pPr eaLnBrk="0" hangingPunct="0"/>
            <a:r>
              <a:rPr lang="en-US" sz="2400" dirty="0">
                <a:solidFill>
                  <a:srgbClr val="000000"/>
                </a:solidFill>
              </a:rPr>
              <a:t>Presenter </a:t>
            </a:r>
          </a:p>
          <a:p>
            <a:pPr eaLnBrk="0" hangingPunct="0"/>
            <a:r>
              <a:rPr lang="en-US" sz="2400" dirty="0">
                <a:solidFill>
                  <a:srgbClr val="000000"/>
                </a:solidFill>
              </a:rPr>
              <a:t>Mark A. </a:t>
            </a:r>
            <a:r>
              <a:rPr lang="en-US" sz="2400" dirty="0" smtClean="0">
                <a:solidFill>
                  <a:srgbClr val="000000"/>
                </a:solidFill>
              </a:rPr>
              <a:t>Theetge</a:t>
            </a:r>
          </a:p>
          <a:p>
            <a:pPr eaLnBrk="0" hangingPunct="0"/>
            <a:r>
              <a:rPr lang="en-US" sz="2400" dirty="0" smtClean="0">
                <a:solidFill>
                  <a:srgbClr val="000000"/>
                </a:solidFill>
              </a:rPr>
              <a:t>markt@isco-pipe.com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362200"/>
            <a:ext cx="3067050" cy="188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3625" y="1676400"/>
            <a:ext cx="7015163" cy="442277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/>
              <a:t>Thread-Loc Joint 4” to 42”</a:t>
            </a:r>
            <a:br>
              <a:rPr lang="en-US" sz="4000" dirty="0" smtClean="0"/>
            </a:br>
            <a:r>
              <a:rPr lang="en-US" sz="4000" dirty="0" smtClean="0"/>
              <a:t>same properties as Snap Tite</a:t>
            </a:r>
          </a:p>
        </p:txBody>
      </p:sp>
      <p:pic>
        <p:nvPicPr>
          <p:cNvPr id="19459" name="Picture 3" descr="image00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1752600"/>
            <a:ext cx="38100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4C524-DE9E-4C8B-A967-6D2874190B06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Krah Piping Systems</a:t>
            </a:r>
          </a:p>
        </p:txBody>
      </p:sp>
      <p:pic>
        <p:nvPicPr>
          <p:cNvPr id="293892" name="Picture 4" descr="IMG_2619_kle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752600"/>
            <a:ext cx="3827463" cy="2552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3896" name="Text Box 8"/>
          <p:cNvSpPr txBox="1">
            <a:spLocks noChangeArrowheads="1"/>
          </p:cNvSpPr>
          <p:nvPr/>
        </p:nvSpPr>
        <p:spPr bwMode="auto">
          <a:xfrm>
            <a:off x="5257800" y="4572000"/>
            <a:ext cx="3597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/>
              <a:t>Krah Piping Technology – a unique spiral winding process</a:t>
            </a:r>
          </a:p>
        </p:txBody>
      </p:sp>
      <p:pic>
        <p:nvPicPr>
          <p:cNvPr id="293897" name="Picture 9" descr="Slide 4-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676400"/>
            <a:ext cx="3554413" cy="2011363"/>
          </a:xfrm>
          <a:prstGeom prst="rect">
            <a:avLst/>
          </a:prstGeom>
          <a:noFill/>
        </p:spPr>
      </p:pic>
      <p:pic>
        <p:nvPicPr>
          <p:cNvPr id="293898" name="Picture 10" descr="Slide 4-C"/>
          <p:cNvPicPr>
            <a:picLocks noChangeAspect="1" noChangeArrowheads="1"/>
          </p:cNvPicPr>
          <p:nvPr/>
        </p:nvPicPr>
        <p:blipFill>
          <a:blip r:embed="rId4" cstate="print"/>
          <a:srcRect l="2994" t="4172"/>
          <a:stretch>
            <a:fillRect/>
          </a:stretch>
        </p:blipFill>
        <p:spPr bwMode="auto">
          <a:xfrm>
            <a:off x="1997075" y="3902075"/>
            <a:ext cx="2962275" cy="2100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7B9C-E619-4AE3-97E9-FAD2180EA0D0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Krah Piping Systems – </a:t>
            </a:r>
            <a:br>
              <a:rPr lang="en-US" sz="4000" dirty="0"/>
            </a:br>
            <a:r>
              <a:rPr lang="en-US" sz="4000" dirty="0"/>
              <a:t>Key Features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371600"/>
            <a:ext cx="57150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Spiral winding process used variety of piping profiles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Profile pipe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Solid wall pipe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Fiber reinforced pipe</a:t>
            </a:r>
          </a:p>
          <a:p>
            <a:pPr lvl="2"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800" dirty="0"/>
              <a:t>Process lends itself to alternative joining option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Bell and spigot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Integrated electro-fusion joining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Traditional butt fusion</a:t>
            </a:r>
          </a:p>
          <a:p>
            <a:pPr lvl="2"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800" dirty="0"/>
              <a:t>Overcomes limitations of conventional HDPE pipe extrusion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Melt strength issues limit OD and wall thickness in conventional extrusion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Wall and ID uniformity improved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Throughput issues are minimized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Downstream production handling needs are simplified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Diameter range widened significantly </a:t>
            </a:r>
          </a:p>
          <a:p>
            <a:pPr lvl="3">
              <a:lnSpc>
                <a:spcPct val="80000"/>
              </a:lnSpc>
            </a:pPr>
            <a:r>
              <a:rPr lang="en-US" sz="1200" dirty="0"/>
              <a:t>Up to 154”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Material capability</a:t>
            </a:r>
          </a:p>
          <a:p>
            <a:pPr lvl="3">
              <a:lnSpc>
                <a:spcPct val="80000"/>
              </a:lnSpc>
            </a:pPr>
            <a:r>
              <a:rPr lang="en-US" sz="1200" dirty="0"/>
              <a:t>PE3608, PE4710, PP, Reinforced profiles</a:t>
            </a:r>
          </a:p>
          <a:p>
            <a:pPr lvl="1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  <p:pic>
        <p:nvPicPr>
          <p:cNvPr id="294921" name="Picture 9" descr="Slide 5-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1447800"/>
            <a:ext cx="1543050" cy="847725"/>
          </a:xfrm>
          <a:prstGeom prst="rect">
            <a:avLst/>
          </a:prstGeom>
          <a:noFill/>
        </p:spPr>
      </p:pic>
      <p:pic>
        <p:nvPicPr>
          <p:cNvPr id="294922" name="Picture 10" descr="Slide 5-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2514600"/>
            <a:ext cx="1597025" cy="792163"/>
          </a:xfrm>
          <a:prstGeom prst="rect">
            <a:avLst/>
          </a:prstGeom>
          <a:noFill/>
        </p:spPr>
      </p:pic>
      <p:pic>
        <p:nvPicPr>
          <p:cNvPr id="294923" name="Picture 11" descr="Slide 5-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3429000"/>
            <a:ext cx="1517650" cy="927100"/>
          </a:xfrm>
          <a:prstGeom prst="rect">
            <a:avLst/>
          </a:prstGeom>
          <a:noFill/>
        </p:spPr>
      </p:pic>
      <p:pic>
        <p:nvPicPr>
          <p:cNvPr id="294924" name="Picture 12" descr="Slide 5-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4419600"/>
            <a:ext cx="1463675" cy="1042988"/>
          </a:xfrm>
          <a:prstGeom prst="rect">
            <a:avLst/>
          </a:prstGeom>
          <a:noFill/>
        </p:spPr>
      </p:pic>
      <p:pic>
        <p:nvPicPr>
          <p:cNvPr id="294925" name="Picture 13" descr="Slide 5-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5562600"/>
            <a:ext cx="1517650" cy="841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51962-C8A8-4379-9D47-A6E5D3368A76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Krah Piping Systems - Joining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4267200"/>
            <a:ext cx="5867400" cy="2057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Integrated electro-fusion joint 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Available on profile wall or solid wall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Brings integrity of fusion joining to large OD pipe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EF process is bar-code automated 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Allows for documentation of fusion parameters at time of installation</a:t>
            </a:r>
          </a:p>
        </p:txBody>
      </p:sp>
      <p:pic>
        <p:nvPicPr>
          <p:cNvPr id="300041" name="Picture 9" descr="Slide 10-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524000"/>
            <a:ext cx="3657600" cy="2498725"/>
          </a:xfrm>
          <a:prstGeom prst="rect">
            <a:avLst/>
          </a:prstGeom>
          <a:noFill/>
        </p:spPr>
      </p:pic>
      <p:pic>
        <p:nvPicPr>
          <p:cNvPr id="300042" name="Picture 10" descr="Slide 10-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981200"/>
            <a:ext cx="2597150" cy="1584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C3364-252E-4951-AB4D-311903E893FE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Krah Piping Systems - Joining</a:t>
            </a:r>
          </a:p>
        </p:txBody>
      </p:sp>
      <p:pic>
        <p:nvPicPr>
          <p:cNvPr id="302086" name="Picture 6" descr="Slide 12-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95400"/>
            <a:ext cx="6821488" cy="4565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48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Hydro-Bell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ph idx="1"/>
          </p:nvPr>
        </p:nvGraphicFramePr>
        <p:xfrm>
          <a:off x="1524000" y="1831181"/>
          <a:ext cx="6096000" cy="4064000"/>
        </p:xfrm>
        <a:graphic>
          <a:graphicData uri="http://schemas.openxmlformats.org/presentationml/2006/ole">
            <p:oleObj spid="_x0000_s47106" name="Acrobat Document" r:id="rId3" imgW="0" imgH="0" progId="AcroExch.Document.7">
              <p:embed/>
            </p:oleObj>
          </a:graphicData>
        </a:graphic>
      </p:graphicFrame>
      <p:graphicFrame>
        <p:nvGraphicFramePr>
          <p:cNvPr id="47108" name="Object 4"/>
          <p:cNvGraphicFramePr>
            <a:graphicFrameLocks noChangeAspect="1"/>
          </p:cNvGraphicFramePr>
          <p:nvPr/>
        </p:nvGraphicFramePr>
        <p:xfrm>
          <a:off x="4648200" y="3733800"/>
          <a:ext cx="4114800" cy="2670464"/>
        </p:xfrm>
        <a:graphic>
          <a:graphicData uri="http://schemas.openxmlformats.org/presentationml/2006/ole">
            <p:oleObj spid="_x0000_s47108" name="Acrobat Document" r:id="rId4" imgW="7543800" imgH="5829300" progId="AcroExch.Document.7">
              <p:embed/>
            </p:oleObj>
          </a:graphicData>
        </a:graphic>
      </p:graphicFrame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295400"/>
            <a:ext cx="3581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3809999" cy="312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733800"/>
            <a:ext cx="3810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276600"/>
            <a:ext cx="15716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099" name="Rectangle 5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4100" name="Picture 6" descr="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838200" y="457200"/>
            <a:ext cx="746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Advantages of using Snap Tite lining solution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981200"/>
            <a:ext cx="3067050" cy="188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HYDRO-BELL</a:t>
            </a:r>
            <a:endParaRPr lang="en-US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1"/>
            <a:ext cx="348307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76400"/>
            <a:ext cx="46767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 Passageway </a:t>
            </a:r>
            <a:endParaRPr lang="en-US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3327" y="1600200"/>
            <a:ext cx="36773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962" y="2072481"/>
            <a:ext cx="66960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012" y="1981994"/>
            <a:ext cx="665797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725" y="2015331"/>
            <a:ext cx="66865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Oregon Coastal Project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Page 04 Snap Tite Desig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0"/>
            <a:ext cx="7391400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Snap-Tite Connection</a:t>
            </a:r>
          </a:p>
        </p:txBody>
      </p:sp>
      <p:pic>
        <p:nvPicPr>
          <p:cNvPr id="6147" name="Picture 5" descr="Page 05 Snap Tite Connecti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43200"/>
            <a:ext cx="8686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256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362200" y="2133600"/>
            <a:ext cx="51816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Blocking after install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70" y="1600200"/>
            <a:ext cx="798485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Build Bulkhead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448" y="1600200"/>
            <a:ext cx="787310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Build Bulkhead 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7772400" cy="990600"/>
          </a:xfrm>
          <a:noFill/>
        </p:spPr>
        <p:txBody>
          <a:bodyPr anchor="b"/>
          <a:lstStyle/>
          <a:p>
            <a:pPr eaLnBrk="1" hangingPunct="1"/>
            <a:r>
              <a:rPr lang="en-US" dirty="0" smtClean="0"/>
              <a:t>SNAP TITE</a:t>
            </a:r>
          </a:p>
        </p:txBody>
      </p:sp>
      <p:sp>
        <p:nvSpPr>
          <p:cNvPr id="717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178800" cy="4686300"/>
          </a:xfrm>
          <a:noFill/>
        </p:spPr>
        <p:txBody>
          <a:bodyPr/>
          <a:lstStyle/>
          <a:p>
            <a:pPr eaLnBrk="1" hangingPunct="1"/>
            <a:r>
              <a:rPr lang="en-US" sz="2800" dirty="0" smtClean="0"/>
              <a:t>RELINE PRODUCT MACHINED FROM PRESSURE CLASS PIPE</a:t>
            </a:r>
          </a:p>
          <a:p>
            <a:pPr eaLnBrk="1" hangingPunct="1"/>
            <a:r>
              <a:rPr lang="en-US" sz="2800" dirty="0" smtClean="0"/>
              <a:t>OD CONTROLED IPS</a:t>
            </a:r>
          </a:p>
          <a:p>
            <a:pPr eaLnBrk="1" hangingPunct="1"/>
            <a:r>
              <a:rPr lang="en-US" sz="2800" dirty="0" smtClean="0"/>
              <a:t>CUSTOM LENGTHS 2’-49’</a:t>
            </a:r>
          </a:p>
          <a:p>
            <a:pPr eaLnBrk="1" hangingPunct="1"/>
            <a:r>
              <a:rPr lang="en-US" sz="2800" dirty="0" smtClean="0"/>
              <a:t>REQUIRES NO SPECIAL EQUIPMENT TO ASSEMBLE</a:t>
            </a:r>
          </a:p>
          <a:p>
            <a:pPr eaLnBrk="1" hangingPunct="1"/>
            <a:r>
              <a:rPr lang="en-US" sz="2800" dirty="0" smtClean="0"/>
              <a:t>MANNING OF .00914</a:t>
            </a:r>
          </a:p>
          <a:p>
            <a:pPr eaLnBrk="1" hangingPunct="1"/>
            <a:r>
              <a:rPr lang="en-US" sz="2800" dirty="0" smtClean="0"/>
              <a:t>HAS BEEN USED FOR OVER </a:t>
            </a:r>
            <a:r>
              <a:rPr lang="en-US" sz="2800" dirty="0" smtClean="0"/>
              <a:t>20 </a:t>
            </a:r>
            <a:r>
              <a:rPr lang="en-US" sz="2800" dirty="0" smtClean="0"/>
              <a:t>YEARS </a:t>
            </a:r>
            <a:r>
              <a:rPr lang="en-US" sz="2800" dirty="0" smtClean="0"/>
              <a:t>FOR STATE, FEDERAL HWYS AS WELL AS RAILROAD</a:t>
            </a:r>
          </a:p>
          <a:p>
            <a:pPr eaLnBrk="1" hangingPunct="1"/>
            <a:r>
              <a:rPr lang="en-US" sz="2800" dirty="0" smtClean="0"/>
              <a:t>AASHTO 326-08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031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2057400"/>
            <a:ext cx="6629400" cy="4443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Yakutat Airport Project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Checking on taxiway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500" y="1600200"/>
            <a:ext cx="6803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 hours snapped together and ready for insertion</a:t>
            </a:r>
            <a:endParaRPr lang="en-US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500" y="1600200"/>
            <a:ext cx="6803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Floated it in </a:t>
            </a:r>
            <a:endParaRPr lang="en-US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500" y="1600200"/>
            <a:ext cx="6803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Dried it up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Stalled it with trailer jacks</a:t>
            </a:r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Snap Tite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Resistant to heavy bed-load</a:t>
            </a:r>
          </a:p>
          <a:p>
            <a:r>
              <a:rPr lang="en-US" dirty="0" smtClean="0"/>
              <a:t>Flexible to movement </a:t>
            </a:r>
          </a:p>
          <a:p>
            <a:r>
              <a:rPr lang="en-US" dirty="0" smtClean="0"/>
              <a:t>Resistant to extreme cold will not fracture</a:t>
            </a:r>
          </a:p>
          <a:p>
            <a:r>
              <a:rPr lang="en-US" dirty="0" smtClean="0"/>
              <a:t>High tolerance to heat 140 degrees under pressure.</a:t>
            </a:r>
          </a:p>
          <a:p>
            <a:r>
              <a:rPr lang="en-US" dirty="0" smtClean="0"/>
              <a:t>Restrained joint </a:t>
            </a:r>
          </a:p>
          <a:p>
            <a:r>
              <a:rPr lang="en-US" dirty="0" smtClean="0"/>
              <a:t>Direct bury product in addition to a liner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 one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 2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Finished product</a:t>
            </a:r>
            <a:endParaRPr lang="en-US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500" y="1600200"/>
            <a:ext cx="6803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Nampa ID project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040" y="1912461"/>
            <a:ext cx="520192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040" y="1912461"/>
            <a:ext cx="520192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Holes for water to counteract buoyancy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040" y="1912461"/>
            <a:ext cx="520192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Welded using a hand welder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040" y="1912461"/>
            <a:ext cx="520192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63491" name="Picture 3" descr="DSCN10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1000" y="3048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Oval Pipe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040" y="1912461"/>
            <a:ext cx="520192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040" y="1912461"/>
            <a:ext cx="520192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040" y="1912461"/>
            <a:ext cx="520192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040" y="1912461"/>
            <a:ext cx="520192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040" y="1912461"/>
            <a:ext cx="520192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 tubes and inner tubes</a:t>
            </a:r>
            <a:endParaRPr 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Sand bags soaked in expandable grout</a:t>
            </a:r>
            <a:endParaRPr lang="en-US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040" y="1912461"/>
            <a:ext cx="520192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Bags placed under and at spring line</a:t>
            </a:r>
            <a:endParaRPr lang="en-US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040" y="1912461"/>
            <a:ext cx="520192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Tubes </a:t>
            </a:r>
            <a:r>
              <a:rPr lang="en-US" dirty="0" smtClean="0"/>
              <a:t>were used to </a:t>
            </a:r>
            <a:r>
              <a:rPr lang="en-US" dirty="0" smtClean="0"/>
              <a:t>hold pipe down</a:t>
            </a:r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Inflated tubes to hold pipe till grout above spring line set</a:t>
            </a:r>
            <a:endParaRPr lang="en-US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040" y="1912461"/>
            <a:ext cx="520192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SCN10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76400"/>
            <a:ext cx="6705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635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Finished bulk head ready for grout</a:t>
            </a:r>
            <a:endParaRPr lang="en-US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 product</a:t>
            </a:r>
            <a:endParaRPr lang="en-US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Mullen ID project </a:t>
            </a:r>
            <a:endParaRPr lang="en-US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040" y="1912461"/>
            <a:ext cx="520192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Manufacturing </a:t>
            </a:r>
          </a:p>
        </p:txBody>
      </p:sp>
      <p:pic>
        <p:nvPicPr>
          <p:cNvPr id="6451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350" y="1676400"/>
            <a:ext cx="8115300" cy="442277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357</Words>
  <Application>Microsoft Office PowerPoint</Application>
  <PresentationFormat>On-screen Show (4:3)</PresentationFormat>
  <Paragraphs>83</Paragraphs>
  <Slides>88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0" baseType="lpstr">
      <vt:lpstr>Office Theme</vt:lpstr>
      <vt:lpstr>Acrobat Document</vt:lpstr>
      <vt:lpstr>Slide 1</vt:lpstr>
      <vt:lpstr>Slide 2</vt:lpstr>
      <vt:lpstr>Slide 3</vt:lpstr>
      <vt:lpstr>Slide 4</vt:lpstr>
      <vt:lpstr>SNAP TITE</vt:lpstr>
      <vt:lpstr>Properties of Snap Tite</vt:lpstr>
      <vt:lpstr>Slide 7</vt:lpstr>
      <vt:lpstr> </vt:lpstr>
      <vt:lpstr>Manufacturing </vt:lpstr>
      <vt:lpstr>Slide 10</vt:lpstr>
      <vt:lpstr>Thread-Loc Joint 4” to 42” same properties as Snap Tite</vt:lpstr>
      <vt:lpstr>Krah Piping Systems</vt:lpstr>
      <vt:lpstr>Krah Piping Systems –  Key Features</vt:lpstr>
      <vt:lpstr>Krah Piping Systems - Joining</vt:lpstr>
      <vt:lpstr>Krah Piping Systems - Joining</vt:lpstr>
      <vt:lpstr>Slide 16</vt:lpstr>
      <vt:lpstr>Slide 17</vt:lpstr>
      <vt:lpstr>Hydro-Bell</vt:lpstr>
      <vt:lpstr>Slide 19</vt:lpstr>
      <vt:lpstr>HYDRO-BELL</vt:lpstr>
      <vt:lpstr>Fish Passageway </vt:lpstr>
      <vt:lpstr>Slide 22</vt:lpstr>
      <vt:lpstr>Slide 23</vt:lpstr>
      <vt:lpstr>Slide 24</vt:lpstr>
      <vt:lpstr>Oregon Coastal Project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Yakutat Airport Project</vt:lpstr>
      <vt:lpstr>Checking on taxiway</vt:lpstr>
      <vt:lpstr>Slide 53</vt:lpstr>
      <vt:lpstr>2 hours snapped together and ready for insertion</vt:lpstr>
      <vt:lpstr>Floated it in </vt:lpstr>
      <vt:lpstr>Slide 56</vt:lpstr>
      <vt:lpstr>Dried it up </vt:lpstr>
      <vt:lpstr>Stalled it with trailer jacks</vt:lpstr>
      <vt:lpstr>Slide 59</vt:lpstr>
      <vt:lpstr>Slide 60</vt:lpstr>
      <vt:lpstr>Slide 61</vt:lpstr>
      <vt:lpstr>Lift one</vt:lpstr>
      <vt:lpstr>Slide 63</vt:lpstr>
      <vt:lpstr>Lift 2</vt:lpstr>
      <vt:lpstr>Finished product</vt:lpstr>
      <vt:lpstr>Nampa ID project</vt:lpstr>
      <vt:lpstr>Slide 67</vt:lpstr>
      <vt:lpstr>Holes for water to counteract buoyancy</vt:lpstr>
      <vt:lpstr>Welded using a hand welder</vt:lpstr>
      <vt:lpstr>Slide 70</vt:lpstr>
      <vt:lpstr>Slide 71</vt:lpstr>
      <vt:lpstr>Slide 72</vt:lpstr>
      <vt:lpstr>Slide 73</vt:lpstr>
      <vt:lpstr>Slide 74</vt:lpstr>
      <vt:lpstr>Fill tubes and inner tubes</vt:lpstr>
      <vt:lpstr>Sand bags soaked in expandable grout</vt:lpstr>
      <vt:lpstr>Bags placed under and at spring line</vt:lpstr>
      <vt:lpstr>Tubes were used to hold pipe down</vt:lpstr>
      <vt:lpstr>Inflated tubes to hold pipe till grout above spring line set</vt:lpstr>
      <vt:lpstr>Finished bulk head ready for grout</vt:lpstr>
      <vt:lpstr>Finish product</vt:lpstr>
      <vt:lpstr>Slide 82</vt:lpstr>
      <vt:lpstr>Mullen ID project </vt:lpstr>
      <vt:lpstr>Slide 84</vt:lpstr>
      <vt:lpstr>Slide 85</vt:lpstr>
      <vt:lpstr>Slide 86</vt:lpstr>
      <vt:lpstr>Slide 87</vt:lpstr>
      <vt:lpstr>Slide 88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6</cp:revision>
  <dcterms:created xsi:type="dcterms:W3CDTF">2011-09-26T00:15:03Z</dcterms:created>
  <dcterms:modified xsi:type="dcterms:W3CDTF">2011-09-27T16:29:29Z</dcterms:modified>
</cp:coreProperties>
</file>