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5" r:id="rId2"/>
  </p:sldMasterIdLst>
  <p:notesMasterIdLst>
    <p:notesMasterId r:id="rId26"/>
  </p:notesMasterIdLst>
  <p:handoutMasterIdLst>
    <p:handoutMasterId r:id="rId27"/>
  </p:handoutMasterIdLst>
  <p:sldIdLst>
    <p:sldId id="325" r:id="rId3"/>
    <p:sldId id="317" r:id="rId4"/>
    <p:sldId id="318" r:id="rId5"/>
    <p:sldId id="320" r:id="rId6"/>
    <p:sldId id="332" r:id="rId7"/>
    <p:sldId id="315" r:id="rId8"/>
    <p:sldId id="319" r:id="rId9"/>
    <p:sldId id="316" r:id="rId10"/>
    <p:sldId id="321" r:id="rId11"/>
    <p:sldId id="331" r:id="rId12"/>
    <p:sldId id="326" r:id="rId13"/>
    <p:sldId id="330" r:id="rId14"/>
    <p:sldId id="323" r:id="rId15"/>
    <p:sldId id="322" r:id="rId16"/>
    <p:sldId id="328" r:id="rId17"/>
    <p:sldId id="343" r:id="rId18"/>
    <p:sldId id="314" r:id="rId19"/>
    <p:sldId id="313" r:id="rId20"/>
    <p:sldId id="334" r:id="rId21"/>
    <p:sldId id="333" r:id="rId22"/>
    <p:sldId id="329" r:id="rId23"/>
    <p:sldId id="336" r:id="rId24"/>
    <p:sldId id="34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CDE9EF"/>
    <a:srgbClr val="E2F2F6"/>
    <a:srgbClr val="C5E4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9" autoAdjust="0"/>
    <p:restoredTop sz="94660"/>
  </p:normalViewPr>
  <p:slideViewPr>
    <p:cSldViewPr>
      <p:cViewPr>
        <p:scale>
          <a:sx n="86" d="100"/>
          <a:sy n="86" d="100"/>
        </p:scale>
        <p:origin x="-46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rmastrodicasa\My%20Documents\My%20Docs%20Back%20Up\State%20Wide%20Mapping\Business%20Case\DEM%20CASE%20LOGIC\DEM%20Break%20Dow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rmastrodicasa\My%20Documents\My%20Docs%20Back%20Up\State%20Wide%20Mapping\Business%20Case\DEM%20CASE%20LOGIC\DEM%20Break%20Dow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$48M </a:t>
            </a:r>
            <a:r>
              <a:rPr lang="en-US" dirty="0"/>
              <a:t>DEM Project Cost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4588274357271662E-2"/>
          <c:y val="0.23365769903762029"/>
          <c:w val="0.83082345128545754"/>
          <c:h val="0.6800678040244977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Synopsis!$A$6:$A$7</c:f>
              <c:strCache>
                <c:ptCount val="2"/>
                <c:pt idx="0">
                  <c:v>State</c:v>
                </c:pt>
                <c:pt idx="1">
                  <c:v>Federal</c:v>
                </c:pt>
              </c:strCache>
            </c:strRef>
          </c:cat>
          <c:val>
            <c:numRef>
              <c:f>Synopsis!$B$6:$B$7</c:f>
              <c:numCache>
                <c:formatCode>_("$"* #,##0_);_("$"* \(#,##0\);_("$"* "-"??_);_(@_)</c:formatCode>
                <c:ptCount val="2"/>
                <c:pt idx="0">
                  <c:v>9180000</c:v>
                </c:pt>
                <c:pt idx="1">
                  <c:v>24820000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spPr>
    <a:solidFill>
      <a:prstClr val="white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THREE YEAR PROJECT, FOUR PROJECT PARTNERS</a:t>
            </a:r>
          </a:p>
        </c:rich>
      </c:tx>
      <c:layout>
        <c:manualLayout>
          <c:xMode val="edge"/>
          <c:yMode val="edge"/>
          <c:x val="0.11468044619422561"/>
          <c:y val="3.6655211912943929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Synopsis!$B$17</c:f>
              <c:strCache>
                <c:ptCount val="1"/>
                <c:pt idx="0">
                  <c:v>YEAR-1</c:v>
                </c:pt>
              </c:strCache>
            </c:strRef>
          </c:tx>
          <c:cat>
            <c:strRef>
              <c:f>Synopsis!$A$18:$A$22</c:f>
              <c:strCache>
                <c:ptCount val="5"/>
                <c:pt idx="0">
                  <c:v>AK</c:v>
                </c:pt>
                <c:pt idx="1">
                  <c:v>FED-1</c:v>
                </c:pt>
                <c:pt idx="2">
                  <c:v>FED-2</c:v>
                </c:pt>
                <c:pt idx="3">
                  <c:v>FED-3</c:v>
                </c:pt>
                <c:pt idx="4">
                  <c:v>FED-4</c:v>
                </c:pt>
              </c:strCache>
            </c:strRef>
          </c:cat>
          <c:val>
            <c:numRef>
              <c:f>Synopsis!$B$18:$B$22</c:f>
              <c:numCache>
                <c:formatCode>_("$"* #,##0_);_("$"* \(#,##0\);_("$"* "-"??_);_(@_)</c:formatCode>
                <c:ptCount val="5"/>
                <c:pt idx="0">
                  <c:v>2662200</c:v>
                </c:pt>
                <c:pt idx="1">
                  <c:v>1799450</c:v>
                </c:pt>
                <c:pt idx="2">
                  <c:v>1799450</c:v>
                </c:pt>
                <c:pt idx="3">
                  <c:v>1799450</c:v>
                </c:pt>
                <c:pt idx="4">
                  <c:v>1799450</c:v>
                </c:pt>
              </c:numCache>
            </c:numRef>
          </c:val>
        </c:ser>
        <c:ser>
          <c:idx val="1"/>
          <c:order val="1"/>
          <c:tx>
            <c:strRef>
              <c:f>Synopsis!$C$17</c:f>
              <c:strCache>
                <c:ptCount val="1"/>
                <c:pt idx="0">
                  <c:v>YEAR-2</c:v>
                </c:pt>
              </c:strCache>
            </c:strRef>
          </c:tx>
          <c:cat>
            <c:strRef>
              <c:f>Synopsis!$A$18:$A$22</c:f>
              <c:strCache>
                <c:ptCount val="5"/>
                <c:pt idx="0">
                  <c:v>AK</c:v>
                </c:pt>
                <c:pt idx="1">
                  <c:v>FED-1</c:v>
                </c:pt>
                <c:pt idx="2">
                  <c:v>FED-2</c:v>
                </c:pt>
                <c:pt idx="3">
                  <c:v>FED-3</c:v>
                </c:pt>
                <c:pt idx="4">
                  <c:v>FED-4</c:v>
                </c:pt>
              </c:strCache>
            </c:strRef>
          </c:cat>
          <c:val>
            <c:numRef>
              <c:f>Synopsis!$C$18:$C$22</c:f>
              <c:numCache>
                <c:formatCode>_("$"* #,##0_);_("$"* \(#,##0\);_("$"* "-"??_);_(@_)</c:formatCode>
                <c:ptCount val="5"/>
                <c:pt idx="0">
                  <c:v>2662200</c:v>
                </c:pt>
                <c:pt idx="1">
                  <c:v>1799450</c:v>
                </c:pt>
                <c:pt idx="2">
                  <c:v>1799450</c:v>
                </c:pt>
                <c:pt idx="3">
                  <c:v>1799450</c:v>
                </c:pt>
                <c:pt idx="4">
                  <c:v>1799450</c:v>
                </c:pt>
              </c:numCache>
            </c:numRef>
          </c:val>
        </c:ser>
        <c:ser>
          <c:idx val="2"/>
          <c:order val="2"/>
          <c:tx>
            <c:strRef>
              <c:f>Synopsis!$D$17</c:f>
              <c:strCache>
                <c:ptCount val="1"/>
                <c:pt idx="0">
                  <c:v>YEAR-3</c:v>
                </c:pt>
              </c:strCache>
            </c:strRef>
          </c:tx>
          <c:cat>
            <c:strRef>
              <c:f>Synopsis!$A$18:$A$22</c:f>
              <c:strCache>
                <c:ptCount val="5"/>
                <c:pt idx="0">
                  <c:v>AK</c:v>
                </c:pt>
                <c:pt idx="1">
                  <c:v>FED-1</c:v>
                </c:pt>
                <c:pt idx="2">
                  <c:v>FED-2</c:v>
                </c:pt>
                <c:pt idx="3">
                  <c:v>FED-3</c:v>
                </c:pt>
                <c:pt idx="4">
                  <c:v>FED-4</c:v>
                </c:pt>
              </c:strCache>
            </c:strRef>
          </c:cat>
          <c:val>
            <c:numRef>
              <c:f>Synopsis!$D$18:$D$22</c:f>
              <c:numCache>
                <c:formatCode>_("$"* #,##0_);_("$"* \(#,##0\);_("$"* "-"??_);_(@_)</c:formatCode>
                <c:ptCount val="5"/>
                <c:pt idx="0">
                  <c:v>2662200</c:v>
                </c:pt>
                <c:pt idx="1">
                  <c:v>1799450</c:v>
                </c:pt>
                <c:pt idx="2">
                  <c:v>1799450</c:v>
                </c:pt>
                <c:pt idx="3">
                  <c:v>1799450</c:v>
                </c:pt>
                <c:pt idx="4">
                  <c:v>1799450</c:v>
                </c:pt>
              </c:numCache>
            </c:numRef>
          </c:val>
        </c:ser>
        <c:gapWidth val="75"/>
        <c:shape val="box"/>
        <c:axId val="159610752"/>
        <c:axId val="159612288"/>
        <c:axId val="0"/>
      </c:bar3DChart>
      <c:catAx>
        <c:axId val="15961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612288"/>
        <c:crosses val="autoZero"/>
        <c:auto val="1"/>
        <c:lblAlgn val="ctr"/>
        <c:lblOffset val="100"/>
      </c:catAx>
      <c:valAx>
        <c:axId val="159612288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9610752"/>
        <c:crosses val="autoZero"/>
        <c:crossBetween val="between"/>
      </c:valAx>
      <c:spPr>
        <a:solidFill>
          <a:prstClr val="white"/>
        </a:solidFill>
        <a:ln w="25400">
          <a:noFill/>
        </a:ln>
      </c:spPr>
    </c:plotArea>
    <c:legend>
      <c:legendPos val="b"/>
      <c:layout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prstClr val="white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ED06-BC35-4C65-8117-597A66F6DDCE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125A-ECFE-43C3-98A8-E0B0D4E07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1CED-A359-489C-BFCA-90EAD34750FC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9858-4D6B-49E2-BD9F-9E3367EB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084F5C5-81F5-4524-819D-0CD6DF0A989D}" type="slidenum">
              <a:rPr lang="en-US" smtClean="0">
                <a:latin typeface="Arial" pitchFamily="34" charset="0"/>
                <a:cs typeface="Arial" pitchFamily="34" charset="0"/>
              </a:rPr>
              <a:pPr defTabSz="930275"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2A957A4-879D-4C25-A28D-4537D44EEA80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819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A77231F-CC51-4930-ABD3-48FA660057ED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6482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752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3581400"/>
            <a:ext cx="8229600" cy="30781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752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3581400"/>
            <a:ext cx="8229600" cy="30781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3014-E883-414D-9589-B236328A7DC5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3CEC7-80B4-42E8-BBC6-5F26827B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_BodySlide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7848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9" r:id="rId3"/>
    <p:sldLayoutId id="2147483680" r:id="rId4"/>
    <p:sldLayoutId id="2147483779" r:id="rId5"/>
    <p:sldLayoutId id="2147483780" r:id="rId6"/>
    <p:sldLayoutId id="2147483781" r:id="rId7"/>
    <p:sldLayoutId id="2147483840" r:id="rId8"/>
    <p:sldLayoutId id="214748384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Adobe Caslon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 baseline="0">
          <a:solidFill>
            <a:schemeClr val="tx1"/>
          </a:solidFill>
          <a:latin typeface="Adobe Casl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Adobe Casl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Adobe Casl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Adobe Casl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Slide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75" r:id="rId12"/>
    <p:sldLayoutId id="2147483777" r:id="rId13"/>
    <p:sldLayoutId id="21474837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ina.alaska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rs.org/congresses/beijing2008/proceedings/4_pdf/183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r.de/pf/Portaldata/6/Resources/dokumente/isprs/WG-IV-7-7_Howington-Kraus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laskaImage_B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DMI_header_0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175"/>
            <a:ext cx="9144000" cy="1779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155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05000"/>
            <a:ext cx="6400800" cy="49530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143000" y="1981200"/>
            <a:ext cx="7086600" cy="3886200"/>
          </a:xfrm>
          <a:prstGeom prst="rect">
            <a:avLst/>
          </a:prstGeom>
        </p:spPr>
        <p:txBody>
          <a:bodyPr/>
          <a:lstStyle/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ALASKA HAS NEVER BEEN DIGITALLY MAPPED;</a:t>
            </a: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ALASKA’S MAPS DO NOT MEET NATIONAL MAP ACCURACY STANDARDS (NMAS);</a:t>
            </a: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ALASKA’S MAPS ARE INACCURATE</a:t>
            </a: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ELEVATION DATA IN ALASKA IS WORSE THAN 3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WORLD COUNTRIES.</a:t>
            </a:r>
          </a:p>
          <a:p>
            <a:pPr marL="285750" marR="0" lvl="0" indent="-212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867400"/>
            <a:ext cx="4572000" cy="670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Prepared by: Nicholas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Mastrodicasa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JOINT PROJECT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CB31D"/>
                </a:solidFill>
              </a:rPr>
              <a:t>Dr. Maune</a:t>
            </a:r>
            <a:r>
              <a:rPr lang="en-US" smtClean="0">
                <a:solidFill>
                  <a:srgbClr val="FCB31D"/>
                </a:solidFill>
              </a:rPr>
              <a:t> </a:t>
            </a:r>
            <a:r>
              <a:rPr lang="en-US" sz="3200" smtClean="0">
                <a:solidFill>
                  <a:srgbClr val="FCB31D"/>
                </a:solidFill>
              </a:rPr>
              <a:t>PhD, PSM, PS, GS, CP, CFM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u="sng" smtClean="0">
                <a:solidFill>
                  <a:schemeClr val="bg1"/>
                </a:solidFill>
              </a:rPr>
              <a:t>1963-1991</a:t>
            </a:r>
            <a:r>
              <a:rPr lang="en-US" sz="2100" smtClean="0">
                <a:solidFill>
                  <a:schemeClr val="bg1"/>
                </a:solidFill>
              </a:rPr>
              <a:t>: Active duty Army officer (Topographic Engineer), U.S. Army Corps of Engineers, specialized in Mapping, Charting &amp; Geodesy (MC&amp;G).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M.S. and Ph.D. in Geodesy &amp; Photogrammetry to learn how to map the Soviet Union without their knowledge and/or consent.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u="sng" smtClean="0">
                <a:solidFill>
                  <a:schemeClr val="bg1"/>
                </a:solidFill>
              </a:rPr>
              <a:t>1988-1991</a:t>
            </a:r>
            <a:r>
              <a:rPr lang="en-US" sz="2100" smtClean="0">
                <a:solidFill>
                  <a:schemeClr val="bg1"/>
                </a:solidFill>
              </a:rPr>
              <a:t>:  Commander/Director of U.S. Army Engineer Topographic Laboratories (ETL) and U.S. Army Topographic Engineering Center (TEC).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u="sng" smtClean="0">
                <a:solidFill>
                  <a:schemeClr val="bg1"/>
                </a:solidFill>
              </a:rPr>
              <a:t>1992-Present</a:t>
            </a:r>
            <a:r>
              <a:rPr lang="en-US" sz="2100" smtClean="0">
                <a:solidFill>
                  <a:schemeClr val="bg1"/>
                </a:solidFill>
              </a:rPr>
              <a:t>: Dewberry, Senior Project Manager for USGS, NOAA, FEMA, state and local clients.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STAKEHOLDER DEFINED REQUIREMENTS</a:t>
            </a:r>
          </a:p>
        </p:txBody>
      </p:sp>
      <p:graphicFrame>
        <p:nvGraphicFramePr>
          <p:cNvPr id="124347" name="Group 443"/>
          <p:cNvGraphicFramePr>
            <a:graphicFrameLocks noGrp="1"/>
          </p:cNvGraphicFramePr>
          <p:nvPr>
            <p:ph type="tbl" idx="1"/>
          </p:nvPr>
        </p:nvGraphicFramePr>
        <p:xfrm>
          <a:off x="0" y="1828800"/>
          <a:ext cx="9144000" cy="4466273"/>
        </p:xfrm>
        <a:graphic>
          <a:graphicData uri="http://schemas.openxmlformats.org/drawingml/2006/table">
            <a:tbl>
              <a:tblPr/>
              <a:tblGrid>
                <a:gridCol w="2147888"/>
                <a:gridCol w="2400300"/>
                <a:gridCol w="2395537"/>
                <a:gridCol w="2200275"/>
              </a:tblGrid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 User Groups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High-accuracy 10’ and below contour accuracy (Airborne LiDAR)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Mid-accuracy 20’ to 30’ contour accuracy (Airborne IFSAR)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Low-accuracy 40’ and higher contour accuracy (Satellite Sensors)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Aviation / FAA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ICAO Area 2 standard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200’ contour accuracy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ICAO Area 1 standard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DCCED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DGGS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2’ &amp; 10’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50’ &amp; 100’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DNR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DOT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4’ &amp; 10’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Alaska University Users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2’ &amp; 10’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contour accuracy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USFS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10’ contour accuracy (“ideal”)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53A5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20’ contour accuracy (“preferred”)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53A5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contour accuracy (“acceptable”)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USF&amp;WS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40’ accuracy presumed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59482" name="Text Box 442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FCB31D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CB31D"/>
                </a:solidFill>
              </a:rPr>
              <a:t>*NGA has accepted the Alaska Commands requirement for DTED-4  through NORTHCOM (20’ contour accuracy)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CB31D"/>
                </a:solidFill>
              </a:rPr>
              <a:t>ACCURACY MATTERS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044825"/>
            <a:ext cx="57912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1600200"/>
            <a:ext cx="4648200" cy="1752600"/>
          </a:xfrm>
          <a:prstGeom prst="rect">
            <a:avLst/>
          </a:prstGeom>
          <a:solidFill>
            <a:schemeClr val="tx1"/>
          </a:solidFill>
          <a:ln w="9525">
            <a:solidFill>
              <a:srgbClr val="FCB3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6” Aerial Photo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30 m USGS NED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495800" y="1600200"/>
            <a:ext cx="4648200" cy="1752600"/>
          </a:xfrm>
          <a:prstGeom prst="rect">
            <a:avLst/>
          </a:prstGeom>
          <a:solidFill>
            <a:schemeClr val="tx1"/>
          </a:solidFill>
          <a:ln w="9525">
            <a:solidFill>
              <a:srgbClr val="FCB3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6” Aerial Photo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5 m </a:t>
            </a:r>
            <a:r>
              <a:rPr lang="en-US" sz="3600" dirty="0" err="1">
                <a:solidFill>
                  <a:schemeClr val="bg1"/>
                </a:solidFill>
              </a:rPr>
              <a:t>NEXTMap</a:t>
            </a:r>
            <a:r>
              <a:rPr lang="en-US" sz="3600" dirty="0">
                <a:solidFill>
                  <a:schemeClr val="bg1"/>
                </a:solidFill>
              </a:rPr>
              <a:t> DTM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996969" cy="36471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omer_Boat_Har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188"/>
            <a:ext cx="914400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000" dirty="0" err="1" smtClean="0">
                <a:solidFill>
                  <a:srgbClr val="FCB31D"/>
                </a:solidFill>
              </a:rPr>
              <a:t>LiDAR</a:t>
            </a:r>
            <a:r>
              <a:rPr lang="en-US" dirty="0" smtClean="0">
                <a:solidFill>
                  <a:srgbClr val="FCB31D"/>
                </a:solidFill>
              </a:rPr>
              <a:t/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Homer Spit &amp; Boat Harbor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SAR / IFSAR - </a:t>
            </a:r>
            <a:r>
              <a:rPr lang="en-US" sz="4000" dirty="0" smtClean="0">
                <a:solidFill>
                  <a:srgbClr val="FCB31D"/>
                </a:solidFill>
              </a:rPr>
              <a:t>20</a:t>
            </a:r>
            <a:r>
              <a:rPr lang="en-US" dirty="0" smtClean="0">
                <a:solidFill>
                  <a:srgbClr val="FCB31D"/>
                </a:solidFill>
              </a:rPr>
              <a:t> Foot Contours</a:t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Interferometric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Synthetic </a:t>
            </a:r>
            <a:r>
              <a:rPr lang="en-US" sz="2400" dirty="0" smtClean="0">
                <a:solidFill>
                  <a:schemeClr val="bg1"/>
                </a:solidFill>
              </a:rPr>
              <a:t>Aperture Radar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64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Significant Cost Advantages Over </a:t>
            </a:r>
            <a:r>
              <a:rPr lang="en-US" sz="2000" dirty="0" err="1" smtClean="0">
                <a:solidFill>
                  <a:schemeClr val="bg1"/>
                </a:solidFill>
              </a:rPr>
              <a:t>LiDAR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All Weather &amp; Day/Night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Ideal for 10’ - 20’ Contours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Resolution Satisfies Stakeholders Needs Statewide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Deliverables = DSM, DTM &amp; ORI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Minimizes GCP expense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Accurately Maps Perpetually Snow  &amp; Ice Covered Features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Disadvantages: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Some Layover, Shadow &amp; Void - Correctable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Limited Vendor Pool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spot5_H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4196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N35E110_ORTH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3200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OPTICAL IMAGERY – </a:t>
            </a:r>
            <a:r>
              <a:rPr lang="en-US" sz="4000" dirty="0" smtClean="0">
                <a:solidFill>
                  <a:srgbClr val="FCB31D"/>
                </a:solidFill>
              </a:rPr>
              <a:t>40’+ Contours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Low Resolution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629" name="Rectangle 110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648200" cy="55165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000" smtClean="0"/>
              <a:t>Not All Weather or Day/ Night Capable</a:t>
            </a:r>
          </a:p>
          <a:p>
            <a:pPr lvl="1" eaLnBrk="1" hangingPunct="1"/>
            <a:r>
              <a:rPr lang="en-US" sz="2000" smtClean="0"/>
              <a:t>Lower Resolution, Does Not Meet Majority Stakeholder Needs Statewide;</a:t>
            </a:r>
          </a:p>
          <a:p>
            <a:pPr lvl="1" eaLnBrk="1" hangingPunct="1"/>
            <a:r>
              <a:rPr lang="en-US" sz="2000" smtClean="0"/>
              <a:t>Long Delivery Time, DSM Only;</a:t>
            </a:r>
          </a:p>
          <a:p>
            <a:pPr lvl="1" eaLnBrk="1" hangingPunct="1"/>
            <a:r>
              <a:rPr lang="en-US" sz="2000" smtClean="0"/>
              <a:t>Airborne: Capable of Meeting 1’ – 20’ Contour but Expensive</a:t>
            </a:r>
          </a:p>
          <a:p>
            <a:pPr lvl="1" eaLnBrk="1" hangingPunct="1"/>
            <a:r>
              <a:rPr lang="en-US" sz="2000" smtClean="0"/>
              <a:t>Difficult to Map Perpetually Snow Covered Features such as Mountains &amp; Glaciers</a:t>
            </a:r>
          </a:p>
          <a:p>
            <a:pPr lvl="1" eaLnBrk="1" hangingPunct="1"/>
            <a:r>
              <a:rPr lang="en-US" sz="2000" smtClean="0"/>
              <a:t>Satellite: Vertical Accuracy Comparable to 50’ Contours is Expensive Compared to 200’ Contours which is Less Expensive w/out GCPs</a:t>
            </a:r>
          </a:p>
          <a:p>
            <a:pPr lvl="1" eaLnBrk="1" hangingPunct="1"/>
            <a:endParaRPr lang="en-US" sz="200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800600" y="2895600"/>
            <a:ext cx="1219200" cy="1295400"/>
            <a:chOff x="90" y="707"/>
            <a:chExt cx="853" cy="1034"/>
          </a:xfrm>
        </p:grpSpPr>
        <p:sp>
          <p:nvSpPr>
            <p:cNvPr id="26631" name="Rectangle 30"/>
            <p:cNvSpPr>
              <a:spLocks noChangeArrowheads="1"/>
            </p:cNvSpPr>
            <p:nvPr/>
          </p:nvSpPr>
          <p:spPr bwMode="auto">
            <a:xfrm>
              <a:off x="90" y="707"/>
              <a:ext cx="853" cy="1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49" y="795"/>
              <a:ext cx="723" cy="831"/>
              <a:chOff x="149" y="795"/>
              <a:chExt cx="723" cy="831"/>
            </a:xfrm>
          </p:grpSpPr>
          <p:sp>
            <p:nvSpPr>
              <p:cNvPr id="26633" name="Line 32"/>
              <p:cNvSpPr>
                <a:spLocks noChangeShapeType="1"/>
              </p:cNvSpPr>
              <p:nvPr/>
            </p:nvSpPr>
            <p:spPr bwMode="auto">
              <a:xfrm>
                <a:off x="501" y="795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4" name="Freeform 33"/>
              <p:cNvSpPr>
                <a:spLocks/>
              </p:cNvSpPr>
              <p:nvPr/>
            </p:nvSpPr>
            <p:spPr bwMode="auto">
              <a:xfrm>
                <a:off x="592" y="1071"/>
                <a:ext cx="280" cy="402"/>
              </a:xfrm>
              <a:custGeom>
                <a:avLst/>
                <a:gdLst>
                  <a:gd name="T0" fmla="*/ 0 w 820"/>
                  <a:gd name="T1" fmla="*/ 0 h 1488"/>
                  <a:gd name="T2" fmla="*/ 0 w 820"/>
                  <a:gd name="T3" fmla="*/ 0 h 1488"/>
                  <a:gd name="T4" fmla="*/ 0 w 820"/>
                  <a:gd name="T5" fmla="*/ 0 h 1488"/>
                  <a:gd name="T6" fmla="*/ 0 w 820"/>
                  <a:gd name="T7" fmla="*/ 0 h 1488"/>
                  <a:gd name="T8" fmla="*/ 0 w 820"/>
                  <a:gd name="T9" fmla="*/ 0 h 1488"/>
                  <a:gd name="T10" fmla="*/ 0 w 820"/>
                  <a:gd name="T11" fmla="*/ 0 h 1488"/>
                  <a:gd name="T12" fmla="*/ 0 w 820"/>
                  <a:gd name="T13" fmla="*/ 0 h 1488"/>
                  <a:gd name="T14" fmla="*/ 0 w 820"/>
                  <a:gd name="T15" fmla="*/ 0 h 1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0"/>
                  <a:gd name="T25" fmla="*/ 0 h 1488"/>
                  <a:gd name="T26" fmla="*/ 820 w 820"/>
                  <a:gd name="T27" fmla="*/ 1488 h 14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0" h="1488">
                    <a:moveTo>
                      <a:pt x="488" y="1488"/>
                    </a:moveTo>
                    <a:lnTo>
                      <a:pt x="820" y="1364"/>
                    </a:lnTo>
                    <a:lnTo>
                      <a:pt x="686" y="988"/>
                    </a:lnTo>
                    <a:lnTo>
                      <a:pt x="582" y="964"/>
                    </a:lnTo>
                    <a:lnTo>
                      <a:pt x="244" y="53"/>
                    </a:lnTo>
                    <a:lnTo>
                      <a:pt x="302" y="29"/>
                    </a:lnTo>
                    <a:lnTo>
                      <a:pt x="291" y="0"/>
                    </a:lnTo>
                    <a:lnTo>
                      <a:pt x="0" y="10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34"/>
              <p:cNvSpPr>
                <a:spLocks/>
              </p:cNvSpPr>
              <p:nvPr/>
            </p:nvSpPr>
            <p:spPr bwMode="auto">
              <a:xfrm>
                <a:off x="229" y="1096"/>
                <a:ext cx="266" cy="405"/>
              </a:xfrm>
              <a:custGeom>
                <a:avLst/>
                <a:gdLst>
                  <a:gd name="T0" fmla="*/ 0 w 780"/>
                  <a:gd name="T1" fmla="*/ 0 h 1499"/>
                  <a:gd name="T2" fmla="*/ 0 w 780"/>
                  <a:gd name="T3" fmla="*/ 0 h 1499"/>
                  <a:gd name="T4" fmla="*/ 0 w 780"/>
                  <a:gd name="T5" fmla="*/ 0 h 1499"/>
                  <a:gd name="T6" fmla="*/ 0 w 780"/>
                  <a:gd name="T7" fmla="*/ 0 h 1499"/>
                  <a:gd name="T8" fmla="*/ 0 w 780"/>
                  <a:gd name="T9" fmla="*/ 0 h 1499"/>
                  <a:gd name="T10" fmla="*/ 0 w 780"/>
                  <a:gd name="T11" fmla="*/ 0 h 1499"/>
                  <a:gd name="T12" fmla="*/ 0 w 780"/>
                  <a:gd name="T13" fmla="*/ 0 h 1499"/>
                  <a:gd name="T14" fmla="*/ 0 w 780"/>
                  <a:gd name="T15" fmla="*/ 0 h 14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0"/>
                  <a:gd name="T25" fmla="*/ 0 h 1499"/>
                  <a:gd name="T26" fmla="*/ 780 w 780"/>
                  <a:gd name="T27" fmla="*/ 1499 h 14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0" h="1499">
                    <a:moveTo>
                      <a:pt x="0" y="1376"/>
                    </a:moveTo>
                    <a:lnTo>
                      <a:pt x="332" y="1499"/>
                    </a:lnTo>
                    <a:lnTo>
                      <a:pt x="466" y="1123"/>
                    </a:lnTo>
                    <a:lnTo>
                      <a:pt x="402" y="1047"/>
                    </a:lnTo>
                    <a:lnTo>
                      <a:pt x="733" y="124"/>
                    </a:lnTo>
                    <a:lnTo>
                      <a:pt x="768" y="135"/>
                    </a:lnTo>
                    <a:lnTo>
                      <a:pt x="780" y="106"/>
                    </a:lnTo>
                    <a:lnTo>
                      <a:pt x="50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35"/>
              <p:cNvSpPr>
                <a:spLocks/>
              </p:cNvSpPr>
              <p:nvPr/>
            </p:nvSpPr>
            <p:spPr bwMode="auto">
              <a:xfrm>
                <a:off x="373" y="1085"/>
                <a:ext cx="66" cy="25"/>
              </a:xfrm>
              <a:custGeom>
                <a:avLst/>
                <a:gdLst>
                  <a:gd name="T0" fmla="*/ 0 w 192"/>
                  <a:gd name="T1" fmla="*/ 0 h 94"/>
                  <a:gd name="T2" fmla="*/ 0 w 192"/>
                  <a:gd name="T3" fmla="*/ 0 h 94"/>
                  <a:gd name="T4" fmla="*/ 0 w 192"/>
                  <a:gd name="T5" fmla="*/ 0 h 94"/>
                  <a:gd name="T6" fmla="*/ 0 w 192"/>
                  <a:gd name="T7" fmla="*/ 0 h 94"/>
                  <a:gd name="T8" fmla="*/ 0 w 192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4"/>
                  <a:gd name="T17" fmla="*/ 192 w 192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4">
                    <a:moveTo>
                      <a:pt x="6" y="0"/>
                    </a:moveTo>
                    <a:lnTo>
                      <a:pt x="0" y="23"/>
                    </a:lnTo>
                    <a:lnTo>
                      <a:pt x="180" y="94"/>
                    </a:lnTo>
                    <a:lnTo>
                      <a:pt x="192" y="7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36"/>
              <p:cNvSpPr>
                <a:spLocks/>
              </p:cNvSpPr>
              <p:nvPr/>
            </p:nvSpPr>
            <p:spPr bwMode="auto">
              <a:xfrm>
                <a:off x="149" y="1103"/>
                <a:ext cx="226" cy="365"/>
              </a:xfrm>
              <a:custGeom>
                <a:avLst/>
                <a:gdLst>
                  <a:gd name="T0" fmla="*/ 0 w 664"/>
                  <a:gd name="T1" fmla="*/ 0 h 1352"/>
                  <a:gd name="T2" fmla="*/ 0 w 664"/>
                  <a:gd name="T3" fmla="*/ 0 h 1352"/>
                  <a:gd name="T4" fmla="*/ 0 w 664"/>
                  <a:gd name="T5" fmla="*/ 0 h 1352"/>
                  <a:gd name="T6" fmla="*/ 0 w 664"/>
                  <a:gd name="T7" fmla="*/ 0 h 1352"/>
                  <a:gd name="T8" fmla="*/ 0 w 664"/>
                  <a:gd name="T9" fmla="*/ 0 h 1352"/>
                  <a:gd name="T10" fmla="*/ 0 w 664"/>
                  <a:gd name="T11" fmla="*/ 0 h 1352"/>
                  <a:gd name="T12" fmla="*/ 0 w 664"/>
                  <a:gd name="T13" fmla="*/ 0 h 1352"/>
                  <a:gd name="T14" fmla="*/ 0 w 664"/>
                  <a:gd name="T15" fmla="*/ 0 h 1352"/>
                  <a:gd name="T16" fmla="*/ 0 w 664"/>
                  <a:gd name="T17" fmla="*/ 0 h 1352"/>
                  <a:gd name="T18" fmla="*/ 0 w 664"/>
                  <a:gd name="T19" fmla="*/ 0 h 1352"/>
                  <a:gd name="T20" fmla="*/ 0 w 664"/>
                  <a:gd name="T21" fmla="*/ 0 h 1352"/>
                  <a:gd name="T22" fmla="*/ 0 w 664"/>
                  <a:gd name="T23" fmla="*/ 0 h 1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4"/>
                  <a:gd name="T37" fmla="*/ 0 h 1352"/>
                  <a:gd name="T38" fmla="*/ 664 w 664"/>
                  <a:gd name="T39" fmla="*/ 1352 h 1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4" h="1352">
                    <a:moveTo>
                      <a:pt x="0" y="1352"/>
                    </a:moveTo>
                    <a:lnTo>
                      <a:pt x="53" y="1211"/>
                    </a:lnTo>
                    <a:lnTo>
                      <a:pt x="70" y="1170"/>
                    </a:lnTo>
                    <a:lnTo>
                      <a:pt x="82" y="1152"/>
                    </a:lnTo>
                    <a:lnTo>
                      <a:pt x="140" y="1052"/>
                    </a:lnTo>
                    <a:lnTo>
                      <a:pt x="187" y="958"/>
                    </a:lnTo>
                    <a:lnTo>
                      <a:pt x="431" y="476"/>
                    </a:lnTo>
                    <a:lnTo>
                      <a:pt x="448" y="446"/>
                    </a:lnTo>
                    <a:lnTo>
                      <a:pt x="489" y="335"/>
                    </a:lnTo>
                    <a:lnTo>
                      <a:pt x="512" y="288"/>
                    </a:lnTo>
                    <a:lnTo>
                      <a:pt x="617" y="94"/>
                    </a:lnTo>
                    <a:lnTo>
                      <a:pt x="664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37"/>
              <p:cNvSpPr>
                <a:spLocks/>
              </p:cNvSpPr>
              <p:nvPr/>
            </p:nvSpPr>
            <p:spPr bwMode="auto">
              <a:xfrm>
                <a:off x="304" y="1118"/>
                <a:ext cx="121" cy="396"/>
              </a:xfrm>
              <a:custGeom>
                <a:avLst/>
                <a:gdLst>
                  <a:gd name="T0" fmla="*/ 0 w 355"/>
                  <a:gd name="T1" fmla="*/ 0 h 1464"/>
                  <a:gd name="T2" fmla="*/ 0 w 355"/>
                  <a:gd name="T3" fmla="*/ 0 h 1464"/>
                  <a:gd name="T4" fmla="*/ 0 w 355"/>
                  <a:gd name="T5" fmla="*/ 0 h 1464"/>
                  <a:gd name="T6" fmla="*/ 0 w 355"/>
                  <a:gd name="T7" fmla="*/ 0 h 1464"/>
                  <a:gd name="T8" fmla="*/ 0 w 355"/>
                  <a:gd name="T9" fmla="*/ 0 h 1464"/>
                  <a:gd name="T10" fmla="*/ 0 w 355"/>
                  <a:gd name="T11" fmla="*/ 0 h 1464"/>
                  <a:gd name="T12" fmla="*/ 0 w 355"/>
                  <a:gd name="T13" fmla="*/ 0 h 1464"/>
                  <a:gd name="T14" fmla="*/ 0 w 355"/>
                  <a:gd name="T15" fmla="*/ 0 h 1464"/>
                  <a:gd name="T16" fmla="*/ 0 w 355"/>
                  <a:gd name="T17" fmla="*/ 0 h 1464"/>
                  <a:gd name="T18" fmla="*/ 0 w 355"/>
                  <a:gd name="T19" fmla="*/ 0 h 1464"/>
                  <a:gd name="T20" fmla="*/ 0 w 355"/>
                  <a:gd name="T21" fmla="*/ 0 h 1464"/>
                  <a:gd name="T22" fmla="*/ 0 w 355"/>
                  <a:gd name="T23" fmla="*/ 0 h 14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5"/>
                  <a:gd name="T37" fmla="*/ 0 h 1464"/>
                  <a:gd name="T38" fmla="*/ 355 w 355"/>
                  <a:gd name="T39" fmla="*/ 1464 h 14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5" h="1464">
                    <a:moveTo>
                      <a:pt x="0" y="1464"/>
                    </a:moveTo>
                    <a:lnTo>
                      <a:pt x="53" y="1323"/>
                    </a:lnTo>
                    <a:lnTo>
                      <a:pt x="64" y="1282"/>
                    </a:lnTo>
                    <a:lnTo>
                      <a:pt x="70" y="1259"/>
                    </a:lnTo>
                    <a:lnTo>
                      <a:pt x="88" y="1147"/>
                    </a:lnTo>
                    <a:lnTo>
                      <a:pt x="111" y="1041"/>
                    </a:lnTo>
                    <a:lnTo>
                      <a:pt x="233" y="512"/>
                    </a:lnTo>
                    <a:lnTo>
                      <a:pt x="239" y="477"/>
                    </a:lnTo>
                    <a:lnTo>
                      <a:pt x="274" y="365"/>
                    </a:lnTo>
                    <a:lnTo>
                      <a:pt x="291" y="318"/>
                    </a:lnTo>
                    <a:lnTo>
                      <a:pt x="332" y="100"/>
                    </a:lnTo>
                    <a:lnTo>
                      <a:pt x="355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38"/>
              <p:cNvSpPr>
                <a:spLocks/>
              </p:cNvSpPr>
              <p:nvPr/>
            </p:nvSpPr>
            <p:spPr bwMode="auto">
              <a:xfrm>
                <a:off x="155" y="1416"/>
                <a:ext cx="97" cy="43"/>
              </a:xfrm>
              <a:custGeom>
                <a:avLst/>
                <a:gdLst>
                  <a:gd name="T0" fmla="*/ 0 w 285"/>
                  <a:gd name="T1" fmla="*/ 0 h 159"/>
                  <a:gd name="T2" fmla="*/ 0 w 285"/>
                  <a:gd name="T3" fmla="*/ 0 h 159"/>
                  <a:gd name="T4" fmla="*/ 0 w 285"/>
                  <a:gd name="T5" fmla="*/ 0 h 159"/>
                  <a:gd name="T6" fmla="*/ 0 w 285"/>
                  <a:gd name="T7" fmla="*/ 0 h 159"/>
                  <a:gd name="T8" fmla="*/ 0 w 285"/>
                  <a:gd name="T9" fmla="*/ 0 h 159"/>
                  <a:gd name="T10" fmla="*/ 0 w 285"/>
                  <a:gd name="T11" fmla="*/ 0 h 159"/>
                  <a:gd name="T12" fmla="*/ 0 w 285"/>
                  <a:gd name="T13" fmla="*/ 0 h 159"/>
                  <a:gd name="T14" fmla="*/ 0 w 285"/>
                  <a:gd name="T15" fmla="*/ 0 h 159"/>
                  <a:gd name="T16" fmla="*/ 0 w 285"/>
                  <a:gd name="T17" fmla="*/ 0 h 159"/>
                  <a:gd name="T18" fmla="*/ 0 w 285"/>
                  <a:gd name="T19" fmla="*/ 0 h 159"/>
                  <a:gd name="T20" fmla="*/ 0 w 285"/>
                  <a:gd name="T21" fmla="*/ 0 h 159"/>
                  <a:gd name="T22" fmla="*/ 0 w 285"/>
                  <a:gd name="T23" fmla="*/ 0 h 159"/>
                  <a:gd name="T24" fmla="*/ 0 w 285"/>
                  <a:gd name="T25" fmla="*/ 0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5"/>
                  <a:gd name="T40" fmla="*/ 0 h 159"/>
                  <a:gd name="T41" fmla="*/ 285 w 285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5" h="159">
                    <a:moveTo>
                      <a:pt x="285" y="106"/>
                    </a:moveTo>
                    <a:lnTo>
                      <a:pt x="12" y="0"/>
                    </a:lnTo>
                    <a:lnTo>
                      <a:pt x="0" y="35"/>
                    </a:lnTo>
                    <a:lnTo>
                      <a:pt x="17" y="47"/>
                    </a:lnTo>
                    <a:lnTo>
                      <a:pt x="41" y="59"/>
                    </a:lnTo>
                    <a:lnTo>
                      <a:pt x="64" y="70"/>
                    </a:lnTo>
                    <a:lnTo>
                      <a:pt x="93" y="88"/>
                    </a:lnTo>
                    <a:lnTo>
                      <a:pt x="128" y="106"/>
                    </a:lnTo>
                    <a:lnTo>
                      <a:pt x="157" y="117"/>
                    </a:lnTo>
                    <a:lnTo>
                      <a:pt x="186" y="129"/>
                    </a:lnTo>
                    <a:lnTo>
                      <a:pt x="244" y="153"/>
                    </a:lnTo>
                    <a:lnTo>
                      <a:pt x="262" y="159"/>
                    </a:lnTo>
                    <a:lnTo>
                      <a:pt x="285" y="10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39"/>
              <p:cNvSpPr>
                <a:spLocks/>
              </p:cNvSpPr>
              <p:nvPr/>
            </p:nvSpPr>
            <p:spPr bwMode="auto">
              <a:xfrm>
                <a:off x="155" y="1416"/>
                <a:ext cx="97" cy="43"/>
              </a:xfrm>
              <a:custGeom>
                <a:avLst/>
                <a:gdLst>
                  <a:gd name="T0" fmla="*/ 0 w 285"/>
                  <a:gd name="T1" fmla="*/ 0 h 159"/>
                  <a:gd name="T2" fmla="*/ 0 w 285"/>
                  <a:gd name="T3" fmla="*/ 0 h 159"/>
                  <a:gd name="T4" fmla="*/ 0 w 285"/>
                  <a:gd name="T5" fmla="*/ 0 h 159"/>
                  <a:gd name="T6" fmla="*/ 0 w 285"/>
                  <a:gd name="T7" fmla="*/ 0 h 159"/>
                  <a:gd name="T8" fmla="*/ 0 w 285"/>
                  <a:gd name="T9" fmla="*/ 0 h 159"/>
                  <a:gd name="T10" fmla="*/ 0 w 285"/>
                  <a:gd name="T11" fmla="*/ 0 h 159"/>
                  <a:gd name="T12" fmla="*/ 0 w 285"/>
                  <a:gd name="T13" fmla="*/ 0 h 159"/>
                  <a:gd name="T14" fmla="*/ 0 w 285"/>
                  <a:gd name="T15" fmla="*/ 0 h 159"/>
                  <a:gd name="T16" fmla="*/ 0 w 285"/>
                  <a:gd name="T17" fmla="*/ 0 h 159"/>
                  <a:gd name="T18" fmla="*/ 0 w 285"/>
                  <a:gd name="T19" fmla="*/ 0 h 159"/>
                  <a:gd name="T20" fmla="*/ 0 w 285"/>
                  <a:gd name="T21" fmla="*/ 0 h 159"/>
                  <a:gd name="T22" fmla="*/ 0 w 285"/>
                  <a:gd name="T23" fmla="*/ 0 h 1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5"/>
                  <a:gd name="T37" fmla="*/ 0 h 159"/>
                  <a:gd name="T38" fmla="*/ 285 w 285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5" h="159">
                    <a:moveTo>
                      <a:pt x="285" y="106"/>
                    </a:moveTo>
                    <a:lnTo>
                      <a:pt x="12" y="0"/>
                    </a:lnTo>
                    <a:lnTo>
                      <a:pt x="0" y="35"/>
                    </a:lnTo>
                    <a:lnTo>
                      <a:pt x="17" y="47"/>
                    </a:lnTo>
                    <a:lnTo>
                      <a:pt x="41" y="59"/>
                    </a:lnTo>
                    <a:lnTo>
                      <a:pt x="64" y="70"/>
                    </a:lnTo>
                    <a:lnTo>
                      <a:pt x="93" y="88"/>
                    </a:lnTo>
                    <a:lnTo>
                      <a:pt x="128" y="106"/>
                    </a:lnTo>
                    <a:lnTo>
                      <a:pt x="157" y="117"/>
                    </a:lnTo>
                    <a:lnTo>
                      <a:pt x="186" y="129"/>
                    </a:lnTo>
                    <a:lnTo>
                      <a:pt x="244" y="153"/>
                    </a:lnTo>
                    <a:lnTo>
                      <a:pt x="262" y="1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40"/>
              <p:cNvSpPr>
                <a:spLocks/>
              </p:cNvSpPr>
              <p:nvPr/>
            </p:nvSpPr>
            <p:spPr bwMode="auto">
              <a:xfrm>
                <a:off x="240" y="1441"/>
                <a:ext cx="100" cy="38"/>
              </a:xfrm>
              <a:custGeom>
                <a:avLst/>
                <a:gdLst>
                  <a:gd name="T0" fmla="*/ 0 w 291"/>
                  <a:gd name="T1" fmla="*/ 0 h 141"/>
                  <a:gd name="T2" fmla="*/ 0 w 291"/>
                  <a:gd name="T3" fmla="*/ 0 h 141"/>
                  <a:gd name="T4" fmla="*/ 0 w 291"/>
                  <a:gd name="T5" fmla="*/ 0 h 141"/>
                  <a:gd name="T6" fmla="*/ 0 w 291"/>
                  <a:gd name="T7" fmla="*/ 0 h 141"/>
                  <a:gd name="T8" fmla="*/ 0 w 291"/>
                  <a:gd name="T9" fmla="*/ 0 h 141"/>
                  <a:gd name="T10" fmla="*/ 0 w 291"/>
                  <a:gd name="T11" fmla="*/ 0 h 141"/>
                  <a:gd name="T12" fmla="*/ 0 w 291"/>
                  <a:gd name="T13" fmla="*/ 0 h 141"/>
                  <a:gd name="T14" fmla="*/ 0 w 291"/>
                  <a:gd name="T15" fmla="*/ 0 h 141"/>
                  <a:gd name="T16" fmla="*/ 0 w 291"/>
                  <a:gd name="T17" fmla="*/ 0 h 141"/>
                  <a:gd name="T18" fmla="*/ 0 w 291"/>
                  <a:gd name="T19" fmla="*/ 0 h 141"/>
                  <a:gd name="T20" fmla="*/ 0 w 291"/>
                  <a:gd name="T21" fmla="*/ 0 h 141"/>
                  <a:gd name="T22" fmla="*/ 0 w 291"/>
                  <a:gd name="T23" fmla="*/ 0 h 141"/>
                  <a:gd name="T24" fmla="*/ 0 w 291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141"/>
                  <a:gd name="T41" fmla="*/ 291 w 291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141">
                    <a:moveTo>
                      <a:pt x="12" y="0"/>
                    </a:moveTo>
                    <a:lnTo>
                      <a:pt x="291" y="106"/>
                    </a:lnTo>
                    <a:lnTo>
                      <a:pt x="279" y="141"/>
                    </a:lnTo>
                    <a:lnTo>
                      <a:pt x="256" y="135"/>
                    </a:lnTo>
                    <a:lnTo>
                      <a:pt x="233" y="129"/>
                    </a:lnTo>
                    <a:lnTo>
                      <a:pt x="204" y="123"/>
                    </a:lnTo>
                    <a:lnTo>
                      <a:pt x="175" y="118"/>
                    </a:lnTo>
                    <a:lnTo>
                      <a:pt x="140" y="106"/>
                    </a:lnTo>
                    <a:lnTo>
                      <a:pt x="105" y="94"/>
                    </a:lnTo>
                    <a:lnTo>
                      <a:pt x="76" y="88"/>
                    </a:lnTo>
                    <a:lnTo>
                      <a:pt x="18" y="70"/>
                    </a:lnTo>
                    <a:lnTo>
                      <a:pt x="0" y="6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41"/>
              <p:cNvSpPr>
                <a:spLocks/>
              </p:cNvSpPr>
              <p:nvPr/>
            </p:nvSpPr>
            <p:spPr bwMode="auto">
              <a:xfrm>
                <a:off x="240" y="1441"/>
                <a:ext cx="100" cy="38"/>
              </a:xfrm>
              <a:custGeom>
                <a:avLst/>
                <a:gdLst>
                  <a:gd name="T0" fmla="*/ 0 w 291"/>
                  <a:gd name="T1" fmla="*/ 0 h 141"/>
                  <a:gd name="T2" fmla="*/ 0 w 291"/>
                  <a:gd name="T3" fmla="*/ 0 h 141"/>
                  <a:gd name="T4" fmla="*/ 0 w 291"/>
                  <a:gd name="T5" fmla="*/ 0 h 141"/>
                  <a:gd name="T6" fmla="*/ 0 w 291"/>
                  <a:gd name="T7" fmla="*/ 0 h 141"/>
                  <a:gd name="T8" fmla="*/ 0 w 291"/>
                  <a:gd name="T9" fmla="*/ 0 h 141"/>
                  <a:gd name="T10" fmla="*/ 0 w 291"/>
                  <a:gd name="T11" fmla="*/ 0 h 141"/>
                  <a:gd name="T12" fmla="*/ 0 w 291"/>
                  <a:gd name="T13" fmla="*/ 0 h 141"/>
                  <a:gd name="T14" fmla="*/ 0 w 291"/>
                  <a:gd name="T15" fmla="*/ 0 h 141"/>
                  <a:gd name="T16" fmla="*/ 0 w 291"/>
                  <a:gd name="T17" fmla="*/ 0 h 141"/>
                  <a:gd name="T18" fmla="*/ 0 w 291"/>
                  <a:gd name="T19" fmla="*/ 0 h 141"/>
                  <a:gd name="T20" fmla="*/ 0 w 291"/>
                  <a:gd name="T21" fmla="*/ 0 h 141"/>
                  <a:gd name="T22" fmla="*/ 0 w 291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1"/>
                  <a:gd name="T37" fmla="*/ 0 h 141"/>
                  <a:gd name="T38" fmla="*/ 291 w 291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1" h="141">
                    <a:moveTo>
                      <a:pt x="12" y="0"/>
                    </a:moveTo>
                    <a:lnTo>
                      <a:pt x="291" y="106"/>
                    </a:lnTo>
                    <a:lnTo>
                      <a:pt x="279" y="141"/>
                    </a:lnTo>
                    <a:lnTo>
                      <a:pt x="256" y="135"/>
                    </a:lnTo>
                    <a:lnTo>
                      <a:pt x="233" y="129"/>
                    </a:lnTo>
                    <a:lnTo>
                      <a:pt x="204" y="123"/>
                    </a:lnTo>
                    <a:lnTo>
                      <a:pt x="175" y="118"/>
                    </a:lnTo>
                    <a:lnTo>
                      <a:pt x="140" y="106"/>
                    </a:lnTo>
                    <a:lnTo>
                      <a:pt x="105" y="94"/>
                    </a:lnTo>
                    <a:lnTo>
                      <a:pt x="76" y="88"/>
                    </a:lnTo>
                    <a:lnTo>
                      <a:pt x="18" y="70"/>
                    </a:lnTo>
                    <a:lnTo>
                      <a:pt x="0" y="6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42"/>
              <p:cNvSpPr>
                <a:spLocks/>
              </p:cNvSpPr>
              <p:nvPr/>
            </p:nvSpPr>
            <p:spPr bwMode="auto">
              <a:xfrm>
                <a:off x="167" y="1396"/>
                <a:ext cx="89" cy="45"/>
              </a:xfrm>
              <a:custGeom>
                <a:avLst/>
                <a:gdLst>
                  <a:gd name="T0" fmla="*/ 0 w 262"/>
                  <a:gd name="T1" fmla="*/ 0 h 165"/>
                  <a:gd name="T2" fmla="*/ 0 w 262"/>
                  <a:gd name="T3" fmla="*/ 0 h 165"/>
                  <a:gd name="T4" fmla="*/ 0 w 262"/>
                  <a:gd name="T5" fmla="*/ 0 h 165"/>
                  <a:gd name="T6" fmla="*/ 0 w 262"/>
                  <a:gd name="T7" fmla="*/ 0 h 165"/>
                  <a:gd name="T8" fmla="*/ 0 w 262"/>
                  <a:gd name="T9" fmla="*/ 0 h 165"/>
                  <a:gd name="T10" fmla="*/ 0 w 262"/>
                  <a:gd name="T11" fmla="*/ 0 h 165"/>
                  <a:gd name="T12" fmla="*/ 0 w 262"/>
                  <a:gd name="T13" fmla="*/ 0 h 165"/>
                  <a:gd name="T14" fmla="*/ 0 w 262"/>
                  <a:gd name="T15" fmla="*/ 0 h 165"/>
                  <a:gd name="T16" fmla="*/ 0 w 262"/>
                  <a:gd name="T17" fmla="*/ 0 h 165"/>
                  <a:gd name="T18" fmla="*/ 0 w 262"/>
                  <a:gd name="T19" fmla="*/ 0 h 165"/>
                  <a:gd name="T20" fmla="*/ 0 w 262"/>
                  <a:gd name="T21" fmla="*/ 0 h 165"/>
                  <a:gd name="T22" fmla="*/ 0 w 262"/>
                  <a:gd name="T23" fmla="*/ 0 h 165"/>
                  <a:gd name="T24" fmla="*/ 0 w 262"/>
                  <a:gd name="T25" fmla="*/ 0 h 165"/>
                  <a:gd name="T26" fmla="*/ 0 w 262"/>
                  <a:gd name="T27" fmla="*/ 0 h 165"/>
                  <a:gd name="T28" fmla="*/ 0 w 262"/>
                  <a:gd name="T29" fmla="*/ 0 h 165"/>
                  <a:gd name="T30" fmla="*/ 0 w 262"/>
                  <a:gd name="T31" fmla="*/ 0 h 165"/>
                  <a:gd name="T32" fmla="*/ 0 w 262"/>
                  <a:gd name="T33" fmla="*/ 0 h 165"/>
                  <a:gd name="T34" fmla="*/ 0 w 262"/>
                  <a:gd name="T35" fmla="*/ 0 h 165"/>
                  <a:gd name="T36" fmla="*/ 0 w 262"/>
                  <a:gd name="T37" fmla="*/ 0 h 165"/>
                  <a:gd name="T38" fmla="*/ 0 w 262"/>
                  <a:gd name="T39" fmla="*/ 0 h 165"/>
                  <a:gd name="T40" fmla="*/ 0 w 262"/>
                  <a:gd name="T41" fmla="*/ 0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2"/>
                  <a:gd name="T64" fmla="*/ 0 h 165"/>
                  <a:gd name="T65" fmla="*/ 262 w 262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2" h="165">
                    <a:moveTo>
                      <a:pt x="250" y="165"/>
                    </a:moveTo>
                    <a:lnTo>
                      <a:pt x="233" y="165"/>
                    </a:lnTo>
                    <a:lnTo>
                      <a:pt x="180" y="141"/>
                    </a:lnTo>
                    <a:lnTo>
                      <a:pt x="139" y="124"/>
                    </a:lnTo>
                    <a:lnTo>
                      <a:pt x="99" y="106"/>
                    </a:lnTo>
                    <a:lnTo>
                      <a:pt x="70" y="94"/>
                    </a:lnTo>
                    <a:lnTo>
                      <a:pt x="46" y="77"/>
                    </a:lnTo>
                    <a:lnTo>
                      <a:pt x="17" y="65"/>
                    </a:lnTo>
                    <a:lnTo>
                      <a:pt x="0" y="53"/>
                    </a:lnTo>
                    <a:lnTo>
                      <a:pt x="17" y="0"/>
                    </a:lnTo>
                    <a:lnTo>
                      <a:pt x="41" y="6"/>
                    </a:lnTo>
                    <a:lnTo>
                      <a:pt x="58" y="24"/>
                    </a:lnTo>
                    <a:lnTo>
                      <a:pt x="87" y="41"/>
                    </a:lnTo>
                    <a:lnTo>
                      <a:pt x="110" y="59"/>
                    </a:lnTo>
                    <a:lnTo>
                      <a:pt x="134" y="77"/>
                    </a:lnTo>
                    <a:lnTo>
                      <a:pt x="157" y="88"/>
                    </a:lnTo>
                    <a:lnTo>
                      <a:pt x="186" y="106"/>
                    </a:lnTo>
                    <a:lnTo>
                      <a:pt x="244" y="130"/>
                    </a:lnTo>
                    <a:lnTo>
                      <a:pt x="262" y="136"/>
                    </a:lnTo>
                    <a:lnTo>
                      <a:pt x="250" y="16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Freeform 43"/>
              <p:cNvSpPr>
                <a:spLocks/>
              </p:cNvSpPr>
              <p:nvPr/>
            </p:nvSpPr>
            <p:spPr bwMode="auto">
              <a:xfrm>
                <a:off x="167" y="1396"/>
                <a:ext cx="89" cy="45"/>
              </a:xfrm>
              <a:custGeom>
                <a:avLst/>
                <a:gdLst>
                  <a:gd name="T0" fmla="*/ 0 w 262"/>
                  <a:gd name="T1" fmla="*/ 0 h 165"/>
                  <a:gd name="T2" fmla="*/ 0 w 262"/>
                  <a:gd name="T3" fmla="*/ 0 h 165"/>
                  <a:gd name="T4" fmla="*/ 0 w 262"/>
                  <a:gd name="T5" fmla="*/ 0 h 165"/>
                  <a:gd name="T6" fmla="*/ 0 w 262"/>
                  <a:gd name="T7" fmla="*/ 0 h 165"/>
                  <a:gd name="T8" fmla="*/ 0 w 262"/>
                  <a:gd name="T9" fmla="*/ 0 h 165"/>
                  <a:gd name="T10" fmla="*/ 0 w 262"/>
                  <a:gd name="T11" fmla="*/ 0 h 165"/>
                  <a:gd name="T12" fmla="*/ 0 w 262"/>
                  <a:gd name="T13" fmla="*/ 0 h 165"/>
                  <a:gd name="T14" fmla="*/ 0 w 262"/>
                  <a:gd name="T15" fmla="*/ 0 h 165"/>
                  <a:gd name="T16" fmla="*/ 0 w 262"/>
                  <a:gd name="T17" fmla="*/ 0 h 165"/>
                  <a:gd name="T18" fmla="*/ 0 w 262"/>
                  <a:gd name="T19" fmla="*/ 0 h 165"/>
                  <a:gd name="T20" fmla="*/ 0 w 262"/>
                  <a:gd name="T21" fmla="*/ 0 h 165"/>
                  <a:gd name="T22" fmla="*/ 0 w 262"/>
                  <a:gd name="T23" fmla="*/ 0 h 165"/>
                  <a:gd name="T24" fmla="*/ 0 w 262"/>
                  <a:gd name="T25" fmla="*/ 0 h 165"/>
                  <a:gd name="T26" fmla="*/ 0 w 262"/>
                  <a:gd name="T27" fmla="*/ 0 h 165"/>
                  <a:gd name="T28" fmla="*/ 0 w 262"/>
                  <a:gd name="T29" fmla="*/ 0 h 165"/>
                  <a:gd name="T30" fmla="*/ 0 w 262"/>
                  <a:gd name="T31" fmla="*/ 0 h 165"/>
                  <a:gd name="T32" fmla="*/ 0 w 262"/>
                  <a:gd name="T33" fmla="*/ 0 h 165"/>
                  <a:gd name="T34" fmla="*/ 0 w 262"/>
                  <a:gd name="T35" fmla="*/ 0 h 165"/>
                  <a:gd name="T36" fmla="*/ 0 w 262"/>
                  <a:gd name="T37" fmla="*/ 0 h 165"/>
                  <a:gd name="T38" fmla="*/ 0 w 262"/>
                  <a:gd name="T39" fmla="*/ 0 h 1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165"/>
                  <a:gd name="T62" fmla="*/ 262 w 262"/>
                  <a:gd name="T63" fmla="*/ 165 h 1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165">
                    <a:moveTo>
                      <a:pt x="250" y="165"/>
                    </a:moveTo>
                    <a:lnTo>
                      <a:pt x="233" y="165"/>
                    </a:lnTo>
                    <a:lnTo>
                      <a:pt x="180" y="141"/>
                    </a:lnTo>
                    <a:lnTo>
                      <a:pt x="139" y="124"/>
                    </a:lnTo>
                    <a:lnTo>
                      <a:pt x="99" y="106"/>
                    </a:lnTo>
                    <a:lnTo>
                      <a:pt x="70" y="94"/>
                    </a:lnTo>
                    <a:lnTo>
                      <a:pt x="46" y="77"/>
                    </a:lnTo>
                    <a:lnTo>
                      <a:pt x="17" y="65"/>
                    </a:lnTo>
                    <a:lnTo>
                      <a:pt x="0" y="53"/>
                    </a:lnTo>
                    <a:lnTo>
                      <a:pt x="17" y="0"/>
                    </a:lnTo>
                    <a:lnTo>
                      <a:pt x="41" y="6"/>
                    </a:lnTo>
                    <a:lnTo>
                      <a:pt x="58" y="24"/>
                    </a:lnTo>
                    <a:lnTo>
                      <a:pt x="87" y="41"/>
                    </a:lnTo>
                    <a:lnTo>
                      <a:pt x="110" y="59"/>
                    </a:lnTo>
                    <a:lnTo>
                      <a:pt x="134" y="77"/>
                    </a:lnTo>
                    <a:lnTo>
                      <a:pt x="157" y="88"/>
                    </a:lnTo>
                    <a:lnTo>
                      <a:pt x="186" y="106"/>
                    </a:lnTo>
                    <a:lnTo>
                      <a:pt x="244" y="130"/>
                    </a:lnTo>
                    <a:lnTo>
                      <a:pt x="262" y="1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Freeform 44"/>
              <p:cNvSpPr>
                <a:spLocks/>
              </p:cNvSpPr>
              <p:nvPr/>
            </p:nvSpPr>
            <p:spPr bwMode="auto">
              <a:xfrm>
                <a:off x="248" y="1432"/>
                <a:ext cx="96" cy="28"/>
              </a:xfrm>
              <a:custGeom>
                <a:avLst/>
                <a:gdLst>
                  <a:gd name="T0" fmla="*/ 0 w 280"/>
                  <a:gd name="T1" fmla="*/ 0 h 105"/>
                  <a:gd name="T2" fmla="*/ 0 w 280"/>
                  <a:gd name="T3" fmla="*/ 0 h 105"/>
                  <a:gd name="T4" fmla="*/ 0 w 280"/>
                  <a:gd name="T5" fmla="*/ 0 h 105"/>
                  <a:gd name="T6" fmla="*/ 0 w 280"/>
                  <a:gd name="T7" fmla="*/ 0 h 105"/>
                  <a:gd name="T8" fmla="*/ 0 w 280"/>
                  <a:gd name="T9" fmla="*/ 0 h 105"/>
                  <a:gd name="T10" fmla="*/ 0 w 280"/>
                  <a:gd name="T11" fmla="*/ 0 h 105"/>
                  <a:gd name="T12" fmla="*/ 0 w 280"/>
                  <a:gd name="T13" fmla="*/ 0 h 105"/>
                  <a:gd name="T14" fmla="*/ 0 w 280"/>
                  <a:gd name="T15" fmla="*/ 0 h 105"/>
                  <a:gd name="T16" fmla="*/ 0 w 280"/>
                  <a:gd name="T17" fmla="*/ 0 h 105"/>
                  <a:gd name="T18" fmla="*/ 0 w 280"/>
                  <a:gd name="T19" fmla="*/ 0 h 105"/>
                  <a:gd name="T20" fmla="*/ 0 w 280"/>
                  <a:gd name="T21" fmla="*/ 0 h 105"/>
                  <a:gd name="T22" fmla="*/ 0 w 280"/>
                  <a:gd name="T23" fmla="*/ 0 h 105"/>
                  <a:gd name="T24" fmla="*/ 0 w 280"/>
                  <a:gd name="T25" fmla="*/ 0 h 105"/>
                  <a:gd name="T26" fmla="*/ 0 w 280"/>
                  <a:gd name="T27" fmla="*/ 0 h 105"/>
                  <a:gd name="T28" fmla="*/ 0 w 280"/>
                  <a:gd name="T29" fmla="*/ 0 h 105"/>
                  <a:gd name="T30" fmla="*/ 0 w 280"/>
                  <a:gd name="T31" fmla="*/ 0 h 105"/>
                  <a:gd name="T32" fmla="*/ 0 w 280"/>
                  <a:gd name="T33" fmla="*/ 0 h 105"/>
                  <a:gd name="T34" fmla="*/ 0 w 280"/>
                  <a:gd name="T35" fmla="*/ 0 h 105"/>
                  <a:gd name="T36" fmla="*/ 0 w 280"/>
                  <a:gd name="T37" fmla="*/ 0 h 105"/>
                  <a:gd name="T38" fmla="*/ 0 w 280"/>
                  <a:gd name="T39" fmla="*/ 0 h 105"/>
                  <a:gd name="T40" fmla="*/ 0 w 280"/>
                  <a:gd name="T41" fmla="*/ 0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0"/>
                  <a:gd name="T64" fmla="*/ 0 h 105"/>
                  <a:gd name="T65" fmla="*/ 280 w 280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0" h="105">
                    <a:moveTo>
                      <a:pt x="0" y="35"/>
                    </a:moveTo>
                    <a:lnTo>
                      <a:pt x="12" y="41"/>
                    </a:lnTo>
                    <a:lnTo>
                      <a:pt x="59" y="53"/>
                    </a:lnTo>
                    <a:lnTo>
                      <a:pt x="111" y="70"/>
                    </a:lnTo>
                    <a:lnTo>
                      <a:pt x="152" y="82"/>
                    </a:lnTo>
                    <a:lnTo>
                      <a:pt x="181" y="88"/>
                    </a:lnTo>
                    <a:lnTo>
                      <a:pt x="210" y="94"/>
                    </a:lnTo>
                    <a:lnTo>
                      <a:pt x="239" y="100"/>
                    </a:lnTo>
                    <a:lnTo>
                      <a:pt x="262" y="105"/>
                    </a:lnTo>
                    <a:lnTo>
                      <a:pt x="280" y="53"/>
                    </a:lnTo>
                    <a:lnTo>
                      <a:pt x="262" y="47"/>
                    </a:lnTo>
                    <a:lnTo>
                      <a:pt x="233" y="47"/>
                    </a:lnTo>
                    <a:lnTo>
                      <a:pt x="204" y="47"/>
                    </a:lnTo>
                    <a:lnTo>
                      <a:pt x="175" y="41"/>
                    </a:lnTo>
                    <a:lnTo>
                      <a:pt x="146" y="35"/>
                    </a:lnTo>
                    <a:lnTo>
                      <a:pt x="117" y="35"/>
                    </a:lnTo>
                    <a:lnTo>
                      <a:pt x="88" y="23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45"/>
              <p:cNvSpPr>
                <a:spLocks/>
              </p:cNvSpPr>
              <p:nvPr/>
            </p:nvSpPr>
            <p:spPr bwMode="auto">
              <a:xfrm>
                <a:off x="248" y="1432"/>
                <a:ext cx="96" cy="28"/>
              </a:xfrm>
              <a:custGeom>
                <a:avLst/>
                <a:gdLst>
                  <a:gd name="T0" fmla="*/ 0 w 280"/>
                  <a:gd name="T1" fmla="*/ 0 h 105"/>
                  <a:gd name="T2" fmla="*/ 0 w 280"/>
                  <a:gd name="T3" fmla="*/ 0 h 105"/>
                  <a:gd name="T4" fmla="*/ 0 w 280"/>
                  <a:gd name="T5" fmla="*/ 0 h 105"/>
                  <a:gd name="T6" fmla="*/ 0 w 280"/>
                  <a:gd name="T7" fmla="*/ 0 h 105"/>
                  <a:gd name="T8" fmla="*/ 0 w 280"/>
                  <a:gd name="T9" fmla="*/ 0 h 105"/>
                  <a:gd name="T10" fmla="*/ 0 w 280"/>
                  <a:gd name="T11" fmla="*/ 0 h 105"/>
                  <a:gd name="T12" fmla="*/ 0 w 280"/>
                  <a:gd name="T13" fmla="*/ 0 h 105"/>
                  <a:gd name="T14" fmla="*/ 0 w 280"/>
                  <a:gd name="T15" fmla="*/ 0 h 105"/>
                  <a:gd name="T16" fmla="*/ 0 w 280"/>
                  <a:gd name="T17" fmla="*/ 0 h 105"/>
                  <a:gd name="T18" fmla="*/ 0 w 280"/>
                  <a:gd name="T19" fmla="*/ 0 h 105"/>
                  <a:gd name="T20" fmla="*/ 0 w 280"/>
                  <a:gd name="T21" fmla="*/ 0 h 105"/>
                  <a:gd name="T22" fmla="*/ 0 w 280"/>
                  <a:gd name="T23" fmla="*/ 0 h 105"/>
                  <a:gd name="T24" fmla="*/ 0 w 280"/>
                  <a:gd name="T25" fmla="*/ 0 h 105"/>
                  <a:gd name="T26" fmla="*/ 0 w 280"/>
                  <a:gd name="T27" fmla="*/ 0 h 105"/>
                  <a:gd name="T28" fmla="*/ 0 w 280"/>
                  <a:gd name="T29" fmla="*/ 0 h 105"/>
                  <a:gd name="T30" fmla="*/ 0 w 280"/>
                  <a:gd name="T31" fmla="*/ 0 h 105"/>
                  <a:gd name="T32" fmla="*/ 0 w 280"/>
                  <a:gd name="T33" fmla="*/ 0 h 105"/>
                  <a:gd name="T34" fmla="*/ 0 w 280"/>
                  <a:gd name="T35" fmla="*/ 0 h 105"/>
                  <a:gd name="T36" fmla="*/ 0 w 280"/>
                  <a:gd name="T37" fmla="*/ 0 h 105"/>
                  <a:gd name="T38" fmla="*/ 0 w 280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0"/>
                  <a:gd name="T61" fmla="*/ 0 h 105"/>
                  <a:gd name="T62" fmla="*/ 280 w 280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0" h="105">
                    <a:moveTo>
                      <a:pt x="0" y="35"/>
                    </a:moveTo>
                    <a:lnTo>
                      <a:pt x="12" y="41"/>
                    </a:lnTo>
                    <a:lnTo>
                      <a:pt x="59" y="53"/>
                    </a:lnTo>
                    <a:lnTo>
                      <a:pt x="111" y="70"/>
                    </a:lnTo>
                    <a:lnTo>
                      <a:pt x="152" y="82"/>
                    </a:lnTo>
                    <a:lnTo>
                      <a:pt x="181" y="88"/>
                    </a:lnTo>
                    <a:lnTo>
                      <a:pt x="210" y="94"/>
                    </a:lnTo>
                    <a:lnTo>
                      <a:pt x="239" y="100"/>
                    </a:lnTo>
                    <a:lnTo>
                      <a:pt x="262" y="105"/>
                    </a:lnTo>
                    <a:lnTo>
                      <a:pt x="280" y="53"/>
                    </a:lnTo>
                    <a:lnTo>
                      <a:pt x="262" y="47"/>
                    </a:lnTo>
                    <a:lnTo>
                      <a:pt x="233" y="47"/>
                    </a:lnTo>
                    <a:lnTo>
                      <a:pt x="204" y="47"/>
                    </a:lnTo>
                    <a:lnTo>
                      <a:pt x="175" y="41"/>
                    </a:lnTo>
                    <a:lnTo>
                      <a:pt x="146" y="35"/>
                    </a:lnTo>
                    <a:lnTo>
                      <a:pt x="117" y="35"/>
                    </a:lnTo>
                    <a:lnTo>
                      <a:pt x="88" y="23"/>
                    </a:lnTo>
                    <a:lnTo>
                      <a:pt x="24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46"/>
              <p:cNvSpPr>
                <a:spLocks/>
              </p:cNvSpPr>
              <p:nvPr/>
            </p:nvSpPr>
            <p:spPr bwMode="auto">
              <a:xfrm>
                <a:off x="179" y="1389"/>
                <a:ext cx="87" cy="43"/>
              </a:xfrm>
              <a:custGeom>
                <a:avLst/>
                <a:gdLst>
                  <a:gd name="T0" fmla="*/ 0 w 256"/>
                  <a:gd name="T1" fmla="*/ 0 h 159"/>
                  <a:gd name="T2" fmla="*/ 0 w 256"/>
                  <a:gd name="T3" fmla="*/ 0 h 159"/>
                  <a:gd name="T4" fmla="*/ 0 w 256"/>
                  <a:gd name="T5" fmla="*/ 0 h 159"/>
                  <a:gd name="T6" fmla="*/ 0 w 256"/>
                  <a:gd name="T7" fmla="*/ 0 h 159"/>
                  <a:gd name="T8" fmla="*/ 0 w 256"/>
                  <a:gd name="T9" fmla="*/ 0 h 159"/>
                  <a:gd name="T10" fmla="*/ 0 w 256"/>
                  <a:gd name="T11" fmla="*/ 0 h 159"/>
                  <a:gd name="T12" fmla="*/ 0 w 256"/>
                  <a:gd name="T13" fmla="*/ 0 h 159"/>
                  <a:gd name="T14" fmla="*/ 0 w 256"/>
                  <a:gd name="T15" fmla="*/ 0 h 159"/>
                  <a:gd name="T16" fmla="*/ 0 w 256"/>
                  <a:gd name="T17" fmla="*/ 0 h 159"/>
                  <a:gd name="T18" fmla="*/ 0 w 256"/>
                  <a:gd name="T19" fmla="*/ 0 h 159"/>
                  <a:gd name="T20" fmla="*/ 0 w 256"/>
                  <a:gd name="T21" fmla="*/ 0 h 159"/>
                  <a:gd name="T22" fmla="*/ 0 w 256"/>
                  <a:gd name="T23" fmla="*/ 0 h 159"/>
                  <a:gd name="T24" fmla="*/ 0 w 256"/>
                  <a:gd name="T25" fmla="*/ 0 h 159"/>
                  <a:gd name="T26" fmla="*/ 0 w 256"/>
                  <a:gd name="T27" fmla="*/ 0 h 159"/>
                  <a:gd name="T28" fmla="*/ 0 w 256"/>
                  <a:gd name="T29" fmla="*/ 0 h 159"/>
                  <a:gd name="T30" fmla="*/ 0 w 256"/>
                  <a:gd name="T31" fmla="*/ 0 h 159"/>
                  <a:gd name="T32" fmla="*/ 0 w 256"/>
                  <a:gd name="T33" fmla="*/ 0 h 159"/>
                  <a:gd name="T34" fmla="*/ 0 w 256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6"/>
                  <a:gd name="T55" fmla="*/ 0 h 159"/>
                  <a:gd name="T56" fmla="*/ 256 w 256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6" h="159">
                    <a:moveTo>
                      <a:pt x="256" y="76"/>
                    </a:moveTo>
                    <a:lnTo>
                      <a:pt x="238" y="70"/>
                    </a:lnTo>
                    <a:lnTo>
                      <a:pt x="157" y="41"/>
                    </a:lnTo>
                    <a:lnTo>
                      <a:pt x="99" y="23"/>
                    </a:lnTo>
                    <a:lnTo>
                      <a:pt x="64" y="18"/>
                    </a:lnTo>
                    <a:lnTo>
                      <a:pt x="35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3" y="41"/>
                    </a:lnTo>
                    <a:lnTo>
                      <a:pt x="46" y="59"/>
                    </a:lnTo>
                    <a:lnTo>
                      <a:pt x="64" y="76"/>
                    </a:lnTo>
                    <a:lnTo>
                      <a:pt x="93" y="94"/>
                    </a:lnTo>
                    <a:lnTo>
                      <a:pt x="145" y="117"/>
                    </a:lnTo>
                    <a:lnTo>
                      <a:pt x="168" y="135"/>
                    </a:lnTo>
                    <a:lnTo>
                      <a:pt x="215" y="153"/>
                    </a:lnTo>
                    <a:lnTo>
                      <a:pt x="232" y="159"/>
                    </a:lnTo>
                    <a:lnTo>
                      <a:pt x="256" y="7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47"/>
              <p:cNvSpPr>
                <a:spLocks/>
              </p:cNvSpPr>
              <p:nvPr/>
            </p:nvSpPr>
            <p:spPr bwMode="auto">
              <a:xfrm>
                <a:off x="179" y="1389"/>
                <a:ext cx="87" cy="43"/>
              </a:xfrm>
              <a:custGeom>
                <a:avLst/>
                <a:gdLst>
                  <a:gd name="T0" fmla="*/ 0 w 256"/>
                  <a:gd name="T1" fmla="*/ 0 h 159"/>
                  <a:gd name="T2" fmla="*/ 0 w 256"/>
                  <a:gd name="T3" fmla="*/ 0 h 159"/>
                  <a:gd name="T4" fmla="*/ 0 w 256"/>
                  <a:gd name="T5" fmla="*/ 0 h 159"/>
                  <a:gd name="T6" fmla="*/ 0 w 256"/>
                  <a:gd name="T7" fmla="*/ 0 h 159"/>
                  <a:gd name="T8" fmla="*/ 0 w 256"/>
                  <a:gd name="T9" fmla="*/ 0 h 159"/>
                  <a:gd name="T10" fmla="*/ 0 w 256"/>
                  <a:gd name="T11" fmla="*/ 0 h 159"/>
                  <a:gd name="T12" fmla="*/ 0 w 256"/>
                  <a:gd name="T13" fmla="*/ 0 h 159"/>
                  <a:gd name="T14" fmla="*/ 0 w 256"/>
                  <a:gd name="T15" fmla="*/ 0 h 159"/>
                  <a:gd name="T16" fmla="*/ 0 w 256"/>
                  <a:gd name="T17" fmla="*/ 0 h 159"/>
                  <a:gd name="T18" fmla="*/ 0 w 256"/>
                  <a:gd name="T19" fmla="*/ 0 h 159"/>
                  <a:gd name="T20" fmla="*/ 0 w 256"/>
                  <a:gd name="T21" fmla="*/ 0 h 159"/>
                  <a:gd name="T22" fmla="*/ 0 w 256"/>
                  <a:gd name="T23" fmla="*/ 0 h 159"/>
                  <a:gd name="T24" fmla="*/ 0 w 256"/>
                  <a:gd name="T25" fmla="*/ 0 h 159"/>
                  <a:gd name="T26" fmla="*/ 0 w 256"/>
                  <a:gd name="T27" fmla="*/ 0 h 159"/>
                  <a:gd name="T28" fmla="*/ 0 w 256"/>
                  <a:gd name="T29" fmla="*/ 0 h 159"/>
                  <a:gd name="T30" fmla="*/ 0 w 256"/>
                  <a:gd name="T31" fmla="*/ 0 h 159"/>
                  <a:gd name="T32" fmla="*/ 0 w 256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6"/>
                  <a:gd name="T52" fmla="*/ 0 h 159"/>
                  <a:gd name="T53" fmla="*/ 256 w 256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6" h="159">
                    <a:moveTo>
                      <a:pt x="256" y="76"/>
                    </a:moveTo>
                    <a:lnTo>
                      <a:pt x="238" y="70"/>
                    </a:lnTo>
                    <a:lnTo>
                      <a:pt x="157" y="41"/>
                    </a:lnTo>
                    <a:lnTo>
                      <a:pt x="99" y="23"/>
                    </a:lnTo>
                    <a:lnTo>
                      <a:pt x="64" y="18"/>
                    </a:lnTo>
                    <a:lnTo>
                      <a:pt x="35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3" y="41"/>
                    </a:lnTo>
                    <a:lnTo>
                      <a:pt x="46" y="59"/>
                    </a:lnTo>
                    <a:lnTo>
                      <a:pt x="64" y="76"/>
                    </a:lnTo>
                    <a:lnTo>
                      <a:pt x="93" y="94"/>
                    </a:lnTo>
                    <a:lnTo>
                      <a:pt x="145" y="117"/>
                    </a:lnTo>
                    <a:lnTo>
                      <a:pt x="168" y="135"/>
                    </a:lnTo>
                    <a:lnTo>
                      <a:pt x="215" y="153"/>
                    </a:lnTo>
                    <a:lnTo>
                      <a:pt x="232" y="1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Freeform 48"/>
              <p:cNvSpPr>
                <a:spLocks/>
              </p:cNvSpPr>
              <p:nvPr/>
            </p:nvSpPr>
            <p:spPr bwMode="auto">
              <a:xfrm>
                <a:off x="252" y="1408"/>
                <a:ext cx="92" cy="33"/>
              </a:xfrm>
              <a:custGeom>
                <a:avLst/>
                <a:gdLst>
                  <a:gd name="T0" fmla="*/ 0 w 268"/>
                  <a:gd name="T1" fmla="*/ 0 h 124"/>
                  <a:gd name="T2" fmla="*/ 0 w 268"/>
                  <a:gd name="T3" fmla="*/ 0 h 124"/>
                  <a:gd name="T4" fmla="*/ 0 w 268"/>
                  <a:gd name="T5" fmla="*/ 0 h 124"/>
                  <a:gd name="T6" fmla="*/ 0 w 268"/>
                  <a:gd name="T7" fmla="*/ 0 h 124"/>
                  <a:gd name="T8" fmla="*/ 0 w 268"/>
                  <a:gd name="T9" fmla="*/ 0 h 124"/>
                  <a:gd name="T10" fmla="*/ 0 w 268"/>
                  <a:gd name="T11" fmla="*/ 0 h 124"/>
                  <a:gd name="T12" fmla="*/ 0 w 268"/>
                  <a:gd name="T13" fmla="*/ 0 h 124"/>
                  <a:gd name="T14" fmla="*/ 0 w 268"/>
                  <a:gd name="T15" fmla="*/ 0 h 124"/>
                  <a:gd name="T16" fmla="*/ 0 w 268"/>
                  <a:gd name="T17" fmla="*/ 0 h 124"/>
                  <a:gd name="T18" fmla="*/ 0 w 268"/>
                  <a:gd name="T19" fmla="*/ 0 h 124"/>
                  <a:gd name="T20" fmla="*/ 0 w 268"/>
                  <a:gd name="T21" fmla="*/ 0 h 124"/>
                  <a:gd name="T22" fmla="*/ 0 w 268"/>
                  <a:gd name="T23" fmla="*/ 0 h 124"/>
                  <a:gd name="T24" fmla="*/ 0 w 268"/>
                  <a:gd name="T25" fmla="*/ 0 h 124"/>
                  <a:gd name="T26" fmla="*/ 0 w 268"/>
                  <a:gd name="T27" fmla="*/ 0 h 124"/>
                  <a:gd name="T28" fmla="*/ 0 w 268"/>
                  <a:gd name="T29" fmla="*/ 0 h 124"/>
                  <a:gd name="T30" fmla="*/ 0 w 268"/>
                  <a:gd name="T31" fmla="*/ 0 h 124"/>
                  <a:gd name="T32" fmla="*/ 0 w 268"/>
                  <a:gd name="T33" fmla="*/ 0 h 124"/>
                  <a:gd name="T34" fmla="*/ 0 w 268"/>
                  <a:gd name="T35" fmla="*/ 0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8"/>
                  <a:gd name="T55" fmla="*/ 0 h 124"/>
                  <a:gd name="T56" fmla="*/ 268 w 268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8" h="124">
                    <a:moveTo>
                      <a:pt x="29" y="0"/>
                    </a:moveTo>
                    <a:lnTo>
                      <a:pt x="47" y="6"/>
                    </a:lnTo>
                    <a:lnTo>
                      <a:pt x="122" y="42"/>
                    </a:lnTo>
                    <a:lnTo>
                      <a:pt x="180" y="65"/>
                    </a:lnTo>
                    <a:lnTo>
                      <a:pt x="215" y="77"/>
                    </a:lnTo>
                    <a:lnTo>
                      <a:pt x="244" y="95"/>
                    </a:lnTo>
                    <a:lnTo>
                      <a:pt x="268" y="106"/>
                    </a:lnTo>
                    <a:lnTo>
                      <a:pt x="262" y="124"/>
                    </a:lnTo>
                    <a:lnTo>
                      <a:pt x="227" y="124"/>
                    </a:lnTo>
                    <a:lnTo>
                      <a:pt x="204" y="124"/>
                    </a:lnTo>
                    <a:lnTo>
                      <a:pt x="175" y="124"/>
                    </a:lnTo>
                    <a:lnTo>
                      <a:pt x="145" y="118"/>
                    </a:lnTo>
                    <a:lnTo>
                      <a:pt x="87" y="112"/>
                    </a:lnTo>
                    <a:lnTo>
                      <a:pt x="58" y="100"/>
                    </a:lnTo>
                    <a:lnTo>
                      <a:pt x="17" y="89"/>
                    </a:lnTo>
                    <a:lnTo>
                      <a:pt x="0" y="8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49"/>
              <p:cNvSpPr>
                <a:spLocks/>
              </p:cNvSpPr>
              <p:nvPr/>
            </p:nvSpPr>
            <p:spPr bwMode="auto">
              <a:xfrm>
                <a:off x="252" y="1408"/>
                <a:ext cx="92" cy="33"/>
              </a:xfrm>
              <a:custGeom>
                <a:avLst/>
                <a:gdLst>
                  <a:gd name="T0" fmla="*/ 0 w 268"/>
                  <a:gd name="T1" fmla="*/ 0 h 124"/>
                  <a:gd name="T2" fmla="*/ 0 w 268"/>
                  <a:gd name="T3" fmla="*/ 0 h 124"/>
                  <a:gd name="T4" fmla="*/ 0 w 268"/>
                  <a:gd name="T5" fmla="*/ 0 h 124"/>
                  <a:gd name="T6" fmla="*/ 0 w 268"/>
                  <a:gd name="T7" fmla="*/ 0 h 124"/>
                  <a:gd name="T8" fmla="*/ 0 w 268"/>
                  <a:gd name="T9" fmla="*/ 0 h 124"/>
                  <a:gd name="T10" fmla="*/ 0 w 268"/>
                  <a:gd name="T11" fmla="*/ 0 h 124"/>
                  <a:gd name="T12" fmla="*/ 0 w 268"/>
                  <a:gd name="T13" fmla="*/ 0 h 124"/>
                  <a:gd name="T14" fmla="*/ 0 w 268"/>
                  <a:gd name="T15" fmla="*/ 0 h 124"/>
                  <a:gd name="T16" fmla="*/ 0 w 268"/>
                  <a:gd name="T17" fmla="*/ 0 h 124"/>
                  <a:gd name="T18" fmla="*/ 0 w 268"/>
                  <a:gd name="T19" fmla="*/ 0 h 124"/>
                  <a:gd name="T20" fmla="*/ 0 w 268"/>
                  <a:gd name="T21" fmla="*/ 0 h 124"/>
                  <a:gd name="T22" fmla="*/ 0 w 268"/>
                  <a:gd name="T23" fmla="*/ 0 h 124"/>
                  <a:gd name="T24" fmla="*/ 0 w 268"/>
                  <a:gd name="T25" fmla="*/ 0 h 124"/>
                  <a:gd name="T26" fmla="*/ 0 w 268"/>
                  <a:gd name="T27" fmla="*/ 0 h 124"/>
                  <a:gd name="T28" fmla="*/ 0 w 268"/>
                  <a:gd name="T29" fmla="*/ 0 h 124"/>
                  <a:gd name="T30" fmla="*/ 0 w 268"/>
                  <a:gd name="T31" fmla="*/ 0 h 124"/>
                  <a:gd name="T32" fmla="*/ 0 w 268"/>
                  <a:gd name="T33" fmla="*/ 0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8"/>
                  <a:gd name="T52" fmla="*/ 0 h 124"/>
                  <a:gd name="T53" fmla="*/ 268 w 268"/>
                  <a:gd name="T54" fmla="*/ 124 h 1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8" h="124">
                    <a:moveTo>
                      <a:pt x="29" y="0"/>
                    </a:moveTo>
                    <a:lnTo>
                      <a:pt x="47" y="6"/>
                    </a:lnTo>
                    <a:lnTo>
                      <a:pt x="122" y="42"/>
                    </a:lnTo>
                    <a:lnTo>
                      <a:pt x="180" y="65"/>
                    </a:lnTo>
                    <a:lnTo>
                      <a:pt x="215" y="77"/>
                    </a:lnTo>
                    <a:lnTo>
                      <a:pt x="244" y="95"/>
                    </a:lnTo>
                    <a:lnTo>
                      <a:pt x="268" y="106"/>
                    </a:lnTo>
                    <a:lnTo>
                      <a:pt x="262" y="124"/>
                    </a:lnTo>
                    <a:lnTo>
                      <a:pt x="227" y="124"/>
                    </a:lnTo>
                    <a:lnTo>
                      <a:pt x="204" y="124"/>
                    </a:lnTo>
                    <a:lnTo>
                      <a:pt x="175" y="124"/>
                    </a:lnTo>
                    <a:lnTo>
                      <a:pt x="145" y="118"/>
                    </a:lnTo>
                    <a:lnTo>
                      <a:pt x="87" y="112"/>
                    </a:lnTo>
                    <a:lnTo>
                      <a:pt x="58" y="100"/>
                    </a:lnTo>
                    <a:lnTo>
                      <a:pt x="17" y="89"/>
                    </a:lnTo>
                    <a:lnTo>
                      <a:pt x="0" y="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50"/>
              <p:cNvSpPr>
                <a:spLocks/>
              </p:cNvSpPr>
              <p:nvPr/>
            </p:nvSpPr>
            <p:spPr bwMode="auto">
              <a:xfrm>
                <a:off x="184" y="1366"/>
                <a:ext cx="90" cy="42"/>
              </a:xfrm>
              <a:custGeom>
                <a:avLst/>
                <a:gdLst>
                  <a:gd name="T0" fmla="*/ 0 w 262"/>
                  <a:gd name="T1" fmla="*/ 0 h 152"/>
                  <a:gd name="T2" fmla="*/ 0 w 262"/>
                  <a:gd name="T3" fmla="*/ 0 h 152"/>
                  <a:gd name="T4" fmla="*/ 0 w 262"/>
                  <a:gd name="T5" fmla="*/ 0 h 152"/>
                  <a:gd name="T6" fmla="*/ 0 w 262"/>
                  <a:gd name="T7" fmla="*/ 0 h 152"/>
                  <a:gd name="T8" fmla="*/ 0 w 262"/>
                  <a:gd name="T9" fmla="*/ 0 h 152"/>
                  <a:gd name="T10" fmla="*/ 0 w 262"/>
                  <a:gd name="T11" fmla="*/ 0 h 152"/>
                  <a:gd name="T12" fmla="*/ 0 w 262"/>
                  <a:gd name="T13" fmla="*/ 0 h 152"/>
                  <a:gd name="T14" fmla="*/ 0 w 262"/>
                  <a:gd name="T15" fmla="*/ 0 h 152"/>
                  <a:gd name="T16" fmla="*/ 0 w 262"/>
                  <a:gd name="T17" fmla="*/ 0 h 152"/>
                  <a:gd name="T18" fmla="*/ 0 w 262"/>
                  <a:gd name="T19" fmla="*/ 0 h 152"/>
                  <a:gd name="T20" fmla="*/ 0 w 262"/>
                  <a:gd name="T21" fmla="*/ 0 h 152"/>
                  <a:gd name="T22" fmla="*/ 0 w 262"/>
                  <a:gd name="T23" fmla="*/ 0 h 152"/>
                  <a:gd name="T24" fmla="*/ 0 w 262"/>
                  <a:gd name="T25" fmla="*/ 0 h 152"/>
                  <a:gd name="T26" fmla="*/ 0 w 262"/>
                  <a:gd name="T27" fmla="*/ 0 h 152"/>
                  <a:gd name="T28" fmla="*/ 0 w 262"/>
                  <a:gd name="T29" fmla="*/ 0 h 152"/>
                  <a:gd name="T30" fmla="*/ 0 w 262"/>
                  <a:gd name="T31" fmla="*/ 0 h 152"/>
                  <a:gd name="T32" fmla="*/ 0 w 262"/>
                  <a:gd name="T33" fmla="*/ 0 h 152"/>
                  <a:gd name="T34" fmla="*/ 0 w 262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2"/>
                  <a:gd name="T55" fmla="*/ 0 h 152"/>
                  <a:gd name="T56" fmla="*/ 262 w 262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2" h="152">
                    <a:moveTo>
                      <a:pt x="250" y="152"/>
                    </a:moveTo>
                    <a:lnTo>
                      <a:pt x="221" y="141"/>
                    </a:lnTo>
                    <a:lnTo>
                      <a:pt x="169" y="123"/>
                    </a:lnTo>
                    <a:lnTo>
                      <a:pt x="105" y="105"/>
                    </a:lnTo>
                    <a:lnTo>
                      <a:pt x="64" y="88"/>
                    </a:lnTo>
                    <a:lnTo>
                      <a:pt x="12" y="76"/>
                    </a:lnTo>
                    <a:lnTo>
                      <a:pt x="0" y="70"/>
                    </a:lnTo>
                    <a:lnTo>
                      <a:pt x="29" y="0"/>
                    </a:lnTo>
                    <a:lnTo>
                      <a:pt x="35" y="5"/>
                    </a:lnTo>
                    <a:lnTo>
                      <a:pt x="53" y="11"/>
                    </a:lnTo>
                    <a:lnTo>
                      <a:pt x="70" y="29"/>
                    </a:lnTo>
                    <a:lnTo>
                      <a:pt x="99" y="47"/>
                    </a:lnTo>
                    <a:lnTo>
                      <a:pt x="128" y="58"/>
                    </a:lnTo>
                    <a:lnTo>
                      <a:pt x="163" y="76"/>
                    </a:lnTo>
                    <a:lnTo>
                      <a:pt x="192" y="88"/>
                    </a:lnTo>
                    <a:lnTo>
                      <a:pt x="233" y="105"/>
                    </a:lnTo>
                    <a:lnTo>
                      <a:pt x="262" y="111"/>
                    </a:lnTo>
                    <a:lnTo>
                      <a:pt x="250" y="15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51"/>
              <p:cNvSpPr>
                <a:spLocks/>
              </p:cNvSpPr>
              <p:nvPr/>
            </p:nvSpPr>
            <p:spPr bwMode="auto">
              <a:xfrm>
                <a:off x="184" y="1366"/>
                <a:ext cx="90" cy="42"/>
              </a:xfrm>
              <a:custGeom>
                <a:avLst/>
                <a:gdLst>
                  <a:gd name="T0" fmla="*/ 0 w 262"/>
                  <a:gd name="T1" fmla="*/ 0 h 152"/>
                  <a:gd name="T2" fmla="*/ 0 w 262"/>
                  <a:gd name="T3" fmla="*/ 0 h 152"/>
                  <a:gd name="T4" fmla="*/ 0 w 262"/>
                  <a:gd name="T5" fmla="*/ 0 h 152"/>
                  <a:gd name="T6" fmla="*/ 0 w 262"/>
                  <a:gd name="T7" fmla="*/ 0 h 152"/>
                  <a:gd name="T8" fmla="*/ 0 w 262"/>
                  <a:gd name="T9" fmla="*/ 0 h 152"/>
                  <a:gd name="T10" fmla="*/ 0 w 262"/>
                  <a:gd name="T11" fmla="*/ 0 h 152"/>
                  <a:gd name="T12" fmla="*/ 0 w 262"/>
                  <a:gd name="T13" fmla="*/ 0 h 152"/>
                  <a:gd name="T14" fmla="*/ 0 w 262"/>
                  <a:gd name="T15" fmla="*/ 0 h 152"/>
                  <a:gd name="T16" fmla="*/ 0 w 262"/>
                  <a:gd name="T17" fmla="*/ 0 h 152"/>
                  <a:gd name="T18" fmla="*/ 0 w 262"/>
                  <a:gd name="T19" fmla="*/ 0 h 152"/>
                  <a:gd name="T20" fmla="*/ 0 w 262"/>
                  <a:gd name="T21" fmla="*/ 0 h 152"/>
                  <a:gd name="T22" fmla="*/ 0 w 262"/>
                  <a:gd name="T23" fmla="*/ 0 h 152"/>
                  <a:gd name="T24" fmla="*/ 0 w 262"/>
                  <a:gd name="T25" fmla="*/ 0 h 152"/>
                  <a:gd name="T26" fmla="*/ 0 w 262"/>
                  <a:gd name="T27" fmla="*/ 0 h 152"/>
                  <a:gd name="T28" fmla="*/ 0 w 262"/>
                  <a:gd name="T29" fmla="*/ 0 h 152"/>
                  <a:gd name="T30" fmla="*/ 0 w 262"/>
                  <a:gd name="T31" fmla="*/ 0 h 152"/>
                  <a:gd name="T32" fmla="*/ 0 w 262"/>
                  <a:gd name="T33" fmla="*/ 0 h 1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2"/>
                  <a:gd name="T52" fmla="*/ 0 h 152"/>
                  <a:gd name="T53" fmla="*/ 262 w 262"/>
                  <a:gd name="T54" fmla="*/ 152 h 1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2" h="152">
                    <a:moveTo>
                      <a:pt x="250" y="152"/>
                    </a:moveTo>
                    <a:lnTo>
                      <a:pt x="221" y="141"/>
                    </a:lnTo>
                    <a:lnTo>
                      <a:pt x="169" y="123"/>
                    </a:lnTo>
                    <a:lnTo>
                      <a:pt x="105" y="105"/>
                    </a:lnTo>
                    <a:lnTo>
                      <a:pt x="64" y="88"/>
                    </a:lnTo>
                    <a:lnTo>
                      <a:pt x="12" y="76"/>
                    </a:lnTo>
                    <a:lnTo>
                      <a:pt x="0" y="70"/>
                    </a:lnTo>
                    <a:lnTo>
                      <a:pt x="29" y="0"/>
                    </a:lnTo>
                    <a:lnTo>
                      <a:pt x="35" y="5"/>
                    </a:lnTo>
                    <a:lnTo>
                      <a:pt x="53" y="11"/>
                    </a:lnTo>
                    <a:lnTo>
                      <a:pt x="70" y="29"/>
                    </a:lnTo>
                    <a:lnTo>
                      <a:pt x="99" y="47"/>
                    </a:lnTo>
                    <a:lnTo>
                      <a:pt x="128" y="58"/>
                    </a:lnTo>
                    <a:lnTo>
                      <a:pt x="163" y="76"/>
                    </a:lnTo>
                    <a:lnTo>
                      <a:pt x="192" y="88"/>
                    </a:lnTo>
                    <a:lnTo>
                      <a:pt x="233" y="105"/>
                    </a:lnTo>
                    <a:lnTo>
                      <a:pt x="262" y="11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52"/>
              <p:cNvSpPr>
                <a:spLocks/>
              </p:cNvSpPr>
              <p:nvPr/>
            </p:nvSpPr>
            <p:spPr bwMode="auto">
              <a:xfrm>
                <a:off x="262" y="1395"/>
                <a:ext cx="90" cy="37"/>
              </a:xfrm>
              <a:custGeom>
                <a:avLst/>
                <a:gdLst>
                  <a:gd name="T0" fmla="*/ 0 w 262"/>
                  <a:gd name="T1" fmla="*/ 0 h 136"/>
                  <a:gd name="T2" fmla="*/ 0 w 262"/>
                  <a:gd name="T3" fmla="*/ 0 h 136"/>
                  <a:gd name="T4" fmla="*/ 0 w 262"/>
                  <a:gd name="T5" fmla="*/ 0 h 136"/>
                  <a:gd name="T6" fmla="*/ 0 w 262"/>
                  <a:gd name="T7" fmla="*/ 0 h 136"/>
                  <a:gd name="T8" fmla="*/ 0 w 262"/>
                  <a:gd name="T9" fmla="*/ 0 h 136"/>
                  <a:gd name="T10" fmla="*/ 0 w 262"/>
                  <a:gd name="T11" fmla="*/ 0 h 136"/>
                  <a:gd name="T12" fmla="*/ 0 w 262"/>
                  <a:gd name="T13" fmla="*/ 0 h 136"/>
                  <a:gd name="T14" fmla="*/ 0 w 262"/>
                  <a:gd name="T15" fmla="*/ 0 h 136"/>
                  <a:gd name="T16" fmla="*/ 0 w 262"/>
                  <a:gd name="T17" fmla="*/ 0 h 136"/>
                  <a:gd name="T18" fmla="*/ 0 w 262"/>
                  <a:gd name="T19" fmla="*/ 0 h 136"/>
                  <a:gd name="T20" fmla="*/ 0 w 262"/>
                  <a:gd name="T21" fmla="*/ 0 h 136"/>
                  <a:gd name="T22" fmla="*/ 0 w 262"/>
                  <a:gd name="T23" fmla="*/ 0 h 136"/>
                  <a:gd name="T24" fmla="*/ 0 w 262"/>
                  <a:gd name="T25" fmla="*/ 0 h 136"/>
                  <a:gd name="T26" fmla="*/ 0 w 262"/>
                  <a:gd name="T27" fmla="*/ 0 h 136"/>
                  <a:gd name="T28" fmla="*/ 0 w 262"/>
                  <a:gd name="T29" fmla="*/ 0 h 136"/>
                  <a:gd name="T30" fmla="*/ 0 w 262"/>
                  <a:gd name="T31" fmla="*/ 0 h 136"/>
                  <a:gd name="T32" fmla="*/ 0 w 262"/>
                  <a:gd name="T33" fmla="*/ 0 h 136"/>
                  <a:gd name="T34" fmla="*/ 0 w 262"/>
                  <a:gd name="T35" fmla="*/ 0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2"/>
                  <a:gd name="T55" fmla="*/ 0 h 136"/>
                  <a:gd name="T56" fmla="*/ 262 w 262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2" h="136">
                    <a:moveTo>
                      <a:pt x="0" y="36"/>
                    </a:moveTo>
                    <a:lnTo>
                      <a:pt x="23" y="47"/>
                    </a:lnTo>
                    <a:lnTo>
                      <a:pt x="76" y="65"/>
                    </a:lnTo>
                    <a:lnTo>
                      <a:pt x="140" y="94"/>
                    </a:lnTo>
                    <a:lnTo>
                      <a:pt x="180" y="112"/>
                    </a:lnTo>
                    <a:lnTo>
                      <a:pt x="227" y="136"/>
                    </a:lnTo>
                    <a:lnTo>
                      <a:pt x="239" y="136"/>
                    </a:lnTo>
                    <a:lnTo>
                      <a:pt x="262" y="65"/>
                    </a:lnTo>
                    <a:lnTo>
                      <a:pt x="256" y="59"/>
                    </a:lnTo>
                    <a:lnTo>
                      <a:pt x="239" y="59"/>
                    </a:lnTo>
                    <a:lnTo>
                      <a:pt x="210" y="59"/>
                    </a:lnTo>
                    <a:lnTo>
                      <a:pt x="180" y="53"/>
                    </a:lnTo>
                    <a:lnTo>
                      <a:pt x="151" y="42"/>
                    </a:lnTo>
                    <a:lnTo>
                      <a:pt x="116" y="36"/>
                    </a:lnTo>
                    <a:lnTo>
                      <a:pt x="82" y="24"/>
                    </a:lnTo>
                    <a:lnTo>
                      <a:pt x="41" y="12"/>
                    </a:lnTo>
                    <a:lnTo>
                      <a:pt x="1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53"/>
              <p:cNvSpPr>
                <a:spLocks/>
              </p:cNvSpPr>
              <p:nvPr/>
            </p:nvSpPr>
            <p:spPr bwMode="auto">
              <a:xfrm>
                <a:off x="262" y="1395"/>
                <a:ext cx="90" cy="37"/>
              </a:xfrm>
              <a:custGeom>
                <a:avLst/>
                <a:gdLst>
                  <a:gd name="T0" fmla="*/ 0 w 262"/>
                  <a:gd name="T1" fmla="*/ 0 h 136"/>
                  <a:gd name="T2" fmla="*/ 0 w 262"/>
                  <a:gd name="T3" fmla="*/ 0 h 136"/>
                  <a:gd name="T4" fmla="*/ 0 w 262"/>
                  <a:gd name="T5" fmla="*/ 0 h 136"/>
                  <a:gd name="T6" fmla="*/ 0 w 262"/>
                  <a:gd name="T7" fmla="*/ 0 h 136"/>
                  <a:gd name="T8" fmla="*/ 0 w 262"/>
                  <a:gd name="T9" fmla="*/ 0 h 136"/>
                  <a:gd name="T10" fmla="*/ 0 w 262"/>
                  <a:gd name="T11" fmla="*/ 0 h 136"/>
                  <a:gd name="T12" fmla="*/ 0 w 262"/>
                  <a:gd name="T13" fmla="*/ 0 h 136"/>
                  <a:gd name="T14" fmla="*/ 0 w 262"/>
                  <a:gd name="T15" fmla="*/ 0 h 136"/>
                  <a:gd name="T16" fmla="*/ 0 w 262"/>
                  <a:gd name="T17" fmla="*/ 0 h 136"/>
                  <a:gd name="T18" fmla="*/ 0 w 262"/>
                  <a:gd name="T19" fmla="*/ 0 h 136"/>
                  <a:gd name="T20" fmla="*/ 0 w 262"/>
                  <a:gd name="T21" fmla="*/ 0 h 136"/>
                  <a:gd name="T22" fmla="*/ 0 w 262"/>
                  <a:gd name="T23" fmla="*/ 0 h 136"/>
                  <a:gd name="T24" fmla="*/ 0 w 262"/>
                  <a:gd name="T25" fmla="*/ 0 h 136"/>
                  <a:gd name="T26" fmla="*/ 0 w 262"/>
                  <a:gd name="T27" fmla="*/ 0 h 136"/>
                  <a:gd name="T28" fmla="*/ 0 w 262"/>
                  <a:gd name="T29" fmla="*/ 0 h 136"/>
                  <a:gd name="T30" fmla="*/ 0 w 262"/>
                  <a:gd name="T31" fmla="*/ 0 h 136"/>
                  <a:gd name="T32" fmla="*/ 0 w 262"/>
                  <a:gd name="T33" fmla="*/ 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2"/>
                  <a:gd name="T52" fmla="*/ 0 h 136"/>
                  <a:gd name="T53" fmla="*/ 262 w 262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2" h="136">
                    <a:moveTo>
                      <a:pt x="0" y="36"/>
                    </a:moveTo>
                    <a:lnTo>
                      <a:pt x="23" y="47"/>
                    </a:lnTo>
                    <a:lnTo>
                      <a:pt x="76" y="65"/>
                    </a:lnTo>
                    <a:lnTo>
                      <a:pt x="140" y="94"/>
                    </a:lnTo>
                    <a:lnTo>
                      <a:pt x="180" y="112"/>
                    </a:lnTo>
                    <a:lnTo>
                      <a:pt x="227" y="136"/>
                    </a:lnTo>
                    <a:lnTo>
                      <a:pt x="239" y="136"/>
                    </a:lnTo>
                    <a:lnTo>
                      <a:pt x="262" y="65"/>
                    </a:lnTo>
                    <a:lnTo>
                      <a:pt x="256" y="59"/>
                    </a:lnTo>
                    <a:lnTo>
                      <a:pt x="239" y="59"/>
                    </a:lnTo>
                    <a:lnTo>
                      <a:pt x="210" y="59"/>
                    </a:lnTo>
                    <a:lnTo>
                      <a:pt x="180" y="53"/>
                    </a:lnTo>
                    <a:lnTo>
                      <a:pt x="151" y="42"/>
                    </a:lnTo>
                    <a:lnTo>
                      <a:pt x="116" y="36"/>
                    </a:lnTo>
                    <a:lnTo>
                      <a:pt x="82" y="24"/>
                    </a:lnTo>
                    <a:lnTo>
                      <a:pt x="41" y="12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54"/>
              <p:cNvSpPr>
                <a:spLocks/>
              </p:cNvSpPr>
              <p:nvPr/>
            </p:nvSpPr>
            <p:spPr bwMode="auto">
              <a:xfrm>
                <a:off x="201" y="1360"/>
                <a:ext cx="77" cy="35"/>
              </a:xfrm>
              <a:custGeom>
                <a:avLst/>
                <a:gdLst>
                  <a:gd name="T0" fmla="*/ 0 w 227"/>
                  <a:gd name="T1" fmla="*/ 0 h 129"/>
                  <a:gd name="T2" fmla="*/ 0 w 227"/>
                  <a:gd name="T3" fmla="*/ 0 h 129"/>
                  <a:gd name="T4" fmla="*/ 0 w 227"/>
                  <a:gd name="T5" fmla="*/ 0 h 129"/>
                  <a:gd name="T6" fmla="*/ 0 w 227"/>
                  <a:gd name="T7" fmla="*/ 0 h 129"/>
                  <a:gd name="T8" fmla="*/ 0 w 227"/>
                  <a:gd name="T9" fmla="*/ 0 h 129"/>
                  <a:gd name="T10" fmla="*/ 0 w 227"/>
                  <a:gd name="T11" fmla="*/ 0 h 129"/>
                  <a:gd name="T12" fmla="*/ 0 w 227"/>
                  <a:gd name="T13" fmla="*/ 0 h 129"/>
                  <a:gd name="T14" fmla="*/ 0 w 227"/>
                  <a:gd name="T15" fmla="*/ 0 h 129"/>
                  <a:gd name="T16" fmla="*/ 0 w 227"/>
                  <a:gd name="T17" fmla="*/ 0 h 129"/>
                  <a:gd name="T18" fmla="*/ 0 w 227"/>
                  <a:gd name="T19" fmla="*/ 0 h 129"/>
                  <a:gd name="T20" fmla="*/ 0 w 227"/>
                  <a:gd name="T21" fmla="*/ 0 h 129"/>
                  <a:gd name="T22" fmla="*/ 0 w 227"/>
                  <a:gd name="T23" fmla="*/ 0 h 129"/>
                  <a:gd name="T24" fmla="*/ 0 w 227"/>
                  <a:gd name="T25" fmla="*/ 0 h 129"/>
                  <a:gd name="T26" fmla="*/ 0 w 227"/>
                  <a:gd name="T27" fmla="*/ 0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7"/>
                  <a:gd name="T43" fmla="*/ 0 h 129"/>
                  <a:gd name="T44" fmla="*/ 227 w 227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7" h="129">
                    <a:moveTo>
                      <a:pt x="215" y="129"/>
                    </a:moveTo>
                    <a:lnTo>
                      <a:pt x="192" y="118"/>
                    </a:lnTo>
                    <a:lnTo>
                      <a:pt x="157" y="106"/>
                    </a:lnTo>
                    <a:lnTo>
                      <a:pt x="93" y="77"/>
                    </a:lnTo>
                    <a:lnTo>
                      <a:pt x="58" y="59"/>
                    </a:lnTo>
                    <a:lnTo>
                      <a:pt x="23" y="41"/>
                    </a:lnTo>
                    <a:lnTo>
                      <a:pt x="0" y="24"/>
                    </a:lnTo>
                    <a:lnTo>
                      <a:pt x="11" y="0"/>
                    </a:lnTo>
                    <a:lnTo>
                      <a:pt x="58" y="18"/>
                    </a:lnTo>
                    <a:lnTo>
                      <a:pt x="110" y="47"/>
                    </a:lnTo>
                    <a:lnTo>
                      <a:pt x="168" y="71"/>
                    </a:lnTo>
                    <a:lnTo>
                      <a:pt x="203" y="82"/>
                    </a:lnTo>
                    <a:lnTo>
                      <a:pt x="227" y="88"/>
                    </a:lnTo>
                    <a:lnTo>
                      <a:pt x="215" y="12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Freeform 55"/>
              <p:cNvSpPr>
                <a:spLocks/>
              </p:cNvSpPr>
              <p:nvPr/>
            </p:nvSpPr>
            <p:spPr bwMode="auto">
              <a:xfrm>
                <a:off x="201" y="1360"/>
                <a:ext cx="77" cy="35"/>
              </a:xfrm>
              <a:custGeom>
                <a:avLst/>
                <a:gdLst>
                  <a:gd name="T0" fmla="*/ 0 w 227"/>
                  <a:gd name="T1" fmla="*/ 0 h 129"/>
                  <a:gd name="T2" fmla="*/ 0 w 227"/>
                  <a:gd name="T3" fmla="*/ 0 h 129"/>
                  <a:gd name="T4" fmla="*/ 0 w 227"/>
                  <a:gd name="T5" fmla="*/ 0 h 129"/>
                  <a:gd name="T6" fmla="*/ 0 w 227"/>
                  <a:gd name="T7" fmla="*/ 0 h 129"/>
                  <a:gd name="T8" fmla="*/ 0 w 227"/>
                  <a:gd name="T9" fmla="*/ 0 h 129"/>
                  <a:gd name="T10" fmla="*/ 0 w 227"/>
                  <a:gd name="T11" fmla="*/ 0 h 129"/>
                  <a:gd name="T12" fmla="*/ 0 w 227"/>
                  <a:gd name="T13" fmla="*/ 0 h 129"/>
                  <a:gd name="T14" fmla="*/ 0 w 227"/>
                  <a:gd name="T15" fmla="*/ 0 h 129"/>
                  <a:gd name="T16" fmla="*/ 0 w 227"/>
                  <a:gd name="T17" fmla="*/ 0 h 129"/>
                  <a:gd name="T18" fmla="*/ 0 w 227"/>
                  <a:gd name="T19" fmla="*/ 0 h 129"/>
                  <a:gd name="T20" fmla="*/ 0 w 227"/>
                  <a:gd name="T21" fmla="*/ 0 h 129"/>
                  <a:gd name="T22" fmla="*/ 0 w 227"/>
                  <a:gd name="T23" fmla="*/ 0 h 129"/>
                  <a:gd name="T24" fmla="*/ 0 w 227"/>
                  <a:gd name="T25" fmla="*/ 0 h 1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7"/>
                  <a:gd name="T40" fmla="*/ 0 h 129"/>
                  <a:gd name="T41" fmla="*/ 227 w 227"/>
                  <a:gd name="T42" fmla="*/ 129 h 1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7" h="129">
                    <a:moveTo>
                      <a:pt x="215" y="129"/>
                    </a:moveTo>
                    <a:lnTo>
                      <a:pt x="192" y="118"/>
                    </a:lnTo>
                    <a:lnTo>
                      <a:pt x="157" y="106"/>
                    </a:lnTo>
                    <a:lnTo>
                      <a:pt x="93" y="77"/>
                    </a:lnTo>
                    <a:lnTo>
                      <a:pt x="58" y="59"/>
                    </a:lnTo>
                    <a:lnTo>
                      <a:pt x="23" y="41"/>
                    </a:lnTo>
                    <a:lnTo>
                      <a:pt x="0" y="24"/>
                    </a:lnTo>
                    <a:lnTo>
                      <a:pt x="11" y="0"/>
                    </a:lnTo>
                    <a:lnTo>
                      <a:pt x="58" y="18"/>
                    </a:lnTo>
                    <a:lnTo>
                      <a:pt x="110" y="47"/>
                    </a:lnTo>
                    <a:lnTo>
                      <a:pt x="168" y="71"/>
                    </a:lnTo>
                    <a:lnTo>
                      <a:pt x="203" y="82"/>
                    </a:lnTo>
                    <a:lnTo>
                      <a:pt x="227" y="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56"/>
              <p:cNvSpPr>
                <a:spLocks/>
              </p:cNvSpPr>
              <p:nvPr/>
            </p:nvSpPr>
            <p:spPr bwMode="auto">
              <a:xfrm>
                <a:off x="269" y="1384"/>
                <a:ext cx="80" cy="25"/>
              </a:xfrm>
              <a:custGeom>
                <a:avLst/>
                <a:gdLst>
                  <a:gd name="T0" fmla="*/ 0 w 238"/>
                  <a:gd name="T1" fmla="*/ 0 h 94"/>
                  <a:gd name="T2" fmla="*/ 0 w 238"/>
                  <a:gd name="T3" fmla="*/ 0 h 94"/>
                  <a:gd name="T4" fmla="*/ 0 w 238"/>
                  <a:gd name="T5" fmla="*/ 0 h 94"/>
                  <a:gd name="T6" fmla="*/ 0 w 238"/>
                  <a:gd name="T7" fmla="*/ 0 h 94"/>
                  <a:gd name="T8" fmla="*/ 0 w 238"/>
                  <a:gd name="T9" fmla="*/ 0 h 94"/>
                  <a:gd name="T10" fmla="*/ 0 w 238"/>
                  <a:gd name="T11" fmla="*/ 0 h 94"/>
                  <a:gd name="T12" fmla="*/ 0 w 238"/>
                  <a:gd name="T13" fmla="*/ 0 h 94"/>
                  <a:gd name="T14" fmla="*/ 0 w 238"/>
                  <a:gd name="T15" fmla="*/ 0 h 94"/>
                  <a:gd name="T16" fmla="*/ 0 w 238"/>
                  <a:gd name="T17" fmla="*/ 0 h 94"/>
                  <a:gd name="T18" fmla="*/ 0 w 238"/>
                  <a:gd name="T19" fmla="*/ 0 h 94"/>
                  <a:gd name="T20" fmla="*/ 0 w 238"/>
                  <a:gd name="T21" fmla="*/ 0 h 94"/>
                  <a:gd name="T22" fmla="*/ 0 w 238"/>
                  <a:gd name="T23" fmla="*/ 0 h 94"/>
                  <a:gd name="T24" fmla="*/ 0 w 238"/>
                  <a:gd name="T25" fmla="*/ 0 h 94"/>
                  <a:gd name="T26" fmla="*/ 0 w 238"/>
                  <a:gd name="T27" fmla="*/ 0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94"/>
                  <a:gd name="T44" fmla="*/ 238 w 238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94">
                    <a:moveTo>
                      <a:pt x="0" y="36"/>
                    </a:moveTo>
                    <a:lnTo>
                      <a:pt x="23" y="41"/>
                    </a:lnTo>
                    <a:lnTo>
                      <a:pt x="64" y="53"/>
                    </a:lnTo>
                    <a:lnTo>
                      <a:pt x="128" y="71"/>
                    </a:lnTo>
                    <a:lnTo>
                      <a:pt x="168" y="83"/>
                    </a:lnTo>
                    <a:lnTo>
                      <a:pt x="203" y="88"/>
                    </a:lnTo>
                    <a:lnTo>
                      <a:pt x="226" y="94"/>
                    </a:lnTo>
                    <a:lnTo>
                      <a:pt x="238" y="65"/>
                    </a:lnTo>
                    <a:lnTo>
                      <a:pt x="192" y="53"/>
                    </a:lnTo>
                    <a:lnTo>
                      <a:pt x="133" y="36"/>
                    </a:lnTo>
                    <a:lnTo>
                      <a:pt x="69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57"/>
              <p:cNvSpPr>
                <a:spLocks/>
              </p:cNvSpPr>
              <p:nvPr/>
            </p:nvSpPr>
            <p:spPr bwMode="auto">
              <a:xfrm>
                <a:off x="269" y="1384"/>
                <a:ext cx="80" cy="25"/>
              </a:xfrm>
              <a:custGeom>
                <a:avLst/>
                <a:gdLst>
                  <a:gd name="T0" fmla="*/ 0 w 238"/>
                  <a:gd name="T1" fmla="*/ 0 h 94"/>
                  <a:gd name="T2" fmla="*/ 0 w 238"/>
                  <a:gd name="T3" fmla="*/ 0 h 94"/>
                  <a:gd name="T4" fmla="*/ 0 w 238"/>
                  <a:gd name="T5" fmla="*/ 0 h 94"/>
                  <a:gd name="T6" fmla="*/ 0 w 238"/>
                  <a:gd name="T7" fmla="*/ 0 h 94"/>
                  <a:gd name="T8" fmla="*/ 0 w 238"/>
                  <a:gd name="T9" fmla="*/ 0 h 94"/>
                  <a:gd name="T10" fmla="*/ 0 w 238"/>
                  <a:gd name="T11" fmla="*/ 0 h 94"/>
                  <a:gd name="T12" fmla="*/ 0 w 238"/>
                  <a:gd name="T13" fmla="*/ 0 h 94"/>
                  <a:gd name="T14" fmla="*/ 0 w 238"/>
                  <a:gd name="T15" fmla="*/ 0 h 94"/>
                  <a:gd name="T16" fmla="*/ 0 w 238"/>
                  <a:gd name="T17" fmla="*/ 0 h 94"/>
                  <a:gd name="T18" fmla="*/ 0 w 238"/>
                  <a:gd name="T19" fmla="*/ 0 h 94"/>
                  <a:gd name="T20" fmla="*/ 0 w 238"/>
                  <a:gd name="T21" fmla="*/ 0 h 94"/>
                  <a:gd name="T22" fmla="*/ 0 w 238"/>
                  <a:gd name="T23" fmla="*/ 0 h 94"/>
                  <a:gd name="T24" fmla="*/ 0 w 238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8"/>
                  <a:gd name="T40" fmla="*/ 0 h 94"/>
                  <a:gd name="T41" fmla="*/ 238 w 238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8" h="94">
                    <a:moveTo>
                      <a:pt x="0" y="36"/>
                    </a:moveTo>
                    <a:lnTo>
                      <a:pt x="23" y="41"/>
                    </a:lnTo>
                    <a:lnTo>
                      <a:pt x="64" y="53"/>
                    </a:lnTo>
                    <a:lnTo>
                      <a:pt x="128" y="71"/>
                    </a:lnTo>
                    <a:lnTo>
                      <a:pt x="168" y="83"/>
                    </a:lnTo>
                    <a:lnTo>
                      <a:pt x="203" y="88"/>
                    </a:lnTo>
                    <a:lnTo>
                      <a:pt x="226" y="94"/>
                    </a:lnTo>
                    <a:lnTo>
                      <a:pt x="238" y="65"/>
                    </a:lnTo>
                    <a:lnTo>
                      <a:pt x="192" y="53"/>
                    </a:lnTo>
                    <a:lnTo>
                      <a:pt x="133" y="36"/>
                    </a:lnTo>
                    <a:lnTo>
                      <a:pt x="69" y="18"/>
                    </a:lnTo>
                    <a:lnTo>
                      <a:pt x="34" y="6"/>
                    </a:lnTo>
                    <a:lnTo>
                      <a:pt x="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58"/>
              <p:cNvSpPr>
                <a:spLocks/>
              </p:cNvSpPr>
              <p:nvPr/>
            </p:nvSpPr>
            <p:spPr bwMode="auto">
              <a:xfrm>
                <a:off x="280" y="1217"/>
                <a:ext cx="65" cy="29"/>
              </a:xfrm>
              <a:custGeom>
                <a:avLst/>
                <a:gdLst>
                  <a:gd name="T0" fmla="*/ 0 w 192"/>
                  <a:gd name="T1" fmla="*/ 0 h 106"/>
                  <a:gd name="T2" fmla="*/ 0 w 192"/>
                  <a:gd name="T3" fmla="*/ 0 h 106"/>
                  <a:gd name="T4" fmla="*/ 0 w 192"/>
                  <a:gd name="T5" fmla="*/ 0 h 106"/>
                  <a:gd name="T6" fmla="*/ 0 w 192"/>
                  <a:gd name="T7" fmla="*/ 0 h 106"/>
                  <a:gd name="T8" fmla="*/ 0 w 192"/>
                  <a:gd name="T9" fmla="*/ 0 h 106"/>
                  <a:gd name="T10" fmla="*/ 0 w 192"/>
                  <a:gd name="T11" fmla="*/ 0 h 106"/>
                  <a:gd name="T12" fmla="*/ 0 w 192"/>
                  <a:gd name="T13" fmla="*/ 0 h 106"/>
                  <a:gd name="T14" fmla="*/ 0 w 192"/>
                  <a:gd name="T15" fmla="*/ 0 h 106"/>
                  <a:gd name="T16" fmla="*/ 0 w 192"/>
                  <a:gd name="T17" fmla="*/ 0 h 106"/>
                  <a:gd name="T18" fmla="*/ 0 w 192"/>
                  <a:gd name="T19" fmla="*/ 0 h 106"/>
                  <a:gd name="T20" fmla="*/ 0 w 192"/>
                  <a:gd name="T21" fmla="*/ 0 h 106"/>
                  <a:gd name="T22" fmla="*/ 0 w 192"/>
                  <a:gd name="T23" fmla="*/ 0 h 106"/>
                  <a:gd name="T24" fmla="*/ 0 w 192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106"/>
                  <a:gd name="T41" fmla="*/ 192 w 192"/>
                  <a:gd name="T42" fmla="*/ 106 h 1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106">
                    <a:moveTo>
                      <a:pt x="181" y="106"/>
                    </a:moveTo>
                    <a:lnTo>
                      <a:pt x="163" y="100"/>
                    </a:lnTo>
                    <a:lnTo>
                      <a:pt x="70" y="65"/>
                    </a:lnTo>
                    <a:lnTo>
                      <a:pt x="0" y="35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47" y="18"/>
                    </a:lnTo>
                    <a:lnTo>
                      <a:pt x="64" y="29"/>
                    </a:lnTo>
                    <a:lnTo>
                      <a:pt x="111" y="47"/>
                    </a:lnTo>
                    <a:lnTo>
                      <a:pt x="175" y="76"/>
                    </a:lnTo>
                    <a:lnTo>
                      <a:pt x="192" y="82"/>
                    </a:lnTo>
                    <a:lnTo>
                      <a:pt x="181" y="10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59"/>
              <p:cNvSpPr>
                <a:spLocks/>
              </p:cNvSpPr>
              <p:nvPr/>
            </p:nvSpPr>
            <p:spPr bwMode="auto">
              <a:xfrm>
                <a:off x="280" y="1217"/>
                <a:ext cx="65" cy="29"/>
              </a:xfrm>
              <a:custGeom>
                <a:avLst/>
                <a:gdLst>
                  <a:gd name="T0" fmla="*/ 0 w 192"/>
                  <a:gd name="T1" fmla="*/ 0 h 106"/>
                  <a:gd name="T2" fmla="*/ 0 w 192"/>
                  <a:gd name="T3" fmla="*/ 0 h 106"/>
                  <a:gd name="T4" fmla="*/ 0 w 192"/>
                  <a:gd name="T5" fmla="*/ 0 h 106"/>
                  <a:gd name="T6" fmla="*/ 0 w 192"/>
                  <a:gd name="T7" fmla="*/ 0 h 106"/>
                  <a:gd name="T8" fmla="*/ 0 w 192"/>
                  <a:gd name="T9" fmla="*/ 0 h 106"/>
                  <a:gd name="T10" fmla="*/ 0 w 192"/>
                  <a:gd name="T11" fmla="*/ 0 h 106"/>
                  <a:gd name="T12" fmla="*/ 0 w 192"/>
                  <a:gd name="T13" fmla="*/ 0 h 106"/>
                  <a:gd name="T14" fmla="*/ 0 w 192"/>
                  <a:gd name="T15" fmla="*/ 0 h 106"/>
                  <a:gd name="T16" fmla="*/ 0 w 192"/>
                  <a:gd name="T17" fmla="*/ 0 h 106"/>
                  <a:gd name="T18" fmla="*/ 0 w 192"/>
                  <a:gd name="T19" fmla="*/ 0 h 106"/>
                  <a:gd name="T20" fmla="*/ 0 w 192"/>
                  <a:gd name="T21" fmla="*/ 0 h 106"/>
                  <a:gd name="T22" fmla="*/ 0 w 192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06"/>
                  <a:gd name="T38" fmla="*/ 192 w 192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06">
                    <a:moveTo>
                      <a:pt x="181" y="106"/>
                    </a:moveTo>
                    <a:lnTo>
                      <a:pt x="163" y="100"/>
                    </a:lnTo>
                    <a:lnTo>
                      <a:pt x="70" y="65"/>
                    </a:lnTo>
                    <a:lnTo>
                      <a:pt x="0" y="35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47" y="18"/>
                    </a:lnTo>
                    <a:lnTo>
                      <a:pt x="64" y="29"/>
                    </a:lnTo>
                    <a:lnTo>
                      <a:pt x="111" y="47"/>
                    </a:lnTo>
                    <a:lnTo>
                      <a:pt x="175" y="76"/>
                    </a:lnTo>
                    <a:lnTo>
                      <a:pt x="192" y="8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60"/>
              <p:cNvSpPr>
                <a:spLocks/>
              </p:cNvSpPr>
              <p:nvPr/>
            </p:nvSpPr>
            <p:spPr bwMode="auto">
              <a:xfrm>
                <a:off x="335" y="1238"/>
                <a:ext cx="68" cy="24"/>
              </a:xfrm>
              <a:custGeom>
                <a:avLst/>
                <a:gdLst>
                  <a:gd name="T0" fmla="*/ 0 w 198"/>
                  <a:gd name="T1" fmla="*/ 0 h 89"/>
                  <a:gd name="T2" fmla="*/ 0 w 198"/>
                  <a:gd name="T3" fmla="*/ 0 h 89"/>
                  <a:gd name="T4" fmla="*/ 0 w 198"/>
                  <a:gd name="T5" fmla="*/ 0 h 89"/>
                  <a:gd name="T6" fmla="*/ 0 w 198"/>
                  <a:gd name="T7" fmla="*/ 0 h 89"/>
                  <a:gd name="T8" fmla="*/ 0 w 198"/>
                  <a:gd name="T9" fmla="*/ 0 h 89"/>
                  <a:gd name="T10" fmla="*/ 0 w 198"/>
                  <a:gd name="T11" fmla="*/ 0 h 89"/>
                  <a:gd name="T12" fmla="*/ 0 w 198"/>
                  <a:gd name="T13" fmla="*/ 0 h 89"/>
                  <a:gd name="T14" fmla="*/ 0 w 198"/>
                  <a:gd name="T15" fmla="*/ 0 h 89"/>
                  <a:gd name="T16" fmla="*/ 0 w 198"/>
                  <a:gd name="T17" fmla="*/ 0 h 89"/>
                  <a:gd name="T18" fmla="*/ 0 w 198"/>
                  <a:gd name="T19" fmla="*/ 0 h 89"/>
                  <a:gd name="T20" fmla="*/ 0 w 198"/>
                  <a:gd name="T21" fmla="*/ 0 h 89"/>
                  <a:gd name="T22" fmla="*/ 0 w 198"/>
                  <a:gd name="T23" fmla="*/ 0 h 89"/>
                  <a:gd name="T24" fmla="*/ 0 w 198"/>
                  <a:gd name="T25" fmla="*/ 0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"/>
                  <a:gd name="T40" fmla="*/ 0 h 89"/>
                  <a:gd name="T41" fmla="*/ 198 w 198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" h="89">
                    <a:moveTo>
                      <a:pt x="0" y="24"/>
                    </a:moveTo>
                    <a:lnTo>
                      <a:pt x="18" y="30"/>
                    </a:lnTo>
                    <a:lnTo>
                      <a:pt x="111" y="65"/>
                    </a:lnTo>
                    <a:lnTo>
                      <a:pt x="186" y="89"/>
                    </a:lnTo>
                    <a:lnTo>
                      <a:pt x="198" y="53"/>
                    </a:lnTo>
                    <a:lnTo>
                      <a:pt x="192" y="53"/>
                    </a:lnTo>
                    <a:lnTo>
                      <a:pt x="175" y="47"/>
                    </a:lnTo>
                    <a:lnTo>
                      <a:pt x="163" y="47"/>
                    </a:lnTo>
                    <a:lnTo>
                      <a:pt x="140" y="41"/>
                    </a:lnTo>
                    <a:lnTo>
                      <a:pt x="93" y="24"/>
                    </a:lnTo>
                    <a:lnTo>
                      <a:pt x="29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61"/>
              <p:cNvSpPr>
                <a:spLocks/>
              </p:cNvSpPr>
              <p:nvPr/>
            </p:nvSpPr>
            <p:spPr bwMode="auto">
              <a:xfrm>
                <a:off x="335" y="1238"/>
                <a:ext cx="68" cy="24"/>
              </a:xfrm>
              <a:custGeom>
                <a:avLst/>
                <a:gdLst>
                  <a:gd name="T0" fmla="*/ 0 w 198"/>
                  <a:gd name="T1" fmla="*/ 0 h 89"/>
                  <a:gd name="T2" fmla="*/ 0 w 198"/>
                  <a:gd name="T3" fmla="*/ 0 h 89"/>
                  <a:gd name="T4" fmla="*/ 0 w 198"/>
                  <a:gd name="T5" fmla="*/ 0 h 89"/>
                  <a:gd name="T6" fmla="*/ 0 w 198"/>
                  <a:gd name="T7" fmla="*/ 0 h 89"/>
                  <a:gd name="T8" fmla="*/ 0 w 198"/>
                  <a:gd name="T9" fmla="*/ 0 h 89"/>
                  <a:gd name="T10" fmla="*/ 0 w 198"/>
                  <a:gd name="T11" fmla="*/ 0 h 89"/>
                  <a:gd name="T12" fmla="*/ 0 w 198"/>
                  <a:gd name="T13" fmla="*/ 0 h 89"/>
                  <a:gd name="T14" fmla="*/ 0 w 198"/>
                  <a:gd name="T15" fmla="*/ 0 h 89"/>
                  <a:gd name="T16" fmla="*/ 0 w 198"/>
                  <a:gd name="T17" fmla="*/ 0 h 89"/>
                  <a:gd name="T18" fmla="*/ 0 w 198"/>
                  <a:gd name="T19" fmla="*/ 0 h 89"/>
                  <a:gd name="T20" fmla="*/ 0 w 198"/>
                  <a:gd name="T21" fmla="*/ 0 h 89"/>
                  <a:gd name="T22" fmla="*/ 0 w 198"/>
                  <a:gd name="T23" fmla="*/ 0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89"/>
                  <a:gd name="T38" fmla="*/ 198 w 198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89">
                    <a:moveTo>
                      <a:pt x="0" y="24"/>
                    </a:moveTo>
                    <a:lnTo>
                      <a:pt x="18" y="30"/>
                    </a:lnTo>
                    <a:lnTo>
                      <a:pt x="111" y="65"/>
                    </a:lnTo>
                    <a:lnTo>
                      <a:pt x="186" y="89"/>
                    </a:lnTo>
                    <a:lnTo>
                      <a:pt x="198" y="53"/>
                    </a:lnTo>
                    <a:lnTo>
                      <a:pt x="192" y="53"/>
                    </a:lnTo>
                    <a:lnTo>
                      <a:pt x="175" y="47"/>
                    </a:lnTo>
                    <a:lnTo>
                      <a:pt x="163" y="47"/>
                    </a:lnTo>
                    <a:lnTo>
                      <a:pt x="140" y="41"/>
                    </a:lnTo>
                    <a:lnTo>
                      <a:pt x="93" y="24"/>
                    </a:lnTo>
                    <a:lnTo>
                      <a:pt x="29" y="6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62"/>
              <p:cNvSpPr>
                <a:spLocks/>
              </p:cNvSpPr>
              <p:nvPr/>
            </p:nvSpPr>
            <p:spPr bwMode="auto">
              <a:xfrm>
                <a:off x="292" y="1177"/>
                <a:ext cx="74" cy="32"/>
              </a:xfrm>
              <a:custGeom>
                <a:avLst/>
                <a:gdLst>
                  <a:gd name="T0" fmla="*/ 0 w 216"/>
                  <a:gd name="T1" fmla="*/ 0 h 117"/>
                  <a:gd name="T2" fmla="*/ 0 w 216"/>
                  <a:gd name="T3" fmla="*/ 0 h 117"/>
                  <a:gd name="T4" fmla="*/ 0 w 216"/>
                  <a:gd name="T5" fmla="*/ 0 h 117"/>
                  <a:gd name="T6" fmla="*/ 0 w 216"/>
                  <a:gd name="T7" fmla="*/ 0 h 117"/>
                  <a:gd name="T8" fmla="*/ 0 w 216"/>
                  <a:gd name="T9" fmla="*/ 0 h 117"/>
                  <a:gd name="T10" fmla="*/ 0 w 216"/>
                  <a:gd name="T11" fmla="*/ 0 h 117"/>
                  <a:gd name="T12" fmla="*/ 0 w 216"/>
                  <a:gd name="T13" fmla="*/ 0 h 117"/>
                  <a:gd name="T14" fmla="*/ 0 w 216"/>
                  <a:gd name="T15" fmla="*/ 0 h 117"/>
                  <a:gd name="T16" fmla="*/ 0 w 216"/>
                  <a:gd name="T17" fmla="*/ 0 h 117"/>
                  <a:gd name="T18" fmla="*/ 0 w 216"/>
                  <a:gd name="T19" fmla="*/ 0 h 117"/>
                  <a:gd name="T20" fmla="*/ 0 w 216"/>
                  <a:gd name="T21" fmla="*/ 0 h 117"/>
                  <a:gd name="T22" fmla="*/ 0 w 216"/>
                  <a:gd name="T23" fmla="*/ 0 h 117"/>
                  <a:gd name="T24" fmla="*/ 0 w 216"/>
                  <a:gd name="T25" fmla="*/ 0 h 117"/>
                  <a:gd name="T26" fmla="*/ 0 w 216"/>
                  <a:gd name="T27" fmla="*/ 0 h 117"/>
                  <a:gd name="T28" fmla="*/ 0 w 216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"/>
                  <a:gd name="T46" fmla="*/ 0 h 117"/>
                  <a:gd name="T47" fmla="*/ 216 w 21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" h="117">
                    <a:moveTo>
                      <a:pt x="198" y="117"/>
                    </a:moveTo>
                    <a:lnTo>
                      <a:pt x="169" y="106"/>
                    </a:lnTo>
                    <a:lnTo>
                      <a:pt x="111" y="82"/>
                    </a:lnTo>
                    <a:lnTo>
                      <a:pt x="70" y="65"/>
                    </a:lnTo>
                    <a:lnTo>
                      <a:pt x="41" y="47"/>
                    </a:lnTo>
                    <a:lnTo>
                      <a:pt x="18" y="35"/>
                    </a:lnTo>
                    <a:lnTo>
                      <a:pt x="0" y="23"/>
                    </a:lnTo>
                    <a:lnTo>
                      <a:pt x="12" y="0"/>
                    </a:lnTo>
                    <a:lnTo>
                      <a:pt x="35" y="0"/>
                    </a:lnTo>
                    <a:lnTo>
                      <a:pt x="82" y="12"/>
                    </a:lnTo>
                    <a:lnTo>
                      <a:pt x="111" y="23"/>
                    </a:lnTo>
                    <a:lnTo>
                      <a:pt x="192" y="47"/>
                    </a:lnTo>
                    <a:lnTo>
                      <a:pt x="216" y="59"/>
                    </a:lnTo>
                    <a:lnTo>
                      <a:pt x="198" y="11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63"/>
              <p:cNvSpPr>
                <a:spLocks/>
              </p:cNvSpPr>
              <p:nvPr/>
            </p:nvSpPr>
            <p:spPr bwMode="auto">
              <a:xfrm>
                <a:off x="292" y="1177"/>
                <a:ext cx="74" cy="32"/>
              </a:xfrm>
              <a:custGeom>
                <a:avLst/>
                <a:gdLst>
                  <a:gd name="T0" fmla="*/ 0 w 216"/>
                  <a:gd name="T1" fmla="*/ 0 h 117"/>
                  <a:gd name="T2" fmla="*/ 0 w 216"/>
                  <a:gd name="T3" fmla="*/ 0 h 117"/>
                  <a:gd name="T4" fmla="*/ 0 w 216"/>
                  <a:gd name="T5" fmla="*/ 0 h 117"/>
                  <a:gd name="T6" fmla="*/ 0 w 216"/>
                  <a:gd name="T7" fmla="*/ 0 h 117"/>
                  <a:gd name="T8" fmla="*/ 0 w 216"/>
                  <a:gd name="T9" fmla="*/ 0 h 117"/>
                  <a:gd name="T10" fmla="*/ 0 w 216"/>
                  <a:gd name="T11" fmla="*/ 0 h 117"/>
                  <a:gd name="T12" fmla="*/ 0 w 216"/>
                  <a:gd name="T13" fmla="*/ 0 h 117"/>
                  <a:gd name="T14" fmla="*/ 0 w 216"/>
                  <a:gd name="T15" fmla="*/ 0 h 117"/>
                  <a:gd name="T16" fmla="*/ 0 w 216"/>
                  <a:gd name="T17" fmla="*/ 0 h 117"/>
                  <a:gd name="T18" fmla="*/ 0 w 216"/>
                  <a:gd name="T19" fmla="*/ 0 h 117"/>
                  <a:gd name="T20" fmla="*/ 0 w 216"/>
                  <a:gd name="T21" fmla="*/ 0 h 117"/>
                  <a:gd name="T22" fmla="*/ 0 w 216"/>
                  <a:gd name="T23" fmla="*/ 0 h 117"/>
                  <a:gd name="T24" fmla="*/ 0 w 216"/>
                  <a:gd name="T25" fmla="*/ 0 h 117"/>
                  <a:gd name="T26" fmla="*/ 0 w 216"/>
                  <a:gd name="T27" fmla="*/ 0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6"/>
                  <a:gd name="T43" fmla="*/ 0 h 117"/>
                  <a:gd name="T44" fmla="*/ 216 w 216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" h="117">
                    <a:moveTo>
                      <a:pt x="198" y="117"/>
                    </a:moveTo>
                    <a:lnTo>
                      <a:pt x="169" y="106"/>
                    </a:lnTo>
                    <a:lnTo>
                      <a:pt x="111" y="82"/>
                    </a:lnTo>
                    <a:lnTo>
                      <a:pt x="70" y="65"/>
                    </a:lnTo>
                    <a:lnTo>
                      <a:pt x="41" y="47"/>
                    </a:lnTo>
                    <a:lnTo>
                      <a:pt x="18" y="35"/>
                    </a:lnTo>
                    <a:lnTo>
                      <a:pt x="0" y="23"/>
                    </a:lnTo>
                    <a:lnTo>
                      <a:pt x="12" y="0"/>
                    </a:lnTo>
                    <a:lnTo>
                      <a:pt x="35" y="0"/>
                    </a:lnTo>
                    <a:lnTo>
                      <a:pt x="82" y="12"/>
                    </a:lnTo>
                    <a:lnTo>
                      <a:pt x="111" y="23"/>
                    </a:lnTo>
                    <a:lnTo>
                      <a:pt x="192" y="47"/>
                    </a:lnTo>
                    <a:lnTo>
                      <a:pt x="216" y="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64"/>
              <p:cNvSpPr>
                <a:spLocks/>
              </p:cNvSpPr>
              <p:nvPr/>
            </p:nvSpPr>
            <p:spPr bwMode="auto">
              <a:xfrm>
                <a:off x="353" y="1192"/>
                <a:ext cx="74" cy="30"/>
              </a:xfrm>
              <a:custGeom>
                <a:avLst/>
                <a:gdLst>
                  <a:gd name="T0" fmla="*/ 0 w 215"/>
                  <a:gd name="T1" fmla="*/ 0 h 112"/>
                  <a:gd name="T2" fmla="*/ 0 w 215"/>
                  <a:gd name="T3" fmla="*/ 0 h 112"/>
                  <a:gd name="T4" fmla="*/ 0 w 215"/>
                  <a:gd name="T5" fmla="*/ 0 h 112"/>
                  <a:gd name="T6" fmla="*/ 0 w 215"/>
                  <a:gd name="T7" fmla="*/ 0 h 112"/>
                  <a:gd name="T8" fmla="*/ 0 w 215"/>
                  <a:gd name="T9" fmla="*/ 0 h 112"/>
                  <a:gd name="T10" fmla="*/ 0 w 215"/>
                  <a:gd name="T11" fmla="*/ 0 h 112"/>
                  <a:gd name="T12" fmla="*/ 0 w 215"/>
                  <a:gd name="T13" fmla="*/ 0 h 112"/>
                  <a:gd name="T14" fmla="*/ 0 w 215"/>
                  <a:gd name="T15" fmla="*/ 0 h 112"/>
                  <a:gd name="T16" fmla="*/ 0 w 215"/>
                  <a:gd name="T17" fmla="*/ 0 h 112"/>
                  <a:gd name="T18" fmla="*/ 0 w 215"/>
                  <a:gd name="T19" fmla="*/ 0 h 112"/>
                  <a:gd name="T20" fmla="*/ 0 w 215"/>
                  <a:gd name="T21" fmla="*/ 0 h 112"/>
                  <a:gd name="T22" fmla="*/ 0 w 215"/>
                  <a:gd name="T23" fmla="*/ 0 h 112"/>
                  <a:gd name="T24" fmla="*/ 0 w 215"/>
                  <a:gd name="T25" fmla="*/ 0 h 112"/>
                  <a:gd name="T26" fmla="*/ 0 w 215"/>
                  <a:gd name="T27" fmla="*/ 0 h 112"/>
                  <a:gd name="T28" fmla="*/ 0 w 215"/>
                  <a:gd name="T29" fmla="*/ 0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112"/>
                  <a:gd name="T47" fmla="*/ 215 w 215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112">
                    <a:moveTo>
                      <a:pt x="0" y="59"/>
                    </a:moveTo>
                    <a:lnTo>
                      <a:pt x="23" y="64"/>
                    </a:lnTo>
                    <a:lnTo>
                      <a:pt x="87" y="88"/>
                    </a:lnTo>
                    <a:lnTo>
                      <a:pt x="128" y="100"/>
                    </a:lnTo>
                    <a:lnTo>
                      <a:pt x="157" y="106"/>
                    </a:lnTo>
                    <a:lnTo>
                      <a:pt x="186" y="112"/>
                    </a:lnTo>
                    <a:lnTo>
                      <a:pt x="203" y="112"/>
                    </a:lnTo>
                    <a:lnTo>
                      <a:pt x="215" y="88"/>
                    </a:lnTo>
                    <a:lnTo>
                      <a:pt x="192" y="76"/>
                    </a:lnTo>
                    <a:lnTo>
                      <a:pt x="151" y="53"/>
                    </a:lnTo>
                    <a:lnTo>
                      <a:pt x="122" y="41"/>
                    </a:lnTo>
                    <a:lnTo>
                      <a:pt x="40" y="6"/>
                    </a:lnTo>
                    <a:lnTo>
                      <a:pt x="17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65"/>
              <p:cNvSpPr>
                <a:spLocks/>
              </p:cNvSpPr>
              <p:nvPr/>
            </p:nvSpPr>
            <p:spPr bwMode="auto">
              <a:xfrm>
                <a:off x="353" y="1192"/>
                <a:ext cx="74" cy="30"/>
              </a:xfrm>
              <a:custGeom>
                <a:avLst/>
                <a:gdLst>
                  <a:gd name="T0" fmla="*/ 0 w 215"/>
                  <a:gd name="T1" fmla="*/ 0 h 112"/>
                  <a:gd name="T2" fmla="*/ 0 w 215"/>
                  <a:gd name="T3" fmla="*/ 0 h 112"/>
                  <a:gd name="T4" fmla="*/ 0 w 215"/>
                  <a:gd name="T5" fmla="*/ 0 h 112"/>
                  <a:gd name="T6" fmla="*/ 0 w 215"/>
                  <a:gd name="T7" fmla="*/ 0 h 112"/>
                  <a:gd name="T8" fmla="*/ 0 w 215"/>
                  <a:gd name="T9" fmla="*/ 0 h 112"/>
                  <a:gd name="T10" fmla="*/ 0 w 215"/>
                  <a:gd name="T11" fmla="*/ 0 h 112"/>
                  <a:gd name="T12" fmla="*/ 0 w 215"/>
                  <a:gd name="T13" fmla="*/ 0 h 112"/>
                  <a:gd name="T14" fmla="*/ 0 w 215"/>
                  <a:gd name="T15" fmla="*/ 0 h 112"/>
                  <a:gd name="T16" fmla="*/ 0 w 215"/>
                  <a:gd name="T17" fmla="*/ 0 h 112"/>
                  <a:gd name="T18" fmla="*/ 0 w 215"/>
                  <a:gd name="T19" fmla="*/ 0 h 112"/>
                  <a:gd name="T20" fmla="*/ 0 w 215"/>
                  <a:gd name="T21" fmla="*/ 0 h 112"/>
                  <a:gd name="T22" fmla="*/ 0 w 215"/>
                  <a:gd name="T23" fmla="*/ 0 h 112"/>
                  <a:gd name="T24" fmla="*/ 0 w 215"/>
                  <a:gd name="T25" fmla="*/ 0 h 112"/>
                  <a:gd name="T26" fmla="*/ 0 w 215"/>
                  <a:gd name="T27" fmla="*/ 0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112"/>
                  <a:gd name="T44" fmla="*/ 215 w 215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112">
                    <a:moveTo>
                      <a:pt x="0" y="59"/>
                    </a:moveTo>
                    <a:lnTo>
                      <a:pt x="23" y="64"/>
                    </a:lnTo>
                    <a:lnTo>
                      <a:pt x="87" y="88"/>
                    </a:lnTo>
                    <a:lnTo>
                      <a:pt x="128" y="100"/>
                    </a:lnTo>
                    <a:lnTo>
                      <a:pt x="157" y="106"/>
                    </a:lnTo>
                    <a:lnTo>
                      <a:pt x="186" y="112"/>
                    </a:lnTo>
                    <a:lnTo>
                      <a:pt x="203" y="112"/>
                    </a:lnTo>
                    <a:lnTo>
                      <a:pt x="215" y="88"/>
                    </a:lnTo>
                    <a:lnTo>
                      <a:pt x="192" y="76"/>
                    </a:lnTo>
                    <a:lnTo>
                      <a:pt x="151" y="53"/>
                    </a:lnTo>
                    <a:lnTo>
                      <a:pt x="122" y="41"/>
                    </a:lnTo>
                    <a:lnTo>
                      <a:pt x="40" y="6"/>
                    </a:lnTo>
                    <a:lnTo>
                      <a:pt x="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66"/>
              <p:cNvSpPr>
                <a:spLocks/>
              </p:cNvSpPr>
              <p:nvPr/>
            </p:nvSpPr>
            <p:spPr bwMode="auto">
              <a:xfrm>
                <a:off x="328" y="1114"/>
                <a:ext cx="67" cy="24"/>
              </a:xfrm>
              <a:custGeom>
                <a:avLst/>
                <a:gdLst>
                  <a:gd name="T0" fmla="*/ 0 w 198"/>
                  <a:gd name="T1" fmla="*/ 0 h 88"/>
                  <a:gd name="T2" fmla="*/ 0 w 198"/>
                  <a:gd name="T3" fmla="*/ 0 h 88"/>
                  <a:gd name="T4" fmla="*/ 0 w 198"/>
                  <a:gd name="T5" fmla="*/ 0 h 88"/>
                  <a:gd name="T6" fmla="*/ 0 w 198"/>
                  <a:gd name="T7" fmla="*/ 0 h 88"/>
                  <a:gd name="T8" fmla="*/ 0 w 198"/>
                  <a:gd name="T9" fmla="*/ 0 h 88"/>
                  <a:gd name="T10" fmla="*/ 0 w 198"/>
                  <a:gd name="T11" fmla="*/ 0 h 88"/>
                  <a:gd name="T12" fmla="*/ 0 w 198"/>
                  <a:gd name="T13" fmla="*/ 0 h 88"/>
                  <a:gd name="T14" fmla="*/ 0 w 198"/>
                  <a:gd name="T15" fmla="*/ 0 h 88"/>
                  <a:gd name="T16" fmla="*/ 0 w 198"/>
                  <a:gd name="T17" fmla="*/ 0 h 88"/>
                  <a:gd name="T18" fmla="*/ 0 w 198"/>
                  <a:gd name="T19" fmla="*/ 0 h 88"/>
                  <a:gd name="T20" fmla="*/ 0 w 198"/>
                  <a:gd name="T21" fmla="*/ 0 h 88"/>
                  <a:gd name="T22" fmla="*/ 0 w 198"/>
                  <a:gd name="T23" fmla="*/ 0 h 88"/>
                  <a:gd name="T24" fmla="*/ 0 w 198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"/>
                  <a:gd name="T40" fmla="*/ 0 h 88"/>
                  <a:gd name="T41" fmla="*/ 198 w 198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" h="88">
                    <a:moveTo>
                      <a:pt x="180" y="88"/>
                    </a:moveTo>
                    <a:lnTo>
                      <a:pt x="169" y="82"/>
                    </a:lnTo>
                    <a:lnTo>
                      <a:pt x="134" y="70"/>
                    </a:lnTo>
                    <a:lnTo>
                      <a:pt x="99" y="59"/>
                    </a:lnTo>
                    <a:lnTo>
                      <a:pt x="41" y="41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12" y="0"/>
                    </a:lnTo>
                    <a:lnTo>
                      <a:pt x="52" y="11"/>
                    </a:lnTo>
                    <a:lnTo>
                      <a:pt x="99" y="23"/>
                    </a:lnTo>
                    <a:lnTo>
                      <a:pt x="180" y="53"/>
                    </a:lnTo>
                    <a:lnTo>
                      <a:pt x="198" y="59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67"/>
              <p:cNvSpPr>
                <a:spLocks/>
              </p:cNvSpPr>
              <p:nvPr/>
            </p:nvSpPr>
            <p:spPr bwMode="auto">
              <a:xfrm>
                <a:off x="328" y="1114"/>
                <a:ext cx="67" cy="24"/>
              </a:xfrm>
              <a:custGeom>
                <a:avLst/>
                <a:gdLst>
                  <a:gd name="T0" fmla="*/ 0 w 198"/>
                  <a:gd name="T1" fmla="*/ 0 h 88"/>
                  <a:gd name="T2" fmla="*/ 0 w 198"/>
                  <a:gd name="T3" fmla="*/ 0 h 88"/>
                  <a:gd name="T4" fmla="*/ 0 w 198"/>
                  <a:gd name="T5" fmla="*/ 0 h 88"/>
                  <a:gd name="T6" fmla="*/ 0 w 198"/>
                  <a:gd name="T7" fmla="*/ 0 h 88"/>
                  <a:gd name="T8" fmla="*/ 0 w 198"/>
                  <a:gd name="T9" fmla="*/ 0 h 88"/>
                  <a:gd name="T10" fmla="*/ 0 w 198"/>
                  <a:gd name="T11" fmla="*/ 0 h 88"/>
                  <a:gd name="T12" fmla="*/ 0 w 198"/>
                  <a:gd name="T13" fmla="*/ 0 h 88"/>
                  <a:gd name="T14" fmla="*/ 0 w 198"/>
                  <a:gd name="T15" fmla="*/ 0 h 88"/>
                  <a:gd name="T16" fmla="*/ 0 w 198"/>
                  <a:gd name="T17" fmla="*/ 0 h 88"/>
                  <a:gd name="T18" fmla="*/ 0 w 198"/>
                  <a:gd name="T19" fmla="*/ 0 h 88"/>
                  <a:gd name="T20" fmla="*/ 0 w 198"/>
                  <a:gd name="T21" fmla="*/ 0 h 88"/>
                  <a:gd name="T22" fmla="*/ 0 w 198"/>
                  <a:gd name="T23" fmla="*/ 0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88"/>
                  <a:gd name="T38" fmla="*/ 198 w 198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88">
                    <a:moveTo>
                      <a:pt x="180" y="88"/>
                    </a:moveTo>
                    <a:lnTo>
                      <a:pt x="169" y="82"/>
                    </a:lnTo>
                    <a:lnTo>
                      <a:pt x="134" y="70"/>
                    </a:lnTo>
                    <a:lnTo>
                      <a:pt x="99" y="59"/>
                    </a:lnTo>
                    <a:lnTo>
                      <a:pt x="41" y="41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12" y="0"/>
                    </a:lnTo>
                    <a:lnTo>
                      <a:pt x="52" y="11"/>
                    </a:lnTo>
                    <a:lnTo>
                      <a:pt x="99" y="23"/>
                    </a:lnTo>
                    <a:lnTo>
                      <a:pt x="180" y="53"/>
                    </a:lnTo>
                    <a:lnTo>
                      <a:pt x="198" y="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68"/>
              <p:cNvSpPr>
                <a:spLocks/>
              </p:cNvSpPr>
              <p:nvPr/>
            </p:nvSpPr>
            <p:spPr bwMode="auto">
              <a:xfrm>
                <a:off x="385" y="1128"/>
                <a:ext cx="64" cy="28"/>
              </a:xfrm>
              <a:custGeom>
                <a:avLst/>
                <a:gdLst>
                  <a:gd name="T0" fmla="*/ 0 w 186"/>
                  <a:gd name="T1" fmla="*/ 0 h 105"/>
                  <a:gd name="T2" fmla="*/ 0 w 186"/>
                  <a:gd name="T3" fmla="*/ 0 h 105"/>
                  <a:gd name="T4" fmla="*/ 0 w 186"/>
                  <a:gd name="T5" fmla="*/ 0 h 105"/>
                  <a:gd name="T6" fmla="*/ 0 w 186"/>
                  <a:gd name="T7" fmla="*/ 0 h 105"/>
                  <a:gd name="T8" fmla="*/ 0 w 186"/>
                  <a:gd name="T9" fmla="*/ 0 h 105"/>
                  <a:gd name="T10" fmla="*/ 0 w 186"/>
                  <a:gd name="T11" fmla="*/ 0 h 105"/>
                  <a:gd name="T12" fmla="*/ 0 w 186"/>
                  <a:gd name="T13" fmla="*/ 0 h 105"/>
                  <a:gd name="T14" fmla="*/ 0 w 186"/>
                  <a:gd name="T15" fmla="*/ 0 h 105"/>
                  <a:gd name="T16" fmla="*/ 0 w 186"/>
                  <a:gd name="T17" fmla="*/ 0 h 105"/>
                  <a:gd name="T18" fmla="*/ 0 w 186"/>
                  <a:gd name="T19" fmla="*/ 0 h 105"/>
                  <a:gd name="T20" fmla="*/ 0 w 186"/>
                  <a:gd name="T21" fmla="*/ 0 h 105"/>
                  <a:gd name="T22" fmla="*/ 0 w 186"/>
                  <a:gd name="T23" fmla="*/ 0 h 105"/>
                  <a:gd name="T24" fmla="*/ 0 w 186"/>
                  <a:gd name="T25" fmla="*/ 0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6"/>
                  <a:gd name="T40" fmla="*/ 0 h 105"/>
                  <a:gd name="T41" fmla="*/ 186 w 186"/>
                  <a:gd name="T42" fmla="*/ 105 h 1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6" h="105">
                    <a:moveTo>
                      <a:pt x="0" y="29"/>
                    </a:moveTo>
                    <a:lnTo>
                      <a:pt x="17" y="35"/>
                    </a:lnTo>
                    <a:lnTo>
                      <a:pt x="46" y="47"/>
                    </a:lnTo>
                    <a:lnTo>
                      <a:pt x="87" y="64"/>
                    </a:lnTo>
                    <a:lnTo>
                      <a:pt x="139" y="88"/>
                    </a:lnTo>
                    <a:lnTo>
                      <a:pt x="168" y="105"/>
                    </a:lnTo>
                    <a:lnTo>
                      <a:pt x="174" y="105"/>
                    </a:lnTo>
                    <a:lnTo>
                      <a:pt x="186" y="70"/>
                    </a:lnTo>
                    <a:lnTo>
                      <a:pt x="151" y="58"/>
                    </a:lnTo>
                    <a:lnTo>
                      <a:pt x="104" y="35"/>
                    </a:lnTo>
                    <a:lnTo>
                      <a:pt x="29" y="6"/>
                    </a:lnTo>
                    <a:lnTo>
                      <a:pt x="6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69"/>
              <p:cNvSpPr>
                <a:spLocks/>
              </p:cNvSpPr>
              <p:nvPr/>
            </p:nvSpPr>
            <p:spPr bwMode="auto">
              <a:xfrm>
                <a:off x="385" y="1128"/>
                <a:ext cx="64" cy="28"/>
              </a:xfrm>
              <a:custGeom>
                <a:avLst/>
                <a:gdLst>
                  <a:gd name="T0" fmla="*/ 0 w 186"/>
                  <a:gd name="T1" fmla="*/ 0 h 105"/>
                  <a:gd name="T2" fmla="*/ 0 w 186"/>
                  <a:gd name="T3" fmla="*/ 0 h 105"/>
                  <a:gd name="T4" fmla="*/ 0 w 186"/>
                  <a:gd name="T5" fmla="*/ 0 h 105"/>
                  <a:gd name="T6" fmla="*/ 0 w 186"/>
                  <a:gd name="T7" fmla="*/ 0 h 105"/>
                  <a:gd name="T8" fmla="*/ 0 w 186"/>
                  <a:gd name="T9" fmla="*/ 0 h 105"/>
                  <a:gd name="T10" fmla="*/ 0 w 186"/>
                  <a:gd name="T11" fmla="*/ 0 h 105"/>
                  <a:gd name="T12" fmla="*/ 0 w 186"/>
                  <a:gd name="T13" fmla="*/ 0 h 105"/>
                  <a:gd name="T14" fmla="*/ 0 w 186"/>
                  <a:gd name="T15" fmla="*/ 0 h 105"/>
                  <a:gd name="T16" fmla="*/ 0 w 186"/>
                  <a:gd name="T17" fmla="*/ 0 h 105"/>
                  <a:gd name="T18" fmla="*/ 0 w 186"/>
                  <a:gd name="T19" fmla="*/ 0 h 105"/>
                  <a:gd name="T20" fmla="*/ 0 w 186"/>
                  <a:gd name="T21" fmla="*/ 0 h 105"/>
                  <a:gd name="T22" fmla="*/ 0 w 186"/>
                  <a:gd name="T23" fmla="*/ 0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6"/>
                  <a:gd name="T37" fmla="*/ 0 h 105"/>
                  <a:gd name="T38" fmla="*/ 186 w 186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6" h="105">
                    <a:moveTo>
                      <a:pt x="0" y="29"/>
                    </a:moveTo>
                    <a:lnTo>
                      <a:pt x="17" y="35"/>
                    </a:lnTo>
                    <a:lnTo>
                      <a:pt x="46" y="47"/>
                    </a:lnTo>
                    <a:lnTo>
                      <a:pt x="87" y="64"/>
                    </a:lnTo>
                    <a:lnTo>
                      <a:pt x="139" y="88"/>
                    </a:lnTo>
                    <a:lnTo>
                      <a:pt x="168" y="105"/>
                    </a:lnTo>
                    <a:lnTo>
                      <a:pt x="174" y="105"/>
                    </a:lnTo>
                    <a:lnTo>
                      <a:pt x="186" y="70"/>
                    </a:lnTo>
                    <a:lnTo>
                      <a:pt x="151" y="58"/>
                    </a:lnTo>
                    <a:lnTo>
                      <a:pt x="104" y="35"/>
                    </a:lnTo>
                    <a:lnTo>
                      <a:pt x="29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70"/>
              <p:cNvSpPr>
                <a:spLocks/>
              </p:cNvSpPr>
              <p:nvPr/>
            </p:nvSpPr>
            <p:spPr bwMode="auto">
              <a:xfrm>
                <a:off x="334" y="1093"/>
                <a:ext cx="125" cy="49"/>
              </a:xfrm>
              <a:custGeom>
                <a:avLst/>
                <a:gdLst>
                  <a:gd name="T0" fmla="*/ 0 w 366"/>
                  <a:gd name="T1" fmla="*/ 0 h 183"/>
                  <a:gd name="T2" fmla="*/ 0 w 366"/>
                  <a:gd name="T3" fmla="*/ 0 h 183"/>
                  <a:gd name="T4" fmla="*/ 0 w 366"/>
                  <a:gd name="T5" fmla="*/ 0 h 183"/>
                  <a:gd name="T6" fmla="*/ 0 w 366"/>
                  <a:gd name="T7" fmla="*/ 0 h 183"/>
                  <a:gd name="T8" fmla="*/ 0 w 366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"/>
                  <a:gd name="T16" fmla="*/ 0 h 183"/>
                  <a:gd name="T17" fmla="*/ 366 w 366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" h="183">
                    <a:moveTo>
                      <a:pt x="0" y="53"/>
                    </a:moveTo>
                    <a:lnTo>
                      <a:pt x="17" y="0"/>
                    </a:lnTo>
                    <a:lnTo>
                      <a:pt x="366" y="130"/>
                    </a:lnTo>
                    <a:lnTo>
                      <a:pt x="349" y="1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Line 71"/>
              <p:cNvSpPr>
                <a:spLocks noChangeShapeType="1"/>
              </p:cNvSpPr>
              <p:nvPr/>
            </p:nvSpPr>
            <p:spPr bwMode="auto">
              <a:xfrm flipH="1" flipV="1">
                <a:off x="352" y="1371"/>
                <a:ext cx="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72"/>
              <p:cNvSpPr>
                <a:spLocks/>
              </p:cNvSpPr>
              <p:nvPr/>
            </p:nvSpPr>
            <p:spPr bwMode="auto">
              <a:xfrm>
                <a:off x="497" y="1004"/>
                <a:ext cx="208" cy="121"/>
              </a:xfrm>
              <a:custGeom>
                <a:avLst/>
                <a:gdLst>
                  <a:gd name="T0" fmla="*/ 0 w 610"/>
                  <a:gd name="T1" fmla="*/ 0 h 447"/>
                  <a:gd name="T2" fmla="*/ 0 w 610"/>
                  <a:gd name="T3" fmla="*/ 0 h 447"/>
                  <a:gd name="T4" fmla="*/ 0 w 610"/>
                  <a:gd name="T5" fmla="*/ 0 h 447"/>
                  <a:gd name="T6" fmla="*/ 0 w 610"/>
                  <a:gd name="T7" fmla="*/ 0 h 447"/>
                  <a:gd name="T8" fmla="*/ 0 w 610"/>
                  <a:gd name="T9" fmla="*/ 0 h 447"/>
                  <a:gd name="T10" fmla="*/ 0 w 610"/>
                  <a:gd name="T11" fmla="*/ 0 h 4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0"/>
                  <a:gd name="T19" fmla="*/ 0 h 447"/>
                  <a:gd name="T20" fmla="*/ 610 w 610"/>
                  <a:gd name="T21" fmla="*/ 447 h 4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0" h="447">
                    <a:moveTo>
                      <a:pt x="98" y="0"/>
                    </a:moveTo>
                    <a:lnTo>
                      <a:pt x="610" y="0"/>
                    </a:lnTo>
                    <a:lnTo>
                      <a:pt x="610" y="235"/>
                    </a:lnTo>
                    <a:lnTo>
                      <a:pt x="570" y="247"/>
                    </a:lnTo>
                    <a:lnTo>
                      <a:pt x="34" y="447"/>
                    </a:lnTo>
                    <a:lnTo>
                      <a:pt x="0" y="44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Freeform 73"/>
              <p:cNvSpPr>
                <a:spLocks/>
              </p:cNvSpPr>
              <p:nvPr/>
            </p:nvSpPr>
            <p:spPr bwMode="auto">
              <a:xfrm>
                <a:off x="507" y="1096"/>
                <a:ext cx="265" cy="405"/>
              </a:xfrm>
              <a:custGeom>
                <a:avLst/>
                <a:gdLst>
                  <a:gd name="T0" fmla="*/ 0 w 779"/>
                  <a:gd name="T1" fmla="*/ 0 h 1499"/>
                  <a:gd name="T2" fmla="*/ 0 w 779"/>
                  <a:gd name="T3" fmla="*/ 0 h 1499"/>
                  <a:gd name="T4" fmla="*/ 0 w 779"/>
                  <a:gd name="T5" fmla="*/ 0 h 1499"/>
                  <a:gd name="T6" fmla="*/ 0 w 779"/>
                  <a:gd name="T7" fmla="*/ 0 h 1499"/>
                  <a:gd name="T8" fmla="*/ 0 w 779"/>
                  <a:gd name="T9" fmla="*/ 0 h 1499"/>
                  <a:gd name="T10" fmla="*/ 0 w 779"/>
                  <a:gd name="T11" fmla="*/ 0 h 1499"/>
                  <a:gd name="T12" fmla="*/ 0 w 779"/>
                  <a:gd name="T13" fmla="*/ 0 h 1499"/>
                  <a:gd name="T14" fmla="*/ 0 w 779"/>
                  <a:gd name="T15" fmla="*/ 0 h 14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9"/>
                  <a:gd name="T25" fmla="*/ 0 h 1499"/>
                  <a:gd name="T26" fmla="*/ 779 w 779"/>
                  <a:gd name="T27" fmla="*/ 1499 h 14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9" h="1499">
                    <a:moveTo>
                      <a:pt x="779" y="1376"/>
                    </a:moveTo>
                    <a:lnTo>
                      <a:pt x="448" y="1499"/>
                    </a:lnTo>
                    <a:lnTo>
                      <a:pt x="314" y="1123"/>
                    </a:lnTo>
                    <a:lnTo>
                      <a:pt x="378" y="1047"/>
                    </a:lnTo>
                    <a:lnTo>
                      <a:pt x="46" y="124"/>
                    </a:lnTo>
                    <a:lnTo>
                      <a:pt x="11" y="135"/>
                    </a:lnTo>
                    <a:lnTo>
                      <a:pt x="0" y="106"/>
                    </a:lnTo>
                    <a:lnTo>
                      <a:pt x="279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74"/>
              <p:cNvSpPr>
                <a:spLocks/>
              </p:cNvSpPr>
              <p:nvPr/>
            </p:nvSpPr>
            <p:spPr bwMode="auto">
              <a:xfrm>
                <a:off x="562" y="1085"/>
                <a:ext cx="66" cy="25"/>
              </a:xfrm>
              <a:custGeom>
                <a:avLst/>
                <a:gdLst>
                  <a:gd name="T0" fmla="*/ 0 w 192"/>
                  <a:gd name="T1" fmla="*/ 0 h 94"/>
                  <a:gd name="T2" fmla="*/ 0 w 192"/>
                  <a:gd name="T3" fmla="*/ 0 h 94"/>
                  <a:gd name="T4" fmla="*/ 0 w 192"/>
                  <a:gd name="T5" fmla="*/ 0 h 94"/>
                  <a:gd name="T6" fmla="*/ 0 w 192"/>
                  <a:gd name="T7" fmla="*/ 0 h 94"/>
                  <a:gd name="T8" fmla="*/ 0 w 192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4"/>
                  <a:gd name="T17" fmla="*/ 192 w 192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4">
                    <a:moveTo>
                      <a:pt x="186" y="0"/>
                    </a:moveTo>
                    <a:lnTo>
                      <a:pt x="192" y="23"/>
                    </a:lnTo>
                    <a:lnTo>
                      <a:pt x="11" y="94"/>
                    </a:lnTo>
                    <a:lnTo>
                      <a:pt x="0" y="7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Freeform 75"/>
              <p:cNvSpPr>
                <a:spLocks/>
              </p:cNvSpPr>
              <p:nvPr/>
            </p:nvSpPr>
            <p:spPr bwMode="auto">
              <a:xfrm>
                <a:off x="626" y="1103"/>
                <a:ext cx="226" cy="365"/>
              </a:xfrm>
              <a:custGeom>
                <a:avLst/>
                <a:gdLst>
                  <a:gd name="T0" fmla="*/ 0 w 663"/>
                  <a:gd name="T1" fmla="*/ 0 h 1352"/>
                  <a:gd name="T2" fmla="*/ 0 w 663"/>
                  <a:gd name="T3" fmla="*/ 0 h 1352"/>
                  <a:gd name="T4" fmla="*/ 0 w 663"/>
                  <a:gd name="T5" fmla="*/ 0 h 1352"/>
                  <a:gd name="T6" fmla="*/ 0 w 663"/>
                  <a:gd name="T7" fmla="*/ 0 h 1352"/>
                  <a:gd name="T8" fmla="*/ 0 w 663"/>
                  <a:gd name="T9" fmla="*/ 0 h 1352"/>
                  <a:gd name="T10" fmla="*/ 0 w 663"/>
                  <a:gd name="T11" fmla="*/ 0 h 1352"/>
                  <a:gd name="T12" fmla="*/ 0 w 663"/>
                  <a:gd name="T13" fmla="*/ 0 h 1352"/>
                  <a:gd name="T14" fmla="*/ 0 w 663"/>
                  <a:gd name="T15" fmla="*/ 0 h 1352"/>
                  <a:gd name="T16" fmla="*/ 0 w 663"/>
                  <a:gd name="T17" fmla="*/ 0 h 1352"/>
                  <a:gd name="T18" fmla="*/ 0 w 663"/>
                  <a:gd name="T19" fmla="*/ 0 h 1352"/>
                  <a:gd name="T20" fmla="*/ 0 w 663"/>
                  <a:gd name="T21" fmla="*/ 0 h 1352"/>
                  <a:gd name="T22" fmla="*/ 0 w 663"/>
                  <a:gd name="T23" fmla="*/ 0 h 1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3"/>
                  <a:gd name="T37" fmla="*/ 0 h 1352"/>
                  <a:gd name="T38" fmla="*/ 663 w 663"/>
                  <a:gd name="T39" fmla="*/ 1352 h 1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3" h="1352">
                    <a:moveTo>
                      <a:pt x="663" y="1352"/>
                    </a:moveTo>
                    <a:lnTo>
                      <a:pt x="611" y="1211"/>
                    </a:lnTo>
                    <a:lnTo>
                      <a:pt x="593" y="1170"/>
                    </a:lnTo>
                    <a:lnTo>
                      <a:pt x="581" y="1152"/>
                    </a:lnTo>
                    <a:lnTo>
                      <a:pt x="523" y="1052"/>
                    </a:lnTo>
                    <a:lnTo>
                      <a:pt x="477" y="958"/>
                    </a:lnTo>
                    <a:lnTo>
                      <a:pt x="232" y="476"/>
                    </a:lnTo>
                    <a:lnTo>
                      <a:pt x="215" y="446"/>
                    </a:lnTo>
                    <a:lnTo>
                      <a:pt x="174" y="335"/>
                    </a:lnTo>
                    <a:lnTo>
                      <a:pt x="151" y="288"/>
                    </a:lnTo>
                    <a:lnTo>
                      <a:pt x="46" y="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Freeform 76"/>
              <p:cNvSpPr>
                <a:spLocks/>
              </p:cNvSpPr>
              <p:nvPr/>
            </p:nvSpPr>
            <p:spPr bwMode="auto">
              <a:xfrm>
                <a:off x="576" y="1118"/>
                <a:ext cx="121" cy="396"/>
              </a:xfrm>
              <a:custGeom>
                <a:avLst/>
                <a:gdLst>
                  <a:gd name="T0" fmla="*/ 0 w 355"/>
                  <a:gd name="T1" fmla="*/ 0 h 1464"/>
                  <a:gd name="T2" fmla="*/ 0 w 355"/>
                  <a:gd name="T3" fmla="*/ 0 h 1464"/>
                  <a:gd name="T4" fmla="*/ 0 w 355"/>
                  <a:gd name="T5" fmla="*/ 0 h 1464"/>
                  <a:gd name="T6" fmla="*/ 0 w 355"/>
                  <a:gd name="T7" fmla="*/ 0 h 1464"/>
                  <a:gd name="T8" fmla="*/ 0 w 355"/>
                  <a:gd name="T9" fmla="*/ 0 h 1464"/>
                  <a:gd name="T10" fmla="*/ 0 w 355"/>
                  <a:gd name="T11" fmla="*/ 0 h 1464"/>
                  <a:gd name="T12" fmla="*/ 0 w 355"/>
                  <a:gd name="T13" fmla="*/ 0 h 1464"/>
                  <a:gd name="T14" fmla="*/ 0 w 355"/>
                  <a:gd name="T15" fmla="*/ 0 h 1464"/>
                  <a:gd name="T16" fmla="*/ 0 w 355"/>
                  <a:gd name="T17" fmla="*/ 0 h 1464"/>
                  <a:gd name="T18" fmla="*/ 0 w 355"/>
                  <a:gd name="T19" fmla="*/ 0 h 1464"/>
                  <a:gd name="T20" fmla="*/ 0 w 355"/>
                  <a:gd name="T21" fmla="*/ 0 h 1464"/>
                  <a:gd name="T22" fmla="*/ 0 w 355"/>
                  <a:gd name="T23" fmla="*/ 0 h 14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5"/>
                  <a:gd name="T37" fmla="*/ 0 h 1464"/>
                  <a:gd name="T38" fmla="*/ 355 w 355"/>
                  <a:gd name="T39" fmla="*/ 1464 h 14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5" h="1464">
                    <a:moveTo>
                      <a:pt x="355" y="1464"/>
                    </a:moveTo>
                    <a:lnTo>
                      <a:pt x="303" y="1323"/>
                    </a:lnTo>
                    <a:lnTo>
                      <a:pt x="291" y="1282"/>
                    </a:lnTo>
                    <a:lnTo>
                      <a:pt x="285" y="1259"/>
                    </a:lnTo>
                    <a:lnTo>
                      <a:pt x="268" y="1147"/>
                    </a:lnTo>
                    <a:lnTo>
                      <a:pt x="245" y="1041"/>
                    </a:lnTo>
                    <a:lnTo>
                      <a:pt x="122" y="512"/>
                    </a:lnTo>
                    <a:lnTo>
                      <a:pt x="117" y="477"/>
                    </a:lnTo>
                    <a:lnTo>
                      <a:pt x="82" y="365"/>
                    </a:lnTo>
                    <a:lnTo>
                      <a:pt x="64" y="318"/>
                    </a:lnTo>
                    <a:lnTo>
                      <a:pt x="24" y="10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Freeform 77"/>
              <p:cNvSpPr>
                <a:spLocks/>
              </p:cNvSpPr>
              <p:nvPr/>
            </p:nvSpPr>
            <p:spPr bwMode="auto">
              <a:xfrm>
                <a:off x="749" y="1416"/>
                <a:ext cx="97" cy="43"/>
              </a:xfrm>
              <a:custGeom>
                <a:avLst/>
                <a:gdLst>
                  <a:gd name="T0" fmla="*/ 0 w 285"/>
                  <a:gd name="T1" fmla="*/ 0 h 159"/>
                  <a:gd name="T2" fmla="*/ 0 w 285"/>
                  <a:gd name="T3" fmla="*/ 0 h 159"/>
                  <a:gd name="T4" fmla="*/ 0 w 285"/>
                  <a:gd name="T5" fmla="*/ 0 h 159"/>
                  <a:gd name="T6" fmla="*/ 0 w 285"/>
                  <a:gd name="T7" fmla="*/ 0 h 159"/>
                  <a:gd name="T8" fmla="*/ 0 w 285"/>
                  <a:gd name="T9" fmla="*/ 0 h 159"/>
                  <a:gd name="T10" fmla="*/ 0 w 285"/>
                  <a:gd name="T11" fmla="*/ 0 h 159"/>
                  <a:gd name="T12" fmla="*/ 0 w 285"/>
                  <a:gd name="T13" fmla="*/ 0 h 159"/>
                  <a:gd name="T14" fmla="*/ 0 w 285"/>
                  <a:gd name="T15" fmla="*/ 0 h 159"/>
                  <a:gd name="T16" fmla="*/ 0 w 285"/>
                  <a:gd name="T17" fmla="*/ 0 h 159"/>
                  <a:gd name="T18" fmla="*/ 0 w 285"/>
                  <a:gd name="T19" fmla="*/ 0 h 159"/>
                  <a:gd name="T20" fmla="*/ 0 w 285"/>
                  <a:gd name="T21" fmla="*/ 0 h 159"/>
                  <a:gd name="T22" fmla="*/ 0 w 285"/>
                  <a:gd name="T23" fmla="*/ 0 h 159"/>
                  <a:gd name="T24" fmla="*/ 0 w 285"/>
                  <a:gd name="T25" fmla="*/ 0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5"/>
                  <a:gd name="T40" fmla="*/ 0 h 159"/>
                  <a:gd name="T41" fmla="*/ 285 w 285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5" h="159">
                    <a:moveTo>
                      <a:pt x="0" y="106"/>
                    </a:moveTo>
                    <a:lnTo>
                      <a:pt x="274" y="0"/>
                    </a:lnTo>
                    <a:lnTo>
                      <a:pt x="285" y="35"/>
                    </a:lnTo>
                    <a:lnTo>
                      <a:pt x="268" y="47"/>
                    </a:lnTo>
                    <a:lnTo>
                      <a:pt x="245" y="59"/>
                    </a:lnTo>
                    <a:lnTo>
                      <a:pt x="221" y="70"/>
                    </a:lnTo>
                    <a:lnTo>
                      <a:pt x="192" y="88"/>
                    </a:lnTo>
                    <a:lnTo>
                      <a:pt x="157" y="106"/>
                    </a:lnTo>
                    <a:lnTo>
                      <a:pt x="128" y="117"/>
                    </a:lnTo>
                    <a:lnTo>
                      <a:pt x="99" y="129"/>
                    </a:lnTo>
                    <a:lnTo>
                      <a:pt x="41" y="153"/>
                    </a:lnTo>
                    <a:lnTo>
                      <a:pt x="24" y="159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Freeform 78"/>
              <p:cNvSpPr>
                <a:spLocks/>
              </p:cNvSpPr>
              <p:nvPr/>
            </p:nvSpPr>
            <p:spPr bwMode="auto">
              <a:xfrm>
                <a:off x="749" y="1416"/>
                <a:ext cx="97" cy="43"/>
              </a:xfrm>
              <a:custGeom>
                <a:avLst/>
                <a:gdLst>
                  <a:gd name="T0" fmla="*/ 0 w 285"/>
                  <a:gd name="T1" fmla="*/ 0 h 159"/>
                  <a:gd name="T2" fmla="*/ 0 w 285"/>
                  <a:gd name="T3" fmla="*/ 0 h 159"/>
                  <a:gd name="T4" fmla="*/ 0 w 285"/>
                  <a:gd name="T5" fmla="*/ 0 h 159"/>
                  <a:gd name="T6" fmla="*/ 0 w 285"/>
                  <a:gd name="T7" fmla="*/ 0 h 159"/>
                  <a:gd name="T8" fmla="*/ 0 w 285"/>
                  <a:gd name="T9" fmla="*/ 0 h 159"/>
                  <a:gd name="T10" fmla="*/ 0 w 285"/>
                  <a:gd name="T11" fmla="*/ 0 h 159"/>
                  <a:gd name="T12" fmla="*/ 0 w 285"/>
                  <a:gd name="T13" fmla="*/ 0 h 159"/>
                  <a:gd name="T14" fmla="*/ 0 w 285"/>
                  <a:gd name="T15" fmla="*/ 0 h 159"/>
                  <a:gd name="T16" fmla="*/ 0 w 285"/>
                  <a:gd name="T17" fmla="*/ 0 h 159"/>
                  <a:gd name="T18" fmla="*/ 0 w 285"/>
                  <a:gd name="T19" fmla="*/ 0 h 159"/>
                  <a:gd name="T20" fmla="*/ 0 w 285"/>
                  <a:gd name="T21" fmla="*/ 0 h 159"/>
                  <a:gd name="T22" fmla="*/ 0 w 285"/>
                  <a:gd name="T23" fmla="*/ 0 h 1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5"/>
                  <a:gd name="T37" fmla="*/ 0 h 159"/>
                  <a:gd name="T38" fmla="*/ 285 w 285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5" h="159">
                    <a:moveTo>
                      <a:pt x="0" y="106"/>
                    </a:moveTo>
                    <a:lnTo>
                      <a:pt x="274" y="0"/>
                    </a:lnTo>
                    <a:lnTo>
                      <a:pt x="285" y="35"/>
                    </a:lnTo>
                    <a:lnTo>
                      <a:pt x="268" y="47"/>
                    </a:lnTo>
                    <a:lnTo>
                      <a:pt x="245" y="59"/>
                    </a:lnTo>
                    <a:lnTo>
                      <a:pt x="221" y="70"/>
                    </a:lnTo>
                    <a:lnTo>
                      <a:pt x="192" y="88"/>
                    </a:lnTo>
                    <a:lnTo>
                      <a:pt x="157" y="106"/>
                    </a:lnTo>
                    <a:lnTo>
                      <a:pt x="128" y="117"/>
                    </a:lnTo>
                    <a:lnTo>
                      <a:pt x="99" y="129"/>
                    </a:lnTo>
                    <a:lnTo>
                      <a:pt x="41" y="153"/>
                    </a:lnTo>
                    <a:lnTo>
                      <a:pt x="24" y="1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Freeform 79"/>
              <p:cNvSpPr>
                <a:spLocks/>
              </p:cNvSpPr>
              <p:nvPr/>
            </p:nvSpPr>
            <p:spPr bwMode="auto">
              <a:xfrm>
                <a:off x="661" y="1441"/>
                <a:ext cx="100" cy="38"/>
              </a:xfrm>
              <a:custGeom>
                <a:avLst/>
                <a:gdLst>
                  <a:gd name="T0" fmla="*/ 0 w 291"/>
                  <a:gd name="T1" fmla="*/ 0 h 141"/>
                  <a:gd name="T2" fmla="*/ 0 w 291"/>
                  <a:gd name="T3" fmla="*/ 0 h 141"/>
                  <a:gd name="T4" fmla="*/ 0 w 291"/>
                  <a:gd name="T5" fmla="*/ 0 h 141"/>
                  <a:gd name="T6" fmla="*/ 0 w 291"/>
                  <a:gd name="T7" fmla="*/ 0 h 141"/>
                  <a:gd name="T8" fmla="*/ 0 w 291"/>
                  <a:gd name="T9" fmla="*/ 0 h 141"/>
                  <a:gd name="T10" fmla="*/ 0 w 291"/>
                  <a:gd name="T11" fmla="*/ 0 h 141"/>
                  <a:gd name="T12" fmla="*/ 0 w 291"/>
                  <a:gd name="T13" fmla="*/ 0 h 141"/>
                  <a:gd name="T14" fmla="*/ 0 w 291"/>
                  <a:gd name="T15" fmla="*/ 0 h 141"/>
                  <a:gd name="T16" fmla="*/ 0 w 291"/>
                  <a:gd name="T17" fmla="*/ 0 h 141"/>
                  <a:gd name="T18" fmla="*/ 0 w 291"/>
                  <a:gd name="T19" fmla="*/ 0 h 141"/>
                  <a:gd name="T20" fmla="*/ 0 w 291"/>
                  <a:gd name="T21" fmla="*/ 0 h 141"/>
                  <a:gd name="T22" fmla="*/ 0 w 291"/>
                  <a:gd name="T23" fmla="*/ 0 h 141"/>
                  <a:gd name="T24" fmla="*/ 0 w 291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141"/>
                  <a:gd name="T41" fmla="*/ 291 w 291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141">
                    <a:moveTo>
                      <a:pt x="280" y="0"/>
                    </a:moveTo>
                    <a:lnTo>
                      <a:pt x="0" y="106"/>
                    </a:lnTo>
                    <a:lnTo>
                      <a:pt x="12" y="141"/>
                    </a:lnTo>
                    <a:lnTo>
                      <a:pt x="35" y="135"/>
                    </a:lnTo>
                    <a:lnTo>
                      <a:pt x="59" y="129"/>
                    </a:lnTo>
                    <a:lnTo>
                      <a:pt x="88" y="123"/>
                    </a:lnTo>
                    <a:lnTo>
                      <a:pt x="117" y="118"/>
                    </a:lnTo>
                    <a:lnTo>
                      <a:pt x="152" y="106"/>
                    </a:lnTo>
                    <a:lnTo>
                      <a:pt x="187" y="94"/>
                    </a:lnTo>
                    <a:lnTo>
                      <a:pt x="216" y="88"/>
                    </a:lnTo>
                    <a:lnTo>
                      <a:pt x="274" y="70"/>
                    </a:lnTo>
                    <a:lnTo>
                      <a:pt x="291" y="6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Freeform 80"/>
              <p:cNvSpPr>
                <a:spLocks/>
              </p:cNvSpPr>
              <p:nvPr/>
            </p:nvSpPr>
            <p:spPr bwMode="auto">
              <a:xfrm>
                <a:off x="661" y="1441"/>
                <a:ext cx="100" cy="38"/>
              </a:xfrm>
              <a:custGeom>
                <a:avLst/>
                <a:gdLst>
                  <a:gd name="T0" fmla="*/ 0 w 291"/>
                  <a:gd name="T1" fmla="*/ 0 h 141"/>
                  <a:gd name="T2" fmla="*/ 0 w 291"/>
                  <a:gd name="T3" fmla="*/ 0 h 141"/>
                  <a:gd name="T4" fmla="*/ 0 w 291"/>
                  <a:gd name="T5" fmla="*/ 0 h 141"/>
                  <a:gd name="T6" fmla="*/ 0 w 291"/>
                  <a:gd name="T7" fmla="*/ 0 h 141"/>
                  <a:gd name="T8" fmla="*/ 0 w 291"/>
                  <a:gd name="T9" fmla="*/ 0 h 141"/>
                  <a:gd name="T10" fmla="*/ 0 w 291"/>
                  <a:gd name="T11" fmla="*/ 0 h 141"/>
                  <a:gd name="T12" fmla="*/ 0 w 291"/>
                  <a:gd name="T13" fmla="*/ 0 h 141"/>
                  <a:gd name="T14" fmla="*/ 0 w 291"/>
                  <a:gd name="T15" fmla="*/ 0 h 141"/>
                  <a:gd name="T16" fmla="*/ 0 w 291"/>
                  <a:gd name="T17" fmla="*/ 0 h 141"/>
                  <a:gd name="T18" fmla="*/ 0 w 291"/>
                  <a:gd name="T19" fmla="*/ 0 h 141"/>
                  <a:gd name="T20" fmla="*/ 0 w 291"/>
                  <a:gd name="T21" fmla="*/ 0 h 141"/>
                  <a:gd name="T22" fmla="*/ 0 w 291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1"/>
                  <a:gd name="T37" fmla="*/ 0 h 141"/>
                  <a:gd name="T38" fmla="*/ 291 w 291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1" h="141">
                    <a:moveTo>
                      <a:pt x="280" y="0"/>
                    </a:moveTo>
                    <a:lnTo>
                      <a:pt x="0" y="106"/>
                    </a:lnTo>
                    <a:lnTo>
                      <a:pt x="12" y="141"/>
                    </a:lnTo>
                    <a:lnTo>
                      <a:pt x="35" y="135"/>
                    </a:lnTo>
                    <a:lnTo>
                      <a:pt x="59" y="129"/>
                    </a:lnTo>
                    <a:lnTo>
                      <a:pt x="88" y="123"/>
                    </a:lnTo>
                    <a:lnTo>
                      <a:pt x="117" y="118"/>
                    </a:lnTo>
                    <a:lnTo>
                      <a:pt x="152" y="106"/>
                    </a:lnTo>
                    <a:lnTo>
                      <a:pt x="187" y="94"/>
                    </a:lnTo>
                    <a:lnTo>
                      <a:pt x="216" y="88"/>
                    </a:lnTo>
                    <a:lnTo>
                      <a:pt x="274" y="70"/>
                    </a:lnTo>
                    <a:lnTo>
                      <a:pt x="291" y="6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Freeform 81"/>
              <p:cNvSpPr>
                <a:spLocks/>
              </p:cNvSpPr>
              <p:nvPr/>
            </p:nvSpPr>
            <p:spPr bwMode="auto">
              <a:xfrm>
                <a:off x="745" y="1396"/>
                <a:ext cx="89" cy="45"/>
              </a:xfrm>
              <a:custGeom>
                <a:avLst/>
                <a:gdLst>
                  <a:gd name="T0" fmla="*/ 0 w 262"/>
                  <a:gd name="T1" fmla="*/ 0 h 165"/>
                  <a:gd name="T2" fmla="*/ 0 w 262"/>
                  <a:gd name="T3" fmla="*/ 0 h 165"/>
                  <a:gd name="T4" fmla="*/ 0 w 262"/>
                  <a:gd name="T5" fmla="*/ 0 h 165"/>
                  <a:gd name="T6" fmla="*/ 0 w 262"/>
                  <a:gd name="T7" fmla="*/ 0 h 165"/>
                  <a:gd name="T8" fmla="*/ 0 w 262"/>
                  <a:gd name="T9" fmla="*/ 0 h 165"/>
                  <a:gd name="T10" fmla="*/ 0 w 262"/>
                  <a:gd name="T11" fmla="*/ 0 h 165"/>
                  <a:gd name="T12" fmla="*/ 0 w 262"/>
                  <a:gd name="T13" fmla="*/ 0 h 165"/>
                  <a:gd name="T14" fmla="*/ 0 w 262"/>
                  <a:gd name="T15" fmla="*/ 0 h 165"/>
                  <a:gd name="T16" fmla="*/ 0 w 262"/>
                  <a:gd name="T17" fmla="*/ 0 h 165"/>
                  <a:gd name="T18" fmla="*/ 0 w 262"/>
                  <a:gd name="T19" fmla="*/ 0 h 165"/>
                  <a:gd name="T20" fmla="*/ 0 w 262"/>
                  <a:gd name="T21" fmla="*/ 0 h 165"/>
                  <a:gd name="T22" fmla="*/ 0 w 262"/>
                  <a:gd name="T23" fmla="*/ 0 h 165"/>
                  <a:gd name="T24" fmla="*/ 0 w 262"/>
                  <a:gd name="T25" fmla="*/ 0 h 165"/>
                  <a:gd name="T26" fmla="*/ 0 w 262"/>
                  <a:gd name="T27" fmla="*/ 0 h 165"/>
                  <a:gd name="T28" fmla="*/ 0 w 262"/>
                  <a:gd name="T29" fmla="*/ 0 h 165"/>
                  <a:gd name="T30" fmla="*/ 0 w 262"/>
                  <a:gd name="T31" fmla="*/ 0 h 165"/>
                  <a:gd name="T32" fmla="*/ 0 w 262"/>
                  <a:gd name="T33" fmla="*/ 0 h 165"/>
                  <a:gd name="T34" fmla="*/ 0 w 262"/>
                  <a:gd name="T35" fmla="*/ 0 h 165"/>
                  <a:gd name="T36" fmla="*/ 0 w 262"/>
                  <a:gd name="T37" fmla="*/ 0 h 165"/>
                  <a:gd name="T38" fmla="*/ 0 w 262"/>
                  <a:gd name="T39" fmla="*/ 0 h 165"/>
                  <a:gd name="T40" fmla="*/ 0 w 262"/>
                  <a:gd name="T41" fmla="*/ 0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2"/>
                  <a:gd name="T64" fmla="*/ 0 h 165"/>
                  <a:gd name="T65" fmla="*/ 262 w 262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2" h="165">
                    <a:moveTo>
                      <a:pt x="11" y="165"/>
                    </a:moveTo>
                    <a:lnTo>
                      <a:pt x="29" y="165"/>
                    </a:lnTo>
                    <a:lnTo>
                      <a:pt x="81" y="141"/>
                    </a:lnTo>
                    <a:lnTo>
                      <a:pt x="122" y="124"/>
                    </a:lnTo>
                    <a:lnTo>
                      <a:pt x="163" y="106"/>
                    </a:lnTo>
                    <a:lnTo>
                      <a:pt x="192" y="94"/>
                    </a:lnTo>
                    <a:lnTo>
                      <a:pt x="215" y="77"/>
                    </a:lnTo>
                    <a:lnTo>
                      <a:pt x="244" y="65"/>
                    </a:lnTo>
                    <a:lnTo>
                      <a:pt x="262" y="53"/>
                    </a:lnTo>
                    <a:lnTo>
                      <a:pt x="244" y="0"/>
                    </a:lnTo>
                    <a:lnTo>
                      <a:pt x="221" y="6"/>
                    </a:lnTo>
                    <a:lnTo>
                      <a:pt x="203" y="24"/>
                    </a:lnTo>
                    <a:lnTo>
                      <a:pt x="174" y="41"/>
                    </a:lnTo>
                    <a:lnTo>
                      <a:pt x="151" y="59"/>
                    </a:lnTo>
                    <a:lnTo>
                      <a:pt x="128" y="77"/>
                    </a:lnTo>
                    <a:lnTo>
                      <a:pt x="104" y="88"/>
                    </a:lnTo>
                    <a:lnTo>
                      <a:pt x="75" y="106"/>
                    </a:lnTo>
                    <a:lnTo>
                      <a:pt x="17" y="130"/>
                    </a:lnTo>
                    <a:lnTo>
                      <a:pt x="0" y="136"/>
                    </a:lnTo>
                    <a:lnTo>
                      <a:pt x="11" y="16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Freeform 82"/>
              <p:cNvSpPr>
                <a:spLocks/>
              </p:cNvSpPr>
              <p:nvPr/>
            </p:nvSpPr>
            <p:spPr bwMode="auto">
              <a:xfrm>
                <a:off x="745" y="1396"/>
                <a:ext cx="89" cy="45"/>
              </a:xfrm>
              <a:custGeom>
                <a:avLst/>
                <a:gdLst>
                  <a:gd name="T0" fmla="*/ 0 w 262"/>
                  <a:gd name="T1" fmla="*/ 0 h 165"/>
                  <a:gd name="T2" fmla="*/ 0 w 262"/>
                  <a:gd name="T3" fmla="*/ 0 h 165"/>
                  <a:gd name="T4" fmla="*/ 0 w 262"/>
                  <a:gd name="T5" fmla="*/ 0 h 165"/>
                  <a:gd name="T6" fmla="*/ 0 w 262"/>
                  <a:gd name="T7" fmla="*/ 0 h 165"/>
                  <a:gd name="T8" fmla="*/ 0 w 262"/>
                  <a:gd name="T9" fmla="*/ 0 h 165"/>
                  <a:gd name="T10" fmla="*/ 0 w 262"/>
                  <a:gd name="T11" fmla="*/ 0 h 165"/>
                  <a:gd name="T12" fmla="*/ 0 w 262"/>
                  <a:gd name="T13" fmla="*/ 0 h 165"/>
                  <a:gd name="T14" fmla="*/ 0 w 262"/>
                  <a:gd name="T15" fmla="*/ 0 h 165"/>
                  <a:gd name="T16" fmla="*/ 0 w 262"/>
                  <a:gd name="T17" fmla="*/ 0 h 165"/>
                  <a:gd name="T18" fmla="*/ 0 w 262"/>
                  <a:gd name="T19" fmla="*/ 0 h 165"/>
                  <a:gd name="T20" fmla="*/ 0 w 262"/>
                  <a:gd name="T21" fmla="*/ 0 h 165"/>
                  <a:gd name="T22" fmla="*/ 0 w 262"/>
                  <a:gd name="T23" fmla="*/ 0 h 165"/>
                  <a:gd name="T24" fmla="*/ 0 w 262"/>
                  <a:gd name="T25" fmla="*/ 0 h 165"/>
                  <a:gd name="T26" fmla="*/ 0 w 262"/>
                  <a:gd name="T27" fmla="*/ 0 h 165"/>
                  <a:gd name="T28" fmla="*/ 0 w 262"/>
                  <a:gd name="T29" fmla="*/ 0 h 165"/>
                  <a:gd name="T30" fmla="*/ 0 w 262"/>
                  <a:gd name="T31" fmla="*/ 0 h 165"/>
                  <a:gd name="T32" fmla="*/ 0 w 262"/>
                  <a:gd name="T33" fmla="*/ 0 h 165"/>
                  <a:gd name="T34" fmla="*/ 0 w 262"/>
                  <a:gd name="T35" fmla="*/ 0 h 165"/>
                  <a:gd name="T36" fmla="*/ 0 w 262"/>
                  <a:gd name="T37" fmla="*/ 0 h 165"/>
                  <a:gd name="T38" fmla="*/ 0 w 262"/>
                  <a:gd name="T39" fmla="*/ 0 h 1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165"/>
                  <a:gd name="T62" fmla="*/ 262 w 262"/>
                  <a:gd name="T63" fmla="*/ 165 h 1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165">
                    <a:moveTo>
                      <a:pt x="11" y="165"/>
                    </a:moveTo>
                    <a:lnTo>
                      <a:pt x="29" y="165"/>
                    </a:lnTo>
                    <a:lnTo>
                      <a:pt x="81" y="141"/>
                    </a:lnTo>
                    <a:lnTo>
                      <a:pt x="122" y="124"/>
                    </a:lnTo>
                    <a:lnTo>
                      <a:pt x="163" y="106"/>
                    </a:lnTo>
                    <a:lnTo>
                      <a:pt x="192" y="94"/>
                    </a:lnTo>
                    <a:lnTo>
                      <a:pt x="215" y="77"/>
                    </a:lnTo>
                    <a:lnTo>
                      <a:pt x="244" y="65"/>
                    </a:lnTo>
                    <a:lnTo>
                      <a:pt x="262" y="53"/>
                    </a:lnTo>
                    <a:lnTo>
                      <a:pt x="244" y="0"/>
                    </a:lnTo>
                    <a:lnTo>
                      <a:pt x="221" y="6"/>
                    </a:lnTo>
                    <a:lnTo>
                      <a:pt x="203" y="24"/>
                    </a:lnTo>
                    <a:lnTo>
                      <a:pt x="174" y="41"/>
                    </a:lnTo>
                    <a:lnTo>
                      <a:pt x="151" y="59"/>
                    </a:lnTo>
                    <a:lnTo>
                      <a:pt x="128" y="77"/>
                    </a:lnTo>
                    <a:lnTo>
                      <a:pt x="104" y="88"/>
                    </a:lnTo>
                    <a:lnTo>
                      <a:pt x="75" y="106"/>
                    </a:lnTo>
                    <a:lnTo>
                      <a:pt x="17" y="130"/>
                    </a:lnTo>
                    <a:lnTo>
                      <a:pt x="0" y="1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83"/>
              <p:cNvSpPr>
                <a:spLocks/>
              </p:cNvSpPr>
              <p:nvPr/>
            </p:nvSpPr>
            <p:spPr bwMode="auto">
              <a:xfrm>
                <a:off x="657" y="1432"/>
                <a:ext cx="96" cy="28"/>
              </a:xfrm>
              <a:custGeom>
                <a:avLst/>
                <a:gdLst>
                  <a:gd name="T0" fmla="*/ 0 w 279"/>
                  <a:gd name="T1" fmla="*/ 0 h 105"/>
                  <a:gd name="T2" fmla="*/ 0 w 279"/>
                  <a:gd name="T3" fmla="*/ 0 h 105"/>
                  <a:gd name="T4" fmla="*/ 0 w 279"/>
                  <a:gd name="T5" fmla="*/ 0 h 105"/>
                  <a:gd name="T6" fmla="*/ 0 w 279"/>
                  <a:gd name="T7" fmla="*/ 0 h 105"/>
                  <a:gd name="T8" fmla="*/ 0 w 279"/>
                  <a:gd name="T9" fmla="*/ 0 h 105"/>
                  <a:gd name="T10" fmla="*/ 0 w 279"/>
                  <a:gd name="T11" fmla="*/ 0 h 105"/>
                  <a:gd name="T12" fmla="*/ 0 w 279"/>
                  <a:gd name="T13" fmla="*/ 0 h 105"/>
                  <a:gd name="T14" fmla="*/ 0 w 279"/>
                  <a:gd name="T15" fmla="*/ 0 h 105"/>
                  <a:gd name="T16" fmla="*/ 0 w 279"/>
                  <a:gd name="T17" fmla="*/ 0 h 105"/>
                  <a:gd name="T18" fmla="*/ 0 w 279"/>
                  <a:gd name="T19" fmla="*/ 0 h 105"/>
                  <a:gd name="T20" fmla="*/ 0 w 279"/>
                  <a:gd name="T21" fmla="*/ 0 h 105"/>
                  <a:gd name="T22" fmla="*/ 0 w 279"/>
                  <a:gd name="T23" fmla="*/ 0 h 105"/>
                  <a:gd name="T24" fmla="*/ 0 w 279"/>
                  <a:gd name="T25" fmla="*/ 0 h 105"/>
                  <a:gd name="T26" fmla="*/ 0 w 279"/>
                  <a:gd name="T27" fmla="*/ 0 h 105"/>
                  <a:gd name="T28" fmla="*/ 0 w 279"/>
                  <a:gd name="T29" fmla="*/ 0 h 105"/>
                  <a:gd name="T30" fmla="*/ 0 w 279"/>
                  <a:gd name="T31" fmla="*/ 0 h 105"/>
                  <a:gd name="T32" fmla="*/ 0 w 279"/>
                  <a:gd name="T33" fmla="*/ 0 h 105"/>
                  <a:gd name="T34" fmla="*/ 0 w 279"/>
                  <a:gd name="T35" fmla="*/ 0 h 105"/>
                  <a:gd name="T36" fmla="*/ 0 w 279"/>
                  <a:gd name="T37" fmla="*/ 0 h 105"/>
                  <a:gd name="T38" fmla="*/ 0 w 279"/>
                  <a:gd name="T39" fmla="*/ 0 h 105"/>
                  <a:gd name="T40" fmla="*/ 0 w 279"/>
                  <a:gd name="T41" fmla="*/ 0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9"/>
                  <a:gd name="T64" fmla="*/ 0 h 105"/>
                  <a:gd name="T65" fmla="*/ 279 w 279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9" h="105">
                    <a:moveTo>
                      <a:pt x="279" y="35"/>
                    </a:moveTo>
                    <a:lnTo>
                      <a:pt x="267" y="41"/>
                    </a:lnTo>
                    <a:lnTo>
                      <a:pt x="221" y="53"/>
                    </a:lnTo>
                    <a:lnTo>
                      <a:pt x="169" y="70"/>
                    </a:lnTo>
                    <a:lnTo>
                      <a:pt x="128" y="82"/>
                    </a:lnTo>
                    <a:lnTo>
                      <a:pt x="99" y="88"/>
                    </a:lnTo>
                    <a:lnTo>
                      <a:pt x="70" y="94"/>
                    </a:lnTo>
                    <a:lnTo>
                      <a:pt x="41" y="100"/>
                    </a:lnTo>
                    <a:lnTo>
                      <a:pt x="17" y="105"/>
                    </a:lnTo>
                    <a:lnTo>
                      <a:pt x="0" y="53"/>
                    </a:lnTo>
                    <a:lnTo>
                      <a:pt x="17" y="47"/>
                    </a:lnTo>
                    <a:lnTo>
                      <a:pt x="46" y="47"/>
                    </a:lnTo>
                    <a:lnTo>
                      <a:pt x="75" y="47"/>
                    </a:lnTo>
                    <a:lnTo>
                      <a:pt x="105" y="41"/>
                    </a:lnTo>
                    <a:lnTo>
                      <a:pt x="134" y="35"/>
                    </a:lnTo>
                    <a:lnTo>
                      <a:pt x="163" y="35"/>
                    </a:lnTo>
                    <a:lnTo>
                      <a:pt x="192" y="23"/>
                    </a:lnTo>
                    <a:lnTo>
                      <a:pt x="256" y="6"/>
                    </a:lnTo>
                    <a:lnTo>
                      <a:pt x="273" y="0"/>
                    </a:lnTo>
                    <a:lnTo>
                      <a:pt x="279" y="3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84"/>
              <p:cNvSpPr>
                <a:spLocks/>
              </p:cNvSpPr>
              <p:nvPr/>
            </p:nvSpPr>
            <p:spPr bwMode="auto">
              <a:xfrm>
                <a:off x="657" y="1432"/>
                <a:ext cx="96" cy="28"/>
              </a:xfrm>
              <a:custGeom>
                <a:avLst/>
                <a:gdLst>
                  <a:gd name="T0" fmla="*/ 0 w 279"/>
                  <a:gd name="T1" fmla="*/ 0 h 105"/>
                  <a:gd name="T2" fmla="*/ 0 w 279"/>
                  <a:gd name="T3" fmla="*/ 0 h 105"/>
                  <a:gd name="T4" fmla="*/ 0 w 279"/>
                  <a:gd name="T5" fmla="*/ 0 h 105"/>
                  <a:gd name="T6" fmla="*/ 0 w 279"/>
                  <a:gd name="T7" fmla="*/ 0 h 105"/>
                  <a:gd name="T8" fmla="*/ 0 w 279"/>
                  <a:gd name="T9" fmla="*/ 0 h 105"/>
                  <a:gd name="T10" fmla="*/ 0 w 279"/>
                  <a:gd name="T11" fmla="*/ 0 h 105"/>
                  <a:gd name="T12" fmla="*/ 0 w 279"/>
                  <a:gd name="T13" fmla="*/ 0 h 105"/>
                  <a:gd name="T14" fmla="*/ 0 w 279"/>
                  <a:gd name="T15" fmla="*/ 0 h 105"/>
                  <a:gd name="T16" fmla="*/ 0 w 279"/>
                  <a:gd name="T17" fmla="*/ 0 h 105"/>
                  <a:gd name="T18" fmla="*/ 0 w 279"/>
                  <a:gd name="T19" fmla="*/ 0 h 105"/>
                  <a:gd name="T20" fmla="*/ 0 w 279"/>
                  <a:gd name="T21" fmla="*/ 0 h 105"/>
                  <a:gd name="T22" fmla="*/ 0 w 279"/>
                  <a:gd name="T23" fmla="*/ 0 h 105"/>
                  <a:gd name="T24" fmla="*/ 0 w 279"/>
                  <a:gd name="T25" fmla="*/ 0 h 105"/>
                  <a:gd name="T26" fmla="*/ 0 w 279"/>
                  <a:gd name="T27" fmla="*/ 0 h 105"/>
                  <a:gd name="T28" fmla="*/ 0 w 279"/>
                  <a:gd name="T29" fmla="*/ 0 h 105"/>
                  <a:gd name="T30" fmla="*/ 0 w 279"/>
                  <a:gd name="T31" fmla="*/ 0 h 105"/>
                  <a:gd name="T32" fmla="*/ 0 w 279"/>
                  <a:gd name="T33" fmla="*/ 0 h 105"/>
                  <a:gd name="T34" fmla="*/ 0 w 279"/>
                  <a:gd name="T35" fmla="*/ 0 h 105"/>
                  <a:gd name="T36" fmla="*/ 0 w 279"/>
                  <a:gd name="T37" fmla="*/ 0 h 105"/>
                  <a:gd name="T38" fmla="*/ 0 w 279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105"/>
                  <a:gd name="T62" fmla="*/ 279 w 279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105">
                    <a:moveTo>
                      <a:pt x="279" y="35"/>
                    </a:moveTo>
                    <a:lnTo>
                      <a:pt x="267" y="41"/>
                    </a:lnTo>
                    <a:lnTo>
                      <a:pt x="221" y="53"/>
                    </a:lnTo>
                    <a:lnTo>
                      <a:pt x="169" y="70"/>
                    </a:lnTo>
                    <a:lnTo>
                      <a:pt x="128" y="82"/>
                    </a:lnTo>
                    <a:lnTo>
                      <a:pt x="99" y="88"/>
                    </a:lnTo>
                    <a:lnTo>
                      <a:pt x="70" y="94"/>
                    </a:lnTo>
                    <a:lnTo>
                      <a:pt x="41" y="100"/>
                    </a:lnTo>
                    <a:lnTo>
                      <a:pt x="17" y="105"/>
                    </a:lnTo>
                    <a:lnTo>
                      <a:pt x="0" y="53"/>
                    </a:lnTo>
                    <a:lnTo>
                      <a:pt x="17" y="47"/>
                    </a:lnTo>
                    <a:lnTo>
                      <a:pt x="46" y="47"/>
                    </a:lnTo>
                    <a:lnTo>
                      <a:pt x="75" y="47"/>
                    </a:lnTo>
                    <a:lnTo>
                      <a:pt x="105" y="41"/>
                    </a:lnTo>
                    <a:lnTo>
                      <a:pt x="134" y="35"/>
                    </a:lnTo>
                    <a:lnTo>
                      <a:pt x="163" y="35"/>
                    </a:lnTo>
                    <a:lnTo>
                      <a:pt x="192" y="23"/>
                    </a:lnTo>
                    <a:lnTo>
                      <a:pt x="256" y="6"/>
                    </a:lnTo>
                    <a:lnTo>
                      <a:pt x="27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Freeform 85"/>
              <p:cNvSpPr>
                <a:spLocks/>
              </p:cNvSpPr>
              <p:nvPr/>
            </p:nvSpPr>
            <p:spPr bwMode="auto">
              <a:xfrm>
                <a:off x="735" y="1389"/>
                <a:ext cx="87" cy="43"/>
              </a:xfrm>
              <a:custGeom>
                <a:avLst/>
                <a:gdLst>
                  <a:gd name="T0" fmla="*/ 0 w 256"/>
                  <a:gd name="T1" fmla="*/ 0 h 159"/>
                  <a:gd name="T2" fmla="*/ 0 w 256"/>
                  <a:gd name="T3" fmla="*/ 0 h 159"/>
                  <a:gd name="T4" fmla="*/ 0 w 256"/>
                  <a:gd name="T5" fmla="*/ 0 h 159"/>
                  <a:gd name="T6" fmla="*/ 0 w 256"/>
                  <a:gd name="T7" fmla="*/ 0 h 159"/>
                  <a:gd name="T8" fmla="*/ 0 w 256"/>
                  <a:gd name="T9" fmla="*/ 0 h 159"/>
                  <a:gd name="T10" fmla="*/ 0 w 256"/>
                  <a:gd name="T11" fmla="*/ 0 h 159"/>
                  <a:gd name="T12" fmla="*/ 0 w 256"/>
                  <a:gd name="T13" fmla="*/ 0 h 159"/>
                  <a:gd name="T14" fmla="*/ 0 w 256"/>
                  <a:gd name="T15" fmla="*/ 0 h 159"/>
                  <a:gd name="T16" fmla="*/ 0 w 256"/>
                  <a:gd name="T17" fmla="*/ 0 h 159"/>
                  <a:gd name="T18" fmla="*/ 0 w 256"/>
                  <a:gd name="T19" fmla="*/ 0 h 159"/>
                  <a:gd name="T20" fmla="*/ 0 w 256"/>
                  <a:gd name="T21" fmla="*/ 0 h 159"/>
                  <a:gd name="T22" fmla="*/ 0 w 256"/>
                  <a:gd name="T23" fmla="*/ 0 h 159"/>
                  <a:gd name="T24" fmla="*/ 0 w 256"/>
                  <a:gd name="T25" fmla="*/ 0 h 159"/>
                  <a:gd name="T26" fmla="*/ 0 w 256"/>
                  <a:gd name="T27" fmla="*/ 0 h 159"/>
                  <a:gd name="T28" fmla="*/ 0 w 256"/>
                  <a:gd name="T29" fmla="*/ 0 h 159"/>
                  <a:gd name="T30" fmla="*/ 0 w 256"/>
                  <a:gd name="T31" fmla="*/ 0 h 159"/>
                  <a:gd name="T32" fmla="*/ 0 w 256"/>
                  <a:gd name="T33" fmla="*/ 0 h 159"/>
                  <a:gd name="T34" fmla="*/ 0 w 256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6"/>
                  <a:gd name="T55" fmla="*/ 0 h 159"/>
                  <a:gd name="T56" fmla="*/ 256 w 256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6" h="159">
                    <a:moveTo>
                      <a:pt x="0" y="76"/>
                    </a:moveTo>
                    <a:lnTo>
                      <a:pt x="17" y="70"/>
                    </a:lnTo>
                    <a:lnTo>
                      <a:pt x="99" y="41"/>
                    </a:lnTo>
                    <a:lnTo>
                      <a:pt x="157" y="23"/>
                    </a:lnTo>
                    <a:lnTo>
                      <a:pt x="192" y="18"/>
                    </a:lnTo>
                    <a:lnTo>
                      <a:pt x="221" y="6"/>
                    </a:lnTo>
                    <a:lnTo>
                      <a:pt x="250" y="0"/>
                    </a:lnTo>
                    <a:lnTo>
                      <a:pt x="256" y="18"/>
                    </a:lnTo>
                    <a:lnTo>
                      <a:pt x="232" y="41"/>
                    </a:lnTo>
                    <a:lnTo>
                      <a:pt x="209" y="59"/>
                    </a:lnTo>
                    <a:lnTo>
                      <a:pt x="192" y="76"/>
                    </a:lnTo>
                    <a:lnTo>
                      <a:pt x="163" y="94"/>
                    </a:lnTo>
                    <a:lnTo>
                      <a:pt x="110" y="117"/>
                    </a:lnTo>
                    <a:lnTo>
                      <a:pt x="87" y="135"/>
                    </a:lnTo>
                    <a:lnTo>
                      <a:pt x="40" y="153"/>
                    </a:lnTo>
                    <a:lnTo>
                      <a:pt x="23" y="15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Freeform 86"/>
              <p:cNvSpPr>
                <a:spLocks/>
              </p:cNvSpPr>
              <p:nvPr/>
            </p:nvSpPr>
            <p:spPr bwMode="auto">
              <a:xfrm>
                <a:off x="735" y="1389"/>
                <a:ext cx="87" cy="43"/>
              </a:xfrm>
              <a:custGeom>
                <a:avLst/>
                <a:gdLst>
                  <a:gd name="T0" fmla="*/ 0 w 256"/>
                  <a:gd name="T1" fmla="*/ 0 h 159"/>
                  <a:gd name="T2" fmla="*/ 0 w 256"/>
                  <a:gd name="T3" fmla="*/ 0 h 159"/>
                  <a:gd name="T4" fmla="*/ 0 w 256"/>
                  <a:gd name="T5" fmla="*/ 0 h 159"/>
                  <a:gd name="T6" fmla="*/ 0 w 256"/>
                  <a:gd name="T7" fmla="*/ 0 h 159"/>
                  <a:gd name="T8" fmla="*/ 0 w 256"/>
                  <a:gd name="T9" fmla="*/ 0 h 159"/>
                  <a:gd name="T10" fmla="*/ 0 w 256"/>
                  <a:gd name="T11" fmla="*/ 0 h 159"/>
                  <a:gd name="T12" fmla="*/ 0 w 256"/>
                  <a:gd name="T13" fmla="*/ 0 h 159"/>
                  <a:gd name="T14" fmla="*/ 0 w 256"/>
                  <a:gd name="T15" fmla="*/ 0 h 159"/>
                  <a:gd name="T16" fmla="*/ 0 w 256"/>
                  <a:gd name="T17" fmla="*/ 0 h 159"/>
                  <a:gd name="T18" fmla="*/ 0 w 256"/>
                  <a:gd name="T19" fmla="*/ 0 h 159"/>
                  <a:gd name="T20" fmla="*/ 0 w 256"/>
                  <a:gd name="T21" fmla="*/ 0 h 159"/>
                  <a:gd name="T22" fmla="*/ 0 w 256"/>
                  <a:gd name="T23" fmla="*/ 0 h 159"/>
                  <a:gd name="T24" fmla="*/ 0 w 256"/>
                  <a:gd name="T25" fmla="*/ 0 h 159"/>
                  <a:gd name="T26" fmla="*/ 0 w 256"/>
                  <a:gd name="T27" fmla="*/ 0 h 159"/>
                  <a:gd name="T28" fmla="*/ 0 w 256"/>
                  <a:gd name="T29" fmla="*/ 0 h 159"/>
                  <a:gd name="T30" fmla="*/ 0 w 256"/>
                  <a:gd name="T31" fmla="*/ 0 h 159"/>
                  <a:gd name="T32" fmla="*/ 0 w 256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6"/>
                  <a:gd name="T52" fmla="*/ 0 h 159"/>
                  <a:gd name="T53" fmla="*/ 256 w 256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6" h="159">
                    <a:moveTo>
                      <a:pt x="0" y="76"/>
                    </a:moveTo>
                    <a:lnTo>
                      <a:pt x="17" y="70"/>
                    </a:lnTo>
                    <a:lnTo>
                      <a:pt x="99" y="41"/>
                    </a:lnTo>
                    <a:lnTo>
                      <a:pt x="157" y="23"/>
                    </a:lnTo>
                    <a:lnTo>
                      <a:pt x="192" y="18"/>
                    </a:lnTo>
                    <a:lnTo>
                      <a:pt x="221" y="6"/>
                    </a:lnTo>
                    <a:lnTo>
                      <a:pt x="250" y="0"/>
                    </a:lnTo>
                    <a:lnTo>
                      <a:pt x="256" y="18"/>
                    </a:lnTo>
                    <a:lnTo>
                      <a:pt x="232" y="41"/>
                    </a:lnTo>
                    <a:lnTo>
                      <a:pt x="209" y="59"/>
                    </a:lnTo>
                    <a:lnTo>
                      <a:pt x="192" y="76"/>
                    </a:lnTo>
                    <a:lnTo>
                      <a:pt x="163" y="94"/>
                    </a:lnTo>
                    <a:lnTo>
                      <a:pt x="110" y="117"/>
                    </a:lnTo>
                    <a:lnTo>
                      <a:pt x="87" y="135"/>
                    </a:lnTo>
                    <a:lnTo>
                      <a:pt x="40" y="153"/>
                    </a:lnTo>
                    <a:lnTo>
                      <a:pt x="23" y="1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8" name="Freeform 87"/>
              <p:cNvSpPr>
                <a:spLocks/>
              </p:cNvSpPr>
              <p:nvPr/>
            </p:nvSpPr>
            <p:spPr bwMode="auto">
              <a:xfrm>
                <a:off x="657" y="1408"/>
                <a:ext cx="92" cy="33"/>
              </a:xfrm>
              <a:custGeom>
                <a:avLst/>
                <a:gdLst>
                  <a:gd name="T0" fmla="*/ 0 w 267"/>
                  <a:gd name="T1" fmla="*/ 0 h 124"/>
                  <a:gd name="T2" fmla="*/ 0 w 267"/>
                  <a:gd name="T3" fmla="*/ 0 h 124"/>
                  <a:gd name="T4" fmla="*/ 0 w 267"/>
                  <a:gd name="T5" fmla="*/ 0 h 124"/>
                  <a:gd name="T6" fmla="*/ 0 w 267"/>
                  <a:gd name="T7" fmla="*/ 0 h 124"/>
                  <a:gd name="T8" fmla="*/ 0 w 267"/>
                  <a:gd name="T9" fmla="*/ 0 h 124"/>
                  <a:gd name="T10" fmla="*/ 0 w 267"/>
                  <a:gd name="T11" fmla="*/ 0 h 124"/>
                  <a:gd name="T12" fmla="*/ 0 w 267"/>
                  <a:gd name="T13" fmla="*/ 0 h 124"/>
                  <a:gd name="T14" fmla="*/ 0 w 267"/>
                  <a:gd name="T15" fmla="*/ 0 h 124"/>
                  <a:gd name="T16" fmla="*/ 0 w 267"/>
                  <a:gd name="T17" fmla="*/ 0 h 124"/>
                  <a:gd name="T18" fmla="*/ 0 w 267"/>
                  <a:gd name="T19" fmla="*/ 0 h 124"/>
                  <a:gd name="T20" fmla="*/ 0 w 267"/>
                  <a:gd name="T21" fmla="*/ 0 h 124"/>
                  <a:gd name="T22" fmla="*/ 0 w 267"/>
                  <a:gd name="T23" fmla="*/ 0 h 124"/>
                  <a:gd name="T24" fmla="*/ 0 w 267"/>
                  <a:gd name="T25" fmla="*/ 0 h 124"/>
                  <a:gd name="T26" fmla="*/ 0 w 267"/>
                  <a:gd name="T27" fmla="*/ 0 h 124"/>
                  <a:gd name="T28" fmla="*/ 0 w 267"/>
                  <a:gd name="T29" fmla="*/ 0 h 124"/>
                  <a:gd name="T30" fmla="*/ 0 w 267"/>
                  <a:gd name="T31" fmla="*/ 0 h 124"/>
                  <a:gd name="T32" fmla="*/ 0 w 267"/>
                  <a:gd name="T33" fmla="*/ 0 h 124"/>
                  <a:gd name="T34" fmla="*/ 0 w 267"/>
                  <a:gd name="T35" fmla="*/ 0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7"/>
                  <a:gd name="T55" fmla="*/ 0 h 124"/>
                  <a:gd name="T56" fmla="*/ 267 w 267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7" h="124">
                    <a:moveTo>
                      <a:pt x="238" y="0"/>
                    </a:moveTo>
                    <a:lnTo>
                      <a:pt x="221" y="6"/>
                    </a:lnTo>
                    <a:lnTo>
                      <a:pt x="145" y="42"/>
                    </a:lnTo>
                    <a:lnTo>
                      <a:pt x="87" y="65"/>
                    </a:lnTo>
                    <a:lnTo>
                      <a:pt x="52" y="77"/>
                    </a:lnTo>
                    <a:lnTo>
                      <a:pt x="23" y="95"/>
                    </a:lnTo>
                    <a:lnTo>
                      <a:pt x="0" y="106"/>
                    </a:lnTo>
                    <a:lnTo>
                      <a:pt x="6" y="124"/>
                    </a:lnTo>
                    <a:lnTo>
                      <a:pt x="41" y="124"/>
                    </a:lnTo>
                    <a:lnTo>
                      <a:pt x="64" y="124"/>
                    </a:lnTo>
                    <a:lnTo>
                      <a:pt x="93" y="124"/>
                    </a:lnTo>
                    <a:lnTo>
                      <a:pt x="122" y="118"/>
                    </a:lnTo>
                    <a:lnTo>
                      <a:pt x="180" y="112"/>
                    </a:lnTo>
                    <a:lnTo>
                      <a:pt x="209" y="100"/>
                    </a:lnTo>
                    <a:lnTo>
                      <a:pt x="250" y="89"/>
                    </a:lnTo>
                    <a:lnTo>
                      <a:pt x="267" y="83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Freeform 88"/>
              <p:cNvSpPr>
                <a:spLocks/>
              </p:cNvSpPr>
              <p:nvPr/>
            </p:nvSpPr>
            <p:spPr bwMode="auto">
              <a:xfrm>
                <a:off x="657" y="1408"/>
                <a:ext cx="92" cy="33"/>
              </a:xfrm>
              <a:custGeom>
                <a:avLst/>
                <a:gdLst>
                  <a:gd name="T0" fmla="*/ 0 w 267"/>
                  <a:gd name="T1" fmla="*/ 0 h 124"/>
                  <a:gd name="T2" fmla="*/ 0 w 267"/>
                  <a:gd name="T3" fmla="*/ 0 h 124"/>
                  <a:gd name="T4" fmla="*/ 0 w 267"/>
                  <a:gd name="T5" fmla="*/ 0 h 124"/>
                  <a:gd name="T6" fmla="*/ 0 w 267"/>
                  <a:gd name="T7" fmla="*/ 0 h 124"/>
                  <a:gd name="T8" fmla="*/ 0 w 267"/>
                  <a:gd name="T9" fmla="*/ 0 h 124"/>
                  <a:gd name="T10" fmla="*/ 0 w 267"/>
                  <a:gd name="T11" fmla="*/ 0 h 124"/>
                  <a:gd name="T12" fmla="*/ 0 w 267"/>
                  <a:gd name="T13" fmla="*/ 0 h 124"/>
                  <a:gd name="T14" fmla="*/ 0 w 267"/>
                  <a:gd name="T15" fmla="*/ 0 h 124"/>
                  <a:gd name="T16" fmla="*/ 0 w 267"/>
                  <a:gd name="T17" fmla="*/ 0 h 124"/>
                  <a:gd name="T18" fmla="*/ 0 w 267"/>
                  <a:gd name="T19" fmla="*/ 0 h 124"/>
                  <a:gd name="T20" fmla="*/ 0 w 267"/>
                  <a:gd name="T21" fmla="*/ 0 h 124"/>
                  <a:gd name="T22" fmla="*/ 0 w 267"/>
                  <a:gd name="T23" fmla="*/ 0 h 124"/>
                  <a:gd name="T24" fmla="*/ 0 w 267"/>
                  <a:gd name="T25" fmla="*/ 0 h 124"/>
                  <a:gd name="T26" fmla="*/ 0 w 267"/>
                  <a:gd name="T27" fmla="*/ 0 h 124"/>
                  <a:gd name="T28" fmla="*/ 0 w 267"/>
                  <a:gd name="T29" fmla="*/ 0 h 124"/>
                  <a:gd name="T30" fmla="*/ 0 w 267"/>
                  <a:gd name="T31" fmla="*/ 0 h 124"/>
                  <a:gd name="T32" fmla="*/ 0 w 267"/>
                  <a:gd name="T33" fmla="*/ 0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7"/>
                  <a:gd name="T52" fmla="*/ 0 h 124"/>
                  <a:gd name="T53" fmla="*/ 267 w 267"/>
                  <a:gd name="T54" fmla="*/ 124 h 1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7" h="124">
                    <a:moveTo>
                      <a:pt x="238" y="0"/>
                    </a:moveTo>
                    <a:lnTo>
                      <a:pt x="221" y="6"/>
                    </a:lnTo>
                    <a:lnTo>
                      <a:pt x="145" y="42"/>
                    </a:lnTo>
                    <a:lnTo>
                      <a:pt x="87" y="65"/>
                    </a:lnTo>
                    <a:lnTo>
                      <a:pt x="52" y="77"/>
                    </a:lnTo>
                    <a:lnTo>
                      <a:pt x="23" y="95"/>
                    </a:lnTo>
                    <a:lnTo>
                      <a:pt x="0" y="106"/>
                    </a:lnTo>
                    <a:lnTo>
                      <a:pt x="6" y="124"/>
                    </a:lnTo>
                    <a:lnTo>
                      <a:pt x="41" y="124"/>
                    </a:lnTo>
                    <a:lnTo>
                      <a:pt x="64" y="124"/>
                    </a:lnTo>
                    <a:lnTo>
                      <a:pt x="93" y="124"/>
                    </a:lnTo>
                    <a:lnTo>
                      <a:pt x="122" y="118"/>
                    </a:lnTo>
                    <a:lnTo>
                      <a:pt x="180" y="112"/>
                    </a:lnTo>
                    <a:lnTo>
                      <a:pt x="209" y="100"/>
                    </a:lnTo>
                    <a:lnTo>
                      <a:pt x="250" y="89"/>
                    </a:lnTo>
                    <a:lnTo>
                      <a:pt x="267" y="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Freeform 89"/>
              <p:cNvSpPr>
                <a:spLocks/>
              </p:cNvSpPr>
              <p:nvPr/>
            </p:nvSpPr>
            <p:spPr bwMode="auto">
              <a:xfrm>
                <a:off x="727" y="1366"/>
                <a:ext cx="89" cy="42"/>
              </a:xfrm>
              <a:custGeom>
                <a:avLst/>
                <a:gdLst>
                  <a:gd name="T0" fmla="*/ 0 w 262"/>
                  <a:gd name="T1" fmla="*/ 0 h 152"/>
                  <a:gd name="T2" fmla="*/ 0 w 262"/>
                  <a:gd name="T3" fmla="*/ 0 h 152"/>
                  <a:gd name="T4" fmla="*/ 0 w 262"/>
                  <a:gd name="T5" fmla="*/ 0 h 152"/>
                  <a:gd name="T6" fmla="*/ 0 w 262"/>
                  <a:gd name="T7" fmla="*/ 0 h 152"/>
                  <a:gd name="T8" fmla="*/ 0 w 262"/>
                  <a:gd name="T9" fmla="*/ 0 h 152"/>
                  <a:gd name="T10" fmla="*/ 0 w 262"/>
                  <a:gd name="T11" fmla="*/ 0 h 152"/>
                  <a:gd name="T12" fmla="*/ 0 w 262"/>
                  <a:gd name="T13" fmla="*/ 0 h 152"/>
                  <a:gd name="T14" fmla="*/ 0 w 262"/>
                  <a:gd name="T15" fmla="*/ 0 h 152"/>
                  <a:gd name="T16" fmla="*/ 0 w 262"/>
                  <a:gd name="T17" fmla="*/ 0 h 152"/>
                  <a:gd name="T18" fmla="*/ 0 w 262"/>
                  <a:gd name="T19" fmla="*/ 0 h 152"/>
                  <a:gd name="T20" fmla="*/ 0 w 262"/>
                  <a:gd name="T21" fmla="*/ 0 h 152"/>
                  <a:gd name="T22" fmla="*/ 0 w 262"/>
                  <a:gd name="T23" fmla="*/ 0 h 152"/>
                  <a:gd name="T24" fmla="*/ 0 w 262"/>
                  <a:gd name="T25" fmla="*/ 0 h 152"/>
                  <a:gd name="T26" fmla="*/ 0 w 262"/>
                  <a:gd name="T27" fmla="*/ 0 h 152"/>
                  <a:gd name="T28" fmla="*/ 0 w 262"/>
                  <a:gd name="T29" fmla="*/ 0 h 152"/>
                  <a:gd name="T30" fmla="*/ 0 w 262"/>
                  <a:gd name="T31" fmla="*/ 0 h 152"/>
                  <a:gd name="T32" fmla="*/ 0 w 262"/>
                  <a:gd name="T33" fmla="*/ 0 h 152"/>
                  <a:gd name="T34" fmla="*/ 0 w 262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2"/>
                  <a:gd name="T55" fmla="*/ 0 h 152"/>
                  <a:gd name="T56" fmla="*/ 262 w 262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2" h="152">
                    <a:moveTo>
                      <a:pt x="12" y="152"/>
                    </a:moveTo>
                    <a:lnTo>
                      <a:pt x="41" y="141"/>
                    </a:lnTo>
                    <a:lnTo>
                      <a:pt x="93" y="123"/>
                    </a:lnTo>
                    <a:lnTo>
                      <a:pt x="157" y="105"/>
                    </a:lnTo>
                    <a:lnTo>
                      <a:pt x="198" y="88"/>
                    </a:lnTo>
                    <a:lnTo>
                      <a:pt x="251" y="76"/>
                    </a:lnTo>
                    <a:lnTo>
                      <a:pt x="262" y="70"/>
                    </a:lnTo>
                    <a:lnTo>
                      <a:pt x="233" y="0"/>
                    </a:lnTo>
                    <a:lnTo>
                      <a:pt x="227" y="5"/>
                    </a:lnTo>
                    <a:lnTo>
                      <a:pt x="210" y="11"/>
                    </a:lnTo>
                    <a:lnTo>
                      <a:pt x="192" y="29"/>
                    </a:lnTo>
                    <a:lnTo>
                      <a:pt x="163" y="47"/>
                    </a:lnTo>
                    <a:lnTo>
                      <a:pt x="134" y="58"/>
                    </a:lnTo>
                    <a:lnTo>
                      <a:pt x="99" y="76"/>
                    </a:lnTo>
                    <a:lnTo>
                      <a:pt x="70" y="88"/>
                    </a:lnTo>
                    <a:lnTo>
                      <a:pt x="29" y="105"/>
                    </a:lnTo>
                    <a:lnTo>
                      <a:pt x="0" y="111"/>
                    </a:lnTo>
                    <a:lnTo>
                      <a:pt x="12" y="15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Freeform 90"/>
              <p:cNvSpPr>
                <a:spLocks/>
              </p:cNvSpPr>
              <p:nvPr/>
            </p:nvSpPr>
            <p:spPr bwMode="auto">
              <a:xfrm>
                <a:off x="727" y="1366"/>
                <a:ext cx="89" cy="42"/>
              </a:xfrm>
              <a:custGeom>
                <a:avLst/>
                <a:gdLst>
                  <a:gd name="T0" fmla="*/ 0 w 262"/>
                  <a:gd name="T1" fmla="*/ 0 h 152"/>
                  <a:gd name="T2" fmla="*/ 0 w 262"/>
                  <a:gd name="T3" fmla="*/ 0 h 152"/>
                  <a:gd name="T4" fmla="*/ 0 w 262"/>
                  <a:gd name="T5" fmla="*/ 0 h 152"/>
                  <a:gd name="T6" fmla="*/ 0 w 262"/>
                  <a:gd name="T7" fmla="*/ 0 h 152"/>
                  <a:gd name="T8" fmla="*/ 0 w 262"/>
                  <a:gd name="T9" fmla="*/ 0 h 152"/>
                  <a:gd name="T10" fmla="*/ 0 w 262"/>
                  <a:gd name="T11" fmla="*/ 0 h 152"/>
                  <a:gd name="T12" fmla="*/ 0 w 262"/>
                  <a:gd name="T13" fmla="*/ 0 h 152"/>
                  <a:gd name="T14" fmla="*/ 0 w 262"/>
                  <a:gd name="T15" fmla="*/ 0 h 152"/>
                  <a:gd name="T16" fmla="*/ 0 w 262"/>
                  <a:gd name="T17" fmla="*/ 0 h 152"/>
                  <a:gd name="T18" fmla="*/ 0 w 262"/>
                  <a:gd name="T19" fmla="*/ 0 h 152"/>
                  <a:gd name="T20" fmla="*/ 0 w 262"/>
                  <a:gd name="T21" fmla="*/ 0 h 152"/>
                  <a:gd name="T22" fmla="*/ 0 w 262"/>
                  <a:gd name="T23" fmla="*/ 0 h 152"/>
                  <a:gd name="T24" fmla="*/ 0 w 262"/>
                  <a:gd name="T25" fmla="*/ 0 h 152"/>
                  <a:gd name="T26" fmla="*/ 0 w 262"/>
                  <a:gd name="T27" fmla="*/ 0 h 152"/>
                  <a:gd name="T28" fmla="*/ 0 w 262"/>
                  <a:gd name="T29" fmla="*/ 0 h 152"/>
                  <a:gd name="T30" fmla="*/ 0 w 262"/>
                  <a:gd name="T31" fmla="*/ 0 h 152"/>
                  <a:gd name="T32" fmla="*/ 0 w 262"/>
                  <a:gd name="T33" fmla="*/ 0 h 1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2"/>
                  <a:gd name="T52" fmla="*/ 0 h 152"/>
                  <a:gd name="T53" fmla="*/ 262 w 262"/>
                  <a:gd name="T54" fmla="*/ 152 h 1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2" h="152">
                    <a:moveTo>
                      <a:pt x="12" y="152"/>
                    </a:moveTo>
                    <a:lnTo>
                      <a:pt x="41" y="141"/>
                    </a:lnTo>
                    <a:lnTo>
                      <a:pt x="93" y="123"/>
                    </a:lnTo>
                    <a:lnTo>
                      <a:pt x="157" y="105"/>
                    </a:lnTo>
                    <a:lnTo>
                      <a:pt x="198" y="88"/>
                    </a:lnTo>
                    <a:lnTo>
                      <a:pt x="251" y="76"/>
                    </a:lnTo>
                    <a:lnTo>
                      <a:pt x="262" y="70"/>
                    </a:lnTo>
                    <a:lnTo>
                      <a:pt x="233" y="0"/>
                    </a:lnTo>
                    <a:lnTo>
                      <a:pt x="227" y="5"/>
                    </a:lnTo>
                    <a:lnTo>
                      <a:pt x="210" y="11"/>
                    </a:lnTo>
                    <a:lnTo>
                      <a:pt x="192" y="29"/>
                    </a:lnTo>
                    <a:lnTo>
                      <a:pt x="163" y="47"/>
                    </a:lnTo>
                    <a:lnTo>
                      <a:pt x="134" y="58"/>
                    </a:lnTo>
                    <a:lnTo>
                      <a:pt x="99" y="76"/>
                    </a:lnTo>
                    <a:lnTo>
                      <a:pt x="70" y="88"/>
                    </a:lnTo>
                    <a:lnTo>
                      <a:pt x="29" y="105"/>
                    </a:lnTo>
                    <a:lnTo>
                      <a:pt x="0" y="11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Freeform 91"/>
              <p:cNvSpPr>
                <a:spLocks/>
              </p:cNvSpPr>
              <p:nvPr/>
            </p:nvSpPr>
            <p:spPr bwMode="auto">
              <a:xfrm>
                <a:off x="650" y="1395"/>
                <a:ext cx="89" cy="37"/>
              </a:xfrm>
              <a:custGeom>
                <a:avLst/>
                <a:gdLst>
                  <a:gd name="T0" fmla="*/ 0 w 261"/>
                  <a:gd name="T1" fmla="*/ 0 h 136"/>
                  <a:gd name="T2" fmla="*/ 0 w 261"/>
                  <a:gd name="T3" fmla="*/ 0 h 136"/>
                  <a:gd name="T4" fmla="*/ 0 w 261"/>
                  <a:gd name="T5" fmla="*/ 0 h 136"/>
                  <a:gd name="T6" fmla="*/ 0 w 261"/>
                  <a:gd name="T7" fmla="*/ 0 h 136"/>
                  <a:gd name="T8" fmla="*/ 0 w 261"/>
                  <a:gd name="T9" fmla="*/ 0 h 136"/>
                  <a:gd name="T10" fmla="*/ 0 w 261"/>
                  <a:gd name="T11" fmla="*/ 0 h 136"/>
                  <a:gd name="T12" fmla="*/ 0 w 261"/>
                  <a:gd name="T13" fmla="*/ 0 h 136"/>
                  <a:gd name="T14" fmla="*/ 0 w 261"/>
                  <a:gd name="T15" fmla="*/ 0 h 136"/>
                  <a:gd name="T16" fmla="*/ 0 w 261"/>
                  <a:gd name="T17" fmla="*/ 0 h 136"/>
                  <a:gd name="T18" fmla="*/ 0 w 261"/>
                  <a:gd name="T19" fmla="*/ 0 h 136"/>
                  <a:gd name="T20" fmla="*/ 0 w 261"/>
                  <a:gd name="T21" fmla="*/ 0 h 136"/>
                  <a:gd name="T22" fmla="*/ 0 w 261"/>
                  <a:gd name="T23" fmla="*/ 0 h 136"/>
                  <a:gd name="T24" fmla="*/ 0 w 261"/>
                  <a:gd name="T25" fmla="*/ 0 h 136"/>
                  <a:gd name="T26" fmla="*/ 0 w 261"/>
                  <a:gd name="T27" fmla="*/ 0 h 136"/>
                  <a:gd name="T28" fmla="*/ 0 w 261"/>
                  <a:gd name="T29" fmla="*/ 0 h 136"/>
                  <a:gd name="T30" fmla="*/ 0 w 261"/>
                  <a:gd name="T31" fmla="*/ 0 h 136"/>
                  <a:gd name="T32" fmla="*/ 0 w 261"/>
                  <a:gd name="T33" fmla="*/ 0 h 136"/>
                  <a:gd name="T34" fmla="*/ 0 w 261"/>
                  <a:gd name="T35" fmla="*/ 0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1"/>
                  <a:gd name="T55" fmla="*/ 0 h 136"/>
                  <a:gd name="T56" fmla="*/ 261 w 261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1" h="136">
                    <a:moveTo>
                      <a:pt x="261" y="36"/>
                    </a:moveTo>
                    <a:lnTo>
                      <a:pt x="238" y="47"/>
                    </a:lnTo>
                    <a:lnTo>
                      <a:pt x="186" y="65"/>
                    </a:lnTo>
                    <a:lnTo>
                      <a:pt x="122" y="94"/>
                    </a:lnTo>
                    <a:lnTo>
                      <a:pt x="81" y="112"/>
                    </a:lnTo>
                    <a:lnTo>
                      <a:pt x="34" y="136"/>
                    </a:lnTo>
                    <a:lnTo>
                      <a:pt x="23" y="136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23" y="59"/>
                    </a:lnTo>
                    <a:lnTo>
                      <a:pt x="52" y="59"/>
                    </a:lnTo>
                    <a:lnTo>
                      <a:pt x="81" y="53"/>
                    </a:lnTo>
                    <a:lnTo>
                      <a:pt x="110" y="42"/>
                    </a:lnTo>
                    <a:lnTo>
                      <a:pt x="145" y="36"/>
                    </a:lnTo>
                    <a:lnTo>
                      <a:pt x="180" y="24"/>
                    </a:lnTo>
                    <a:lnTo>
                      <a:pt x="221" y="12"/>
                    </a:lnTo>
                    <a:lnTo>
                      <a:pt x="250" y="0"/>
                    </a:lnTo>
                    <a:lnTo>
                      <a:pt x="261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Freeform 92"/>
              <p:cNvSpPr>
                <a:spLocks/>
              </p:cNvSpPr>
              <p:nvPr/>
            </p:nvSpPr>
            <p:spPr bwMode="auto">
              <a:xfrm>
                <a:off x="650" y="1395"/>
                <a:ext cx="89" cy="37"/>
              </a:xfrm>
              <a:custGeom>
                <a:avLst/>
                <a:gdLst>
                  <a:gd name="T0" fmla="*/ 0 w 261"/>
                  <a:gd name="T1" fmla="*/ 0 h 136"/>
                  <a:gd name="T2" fmla="*/ 0 w 261"/>
                  <a:gd name="T3" fmla="*/ 0 h 136"/>
                  <a:gd name="T4" fmla="*/ 0 w 261"/>
                  <a:gd name="T5" fmla="*/ 0 h 136"/>
                  <a:gd name="T6" fmla="*/ 0 w 261"/>
                  <a:gd name="T7" fmla="*/ 0 h 136"/>
                  <a:gd name="T8" fmla="*/ 0 w 261"/>
                  <a:gd name="T9" fmla="*/ 0 h 136"/>
                  <a:gd name="T10" fmla="*/ 0 w 261"/>
                  <a:gd name="T11" fmla="*/ 0 h 136"/>
                  <a:gd name="T12" fmla="*/ 0 w 261"/>
                  <a:gd name="T13" fmla="*/ 0 h 136"/>
                  <a:gd name="T14" fmla="*/ 0 w 261"/>
                  <a:gd name="T15" fmla="*/ 0 h 136"/>
                  <a:gd name="T16" fmla="*/ 0 w 261"/>
                  <a:gd name="T17" fmla="*/ 0 h 136"/>
                  <a:gd name="T18" fmla="*/ 0 w 261"/>
                  <a:gd name="T19" fmla="*/ 0 h 136"/>
                  <a:gd name="T20" fmla="*/ 0 w 261"/>
                  <a:gd name="T21" fmla="*/ 0 h 136"/>
                  <a:gd name="T22" fmla="*/ 0 w 261"/>
                  <a:gd name="T23" fmla="*/ 0 h 136"/>
                  <a:gd name="T24" fmla="*/ 0 w 261"/>
                  <a:gd name="T25" fmla="*/ 0 h 136"/>
                  <a:gd name="T26" fmla="*/ 0 w 261"/>
                  <a:gd name="T27" fmla="*/ 0 h 136"/>
                  <a:gd name="T28" fmla="*/ 0 w 261"/>
                  <a:gd name="T29" fmla="*/ 0 h 136"/>
                  <a:gd name="T30" fmla="*/ 0 w 261"/>
                  <a:gd name="T31" fmla="*/ 0 h 136"/>
                  <a:gd name="T32" fmla="*/ 0 w 261"/>
                  <a:gd name="T33" fmla="*/ 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1"/>
                  <a:gd name="T52" fmla="*/ 0 h 136"/>
                  <a:gd name="T53" fmla="*/ 261 w 261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1" h="136">
                    <a:moveTo>
                      <a:pt x="261" y="36"/>
                    </a:moveTo>
                    <a:lnTo>
                      <a:pt x="238" y="47"/>
                    </a:lnTo>
                    <a:lnTo>
                      <a:pt x="186" y="65"/>
                    </a:lnTo>
                    <a:lnTo>
                      <a:pt x="122" y="94"/>
                    </a:lnTo>
                    <a:lnTo>
                      <a:pt x="81" y="112"/>
                    </a:lnTo>
                    <a:lnTo>
                      <a:pt x="34" y="136"/>
                    </a:lnTo>
                    <a:lnTo>
                      <a:pt x="23" y="136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23" y="59"/>
                    </a:lnTo>
                    <a:lnTo>
                      <a:pt x="52" y="59"/>
                    </a:lnTo>
                    <a:lnTo>
                      <a:pt x="81" y="53"/>
                    </a:lnTo>
                    <a:lnTo>
                      <a:pt x="110" y="42"/>
                    </a:lnTo>
                    <a:lnTo>
                      <a:pt x="145" y="36"/>
                    </a:lnTo>
                    <a:lnTo>
                      <a:pt x="180" y="24"/>
                    </a:lnTo>
                    <a:lnTo>
                      <a:pt x="221" y="12"/>
                    </a:lnTo>
                    <a:lnTo>
                      <a:pt x="25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Freeform 93"/>
              <p:cNvSpPr>
                <a:spLocks/>
              </p:cNvSpPr>
              <p:nvPr/>
            </p:nvSpPr>
            <p:spPr bwMode="auto">
              <a:xfrm>
                <a:off x="723" y="1360"/>
                <a:ext cx="78" cy="35"/>
              </a:xfrm>
              <a:custGeom>
                <a:avLst/>
                <a:gdLst>
                  <a:gd name="T0" fmla="*/ 0 w 227"/>
                  <a:gd name="T1" fmla="*/ 0 h 129"/>
                  <a:gd name="T2" fmla="*/ 0 w 227"/>
                  <a:gd name="T3" fmla="*/ 0 h 129"/>
                  <a:gd name="T4" fmla="*/ 0 w 227"/>
                  <a:gd name="T5" fmla="*/ 0 h 129"/>
                  <a:gd name="T6" fmla="*/ 0 w 227"/>
                  <a:gd name="T7" fmla="*/ 0 h 129"/>
                  <a:gd name="T8" fmla="*/ 0 w 227"/>
                  <a:gd name="T9" fmla="*/ 0 h 129"/>
                  <a:gd name="T10" fmla="*/ 0 w 227"/>
                  <a:gd name="T11" fmla="*/ 0 h 129"/>
                  <a:gd name="T12" fmla="*/ 0 w 227"/>
                  <a:gd name="T13" fmla="*/ 0 h 129"/>
                  <a:gd name="T14" fmla="*/ 0 w 227"/>
                  <a:gd name="T15" fmla="*/ 0 h 129"/>
                  <a:gd name="T16" fmla="*/ 0 w 227"/>
                  <a:gd name="T17" fmla="*/ 0 h 129"/>
                  <a:gd name="T18" fmla="*/ 0 w 227"/>
                  <a:gd name="T19" fmla="*/ 0 h 129"/>
                  <a:gd name="T20" fmla="*/ 0 w 227"/>
                  <a:gd name="T21" fmla="*/ 0 h 129"/>
                  <a:gd name="T22" fmla="*/ 0 w 227"/>
                  <a:gd name="T23" fmla="*/ 0 h 129"/>
                  <a:gd name="T24" fmla="*/ 0 w 227"/>
                  <a:gd name="T25" fmla="*/ 0 h 129"/>
                  <a:gd name="T26" fmla="*/ 0 w 227"/>
                  <a:gd name="T27" fmla="*/ 0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7"/>
                  <a:gd name="T43" fmla="*/ 0 h 129"/>
                  <a:gd name="T44" fmla="*/ 227 w 227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7" h="129">
                    <a:moveTo>
                      <a:pt x="11" y="129"/>
                    </a:moveTo>
                    <a:lnTo>
                      <a:pt x="35" y="118"/>
                    </a:lnTo>
                    <a:lnTo>
                      <a:pt x="70" y="106"/>
                    </a:lnTo>
                    <a:lnTo>
                      <a:pt x="134" y="77"/>
                    </a:lnTo>
                    <a:lnTo>
                      <a:pt x="168" y="59"/>
                    </a:lnTo>
                    <a:lnTo>
                      <a:pt x="203" y="41"/>
                    </a:lnTo>
                    <a:lnTo>
                      <a:pt x="227" y="24"/>
                    </a:lnTo>
                    <a:lnTo>
                      <a:pt x="215" y="0"/>
                    </a:lnTo>
                    <a:lnTo>
                      <a:pt x="168" y="18"/>
                    </a:lnTo>
                    <a:lnTo>
                      <a:pt x="116" y="47"/>
                    </a:lnTo>
                    <a:lnTo>
                      <a:pt x="58" y="71"/>
                    </a:lnTo>
                    <a:lnTo>
                      <a:pt x="23" y="82"/>
                    </a:lnTo>
                    <a:lnTo>
                      <a:pt x="0" y="88"/>
                    </a:lnTo>
                    <a:lnTo>
                      <a:pt x="11" y="12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Freeform 94"/>
              <p:cNvSpPr>
                <a:spLocks/>
              </p:cNvSpPr>
              <p:nvPr/>
            </p:nvSpPr>
            <p:spPr bwMode="auto">
              <a:xfrm>
                <a:off x="723" y="1360"/>
                <a:ext cx="78" cy="35"/>
              </a:xfrm>
              <a:custGeom>
                <a:avLst/>
                <a:gdLst>
                  <a:gd name="T0" fmla="*/ 0 w 227"/>
                  <a:gd name="T1" fmla="*/ 0 h 129"/>
                  <a:gd name="T2" fmla="*/ 0 w 227"/>
                  <a:gd name="T3" fmla="*/ 0 h 129"/>
                  <a:gd name="T4" fmla="*/ 0 w 227"/>
                  <a:gd name="T5" fmla="*/ 0 h 129"/>
                  <a:gd name="T6" fmla="*/ 0 w 227"/>
                  <a:gd name="T7" fmla="*/ 0 h 129"/>
                  <a:gd name="T8" fmla="*/ 0 w 227"/>
                  <a:gd name="T9" fmla="*/ 0 h 129"/>
                  <a:gd name="T10" fmla="*/ 0 w 227"/>
                  <a:gd name="T11" fmla="*/ 0 h 129"/>
                  <a:gd name="T12" fmla="*/ 0 w 227"/>
                  <a:gd name="T13" fmla="*/ 0 h 129"/>
                  <a:gd name="T14" fmla="*/ 0 w 227"/>
                  <a:gd name="T15" fmla="*/ 0 h 129"/>
                  <a:gd name="T16" fmla="*/ 0 w 227"/>
                  <a:gd name="T17" fmla="*/ 0 h 129"/>
                  <a:gd name="T18" fmla="*/ 0 w 227"/>
                  <a:gd name="T19" fmla="*/ 0 h 129"/>
                  <a:gd name="T20" fmla="*/ 0 w 227"/>
                  <a:gd name="T21" fmla="*/ 0 h 129"/>
                  <a:gd name="T22" fmla="*/ 0 w 227"/>
                  <a:gd name="T23" fmla="*/ 0 h 129"/>
                  <a:gd name="T24" fmla="*/ 0 w 227"/>
                  <a:gd name="T25" fmla="*/ 0 h 1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7"/>
                  <a:gd name="T40" fmla="*/ 0 h 129"/>
                  <a:gd name="T41" fmla="*/ 227 w 227"/>
                  <a:gd name="T42" fmla="*/ 129 h 1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7" h="129">
                    <a:moveTo>
                      <a:pt x="11" y="129"/>
                    </a:moveTo>
                    <a:lnTo>
                      <a:pt x="35" y="118"/>
                    </a:lnTo>
                    <a:lnTo>
                      <a:pt x="70" y="106"/>
                    </a:lnTo>
                    <a:lnTo>
                      <a:pt x="134" y="77"/>
                    </a:lnTo>
                    <a:lnTo>
                      <a:pt x="168" y="59"/>
                    </a:lnTo>
                    <a:lnTo>
                      <a:pt x="203" y="41"/>
                    </a:lnTo>
                    <a:lnTo>
                      <a:pt x="227" y="24"/>
                    </a:lnTo>
                    <a:lnTo>
                      <a:pt x="215" y="0"/>
                    </a:lnTo>
                    <a:lnTo>
                      <a:pt x="168" y="18"/>
                    </a:lnTo>
                    <a:lnTo>
                      <a:pt x="116" y="47"/>
                    </a:lnTo>
                    <a:lnTo>
                      <a:pt x="58" y="71"/>
                    </a:lnTo>
                    <a:lnTo>
                      <a:pt x="23" y="82"/>
                    </a:lnTo>
                    <a:lnTo>
                      <a:pt x="0" y="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6" name="Freeform 95"/>
              <p:cNvSpPr>
                <a:spLocks/>
              </p:cNvSpPr>
              <p:nvPr/>
            </p:nvSpPr>
            <p:spPr bwMode="auto">
              <a:xfrm>
                <a:off x="651" y="1384"/>
                <a:ext cx="82" cy="25"/>
              </a:xfrm>
              <a:custGeom>
                <a:avLst/>
                <a:gdLst>
                  <a:gd name="T0" fmla="*/ 0 w 239"/>
                  <a:gd name="T1" fmla="*/ 0 h 94"/>
                  <a:gd name="T2" fmla="*/ 0 w 239"/>
                  <a:gd name="T3" fmla="*/ 0 h 94"/>
                  <a:gd name="T4" fmla="*/ 0 w 239"/>
                  <a:gd name="T5" fmla="*/ 0 h 94"/>
                  <a:gd name="T6" fmla="*/ 0 w 239"/>
                  <a:gd name="T7" fmla="*/ 0 h 94"/>
                  <a:gd name="T8" fmla="*/ 0 w 239"/>
                  <a:gd name="T9" fmla="*/ 0 h 94"/>
                  <a:gd name="T10" fmla="*/ 0 w 239"/>
                  <a:gd name="T11" fmla="*/ 0 h 94"/>
                  <a:gd name="T12" fmla="*/ 0 w 239"/>
                  <a:gd name="T13" fmla="*/ 0 h 94"/>
                  <a:gd name="T14" fmla="*/ 0 w 239"/>
                  <a:gd name="T15" fmla="*/ 0 h 94"/>
                  <a:gd name="T16" fmla="*/ 0 w 239"/>
                  <a:gd name="T17" fmla="*/ 0 h 94"/>
                  <a:gd name="T18" fmla="*/ 0 w 239"/>
                  <a:gd name="T19" fmla="*/ 0 h 94"/>
                  <a:gd name="T20" fmla="*/ 0 w 239"/>
                  <a:gd name="T21" fmla="*/ 0 h 94"/>
                  <a:gd name="T22" fmla="*/ 0 w 239"/>
                  <a:gd name="T23" fmla="*/ 0 h 94"/>
                  <a:gd name="T24" fmla="*/ 0 w 239"/>
                  <a:gd name="T25" fmla="*/ 0 h 94"/>
                  <a:gd name="T26" fmla="*/ 0 w 239"/>
                  <a:gd name="T27" fmla="*/ 0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9"/>
                  <a:gd name="T43" fmla="*/ 0 h 94"/>
                  <a:gd name="T44" fmla="*/ 239 w 239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9" h="94">
                    <a:moveTo>
                      <a:pt x="239" y="36"/>
                    </a:moveTo>
                    <a:lnTo>
                      <a:pt x="216" y="41"/>
                    </a:lnTo>
                    <a:lnTo>
                      <a:pt x="175" y="53"/>
                    </a:lnTo>
                    <a:lnTo>
                      <a:pt x="111" y="71"/>
                    </a:lnTo>
                    <a:lnTo>
                      <a:pt x="70" y="83"/>
                    </a:lnTo>
                    <a:lnTo>
                      <a:pt x="35" y="88"/>
                    </a:lnTo>
                    <a:lnTo>
                      <a:pt x="12" y="94"/>
                    </a:lnTo>
                    <a:lnTo>
                      <a:pt x="0" y="65"/>
                    </a:lnTo>
                    <a:lnTo>
                      <a:pt x="47" y="53"/>
                    </a:lnTo>
                    <a:lnTo>
                      <a:pt x="105" y="36"/>
                    </a:lnTo>
                    <a:lnTo>
                      <a:pt x="169" y="18"/>
                    </a:lnTo>
                    <a:lnTo>
                      <a:pt x="204" y="6"/>
                    </a:lnTo>
                    <a:lnTo>
                      <a:pt x="221" y="0"/>
                    </a:lnTo>
                    <a:lnTo>
                      <a:pt x="239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Freeform 96"/>
              <p:cNvSpPr>
                <a:spLocks/>
              </p:cNvSpPr>
              <p:nvPr/>
            </p:nvSpPr>
            <p:spPr bwMode="auto">
              <a:xfrm>
                <a:off x="651" y="1384"/>
                <a:ext cx="82" cy="25"/>
              </a:xfrm>
              <a:custGeom>
                <a:avLst/>
                <a:gdLst>
                  <a:gd name="T0" fmla="*/ 0 w 239"/>
                  <a:gd name="T1" fmla="*/ 0 h 94"/>
                  <a:gd name="T2" fmla="*/ 0 w 239"/>
                  <a:gd name="T3" fmla="*/ 0 h 94"/>
                  <a:gd name="T4" fmla="*/ 0 w 239"/>
                  <a:gd name="T5" fmla="*/ 0 h 94"/>
                  <a:gd name="T6" fmla="*/ 0 w 239"/>
                  <a:gd name="T7" fmla="*/ 0 h 94"/>
                  <a:gd name="T8" fmla="*/ 0 w 239"/>
                  <a:gd name="T9" fmla="*/ 0 h 94"/>
                  <a:gd name="T10" fmla="*/ 0 w 239"/>
                  <a:gd name="T11" fmla="*/ 0 h 94"/>
                  <a:gd name="T12" fmla="*/ 0 w 239"/>
                  <a:gd name="T13" fmla="*/ 0 h 94"/>
                  <a:gd name="T14" fmla="*/ 0 w 239"/>
                  <a:gd name="T15" fmla="*/ 0 h 94"/>
                  <a:gd name="T16" fmla="*/ 0 w 239"/>
                  <a:gd name="T17" fmla="*/ 0 h 94"/>
                  <a:gd name="T18" fmla="*/ 0 w 239"/>
                  <a:gd name="T19" fmla="*/ 0 h 94"/>
                  <a:gd name="T20" fmla="*/ 0 w 239"/>
                  <a:gd name="T21" fmla="*/ 0 h 94"/>
                  <a:gd name="T22" fmla="*/ 0 w 239"/>
                  <a:gd name="T23" fmla="*/ 0 h 94"/>
                  <a:gd name="T24" fmla="*/ 0 w 239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9"/>
                  <a:gd name="T40" fmla="*/ 0 h 94"/>
                  <a:gd name="T41" fmla="*/ 239 w 239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9" h="94">
                    <a:moveTo>
                      <a:pt x="239" y="36"/>
                    </a:moveTo>
                    <a:lnTo>
                      <a:pt x="216" y="41"/>
                    </a:lnTo>
                    <a:lnTo>
                      <a:pt x="175" y="53"/>
                    </a:lnTo>
                    <a:lnTo>
                      <a:pt x="111" y="71"/>
                    </a:lnTo>
                    <a:lnTo>
                      <a:pt x="70" y="83"/>
                    </a:lnTo>
                    <a:lnTo>
                      <a:pt x="35" y="88"/>
                    </a:lnTo>
                    <a:lnTo>
                      <a:pt x="12" y="94"/>
                    </a:lnTo>
                    <a:lnTo>
                      <a:pt x="0" y="65"/>
                    </a:lnTo>
                    <a:lnTo>
                      <a:pt x="47" y="53"/>
                    </a:lnTo>
                    <a:lnTo>
                      <a:pt x="105" y="36"/>
                    </a:lnTo>
                    <a:lnTo>
                      <a:pt x="169" y="18"/>
                    </a:lnTo>
                    <a:lnTo>
                      <a:pt x="204" y="6"/>
                    </a:lnTo>
                    <a:lnTo>
                      <a:pt x="22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Freeform 97"/>
              <p:cNvSpPr>
                <a:spLocks/>
              </p:cNvSpPr>
              <p:nvPr/>
            </p:nvSpPr>
            <p:spPr bwMode="auto">
              <a:xfrm>
                <a:off x="656" y="1217"/>
                <a:ext cx="65" cy="29"/>
              </a:xfrm>
              <a:custGeom>
                <a:avLst/>
                <a:gdLst>
                  <a:gd name="T0" fmla="*/ 0 w 192"/>
                  <a:gd name="T1" fmla="*/ 0 h 106"/>
                  <a:gd name="T2" fmla="*/ 0 w 192"/>
                  <a:gd name="T3" fmla="*/ 0 h 106"/>
                  <a:gd name="T4" fmla="*/ 0 w 192"/>
                  <a:gd name="T5" fmla="*/ 0 h 106"/>
                  <a:gd name="T6" fmla="*/ 0 w 192"/>
                  <a:gd name="T7" fmla="*/ 0 h 106"/>
                  <a:gd name="T8" fmla="*/ 0 w 192"/>
                  <a:gd name="T9" fmla="*/ 0 h 106"/>
                  <a:gd name="T10" fmla="*/ 0 w 192"/>
                  <a:gd name="T11" fmla="*/ 0 h 106"/>
                  <a:gd name="T12" fmla="*/ 0 w 192"/>
                  <a:gd name="T13" fmla="*/ 0 h 106"/>
                  <a:gd name="T14" fmla="*/ 0 w 192"/>
                  <a:gd name="T15" fmla="*/ 0 h 106"/>
                  <a:gd name="T16" fmla="*/ 0 w 192"/>
                  <a:gd name="T17" fmla="*/ 0 h 106"/>
                  <a:gd name="T18" fmla="*/ 0 w 192"/>
                  <a:gd name="T19" fmla="*/ 0 h 106"/>
                  <a:gd name="T20" fmla="*/ 0 w 192"/>
                  <a:gd name="T21" fmla="*/ 0 h 106"/>
                  <a:gd name="T22" fmla="*/ 0 w 192"/>
                  <a:gd name="T23" fmla="*/ 0 h 106"/>
                  <a:gd name="T24" fmla="*/ 0 w 192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106"/>
                  <a:gd name="T41" fmla="*/ 192 w 192"/>
                  <a:gd name="T42" fmla="*/ 106 h 1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106">
                    <a:moveTo>
                      <a:pt x="12" y="106"/>
                    </a:moveTo>
                    <a:lnTo>
                      <a:pt x="29" y="100"/>
                    </a:lnTo>
                    <a:lnTo>
                      <a:pt x="122" y="65"/>
                    </a:lnTo>
                    <a:lnTo>
                      <a:pt x="192" y="35"/>
                    </a:lnTo>
                    <a:lnTo>
                      <a:pt x="180" y="0"/>
                    </a:lnTo>
                    <a:lnTo>
                      <a:pt x="175" y="6"/>
                    </a:lnTo>
                    <a:lnTo>
                      <a:pt x="163" y="12"/>
                    </a:lnTo>
                    <a:lnTo>
                      <a:pt x="145" y="18"/>
                    </a:lnTo>
                    <a:lnTo>
                      <a:pt x="128" y="29"/>
                    </a:lnTo>
                    <a:lnTo>
                      <a:pt x="81" y="47"/>
                    </a:lnTo>
                    <a:lnTo>
                      <a:pt x="17" y="76"/>
                    </a:lnTo>
                    <a:lnTo>
                      <a:pt x="0" y="82"/>
                    </a:lnTo>
                    <a:lnTo>
                      <a:pt x="12" y="10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Freeform 98"/>
              <p:cNvSpPr>
                <a:spLocks/>
              </p:cNvSpPr>
              <p:nvPr/>
            </p:nvSpPr>
            <p:spPr bwMode="auto">
              <a:xfrm>
                <a:off x="656" y="1217"/>
                <a:ext cx="65" cy="29"/>
              </a:xfrm>
              <a:custGeom>
                <a:avLst/>
                <a:gdLst>
                  <a:gd name="T0" fmla="*/ 0 w 192"/>
                  <a:gd name="T1" fmla="*/ 0 h 106"/>
                  <a:gd name="T2" fmla="*/ 0 w 192"/>
                  <a:gd name="T3" fmla="*/ 0 h 106"/>
                  <a:gd name="T4" fmla="*/ 0 w 192"/>
                  <a:gd name="T5" fmla="*/ 0 h 106"/>
                  <a:gd name="T6" fmla="*/ 0 w 192"/>
                  <a:gd name="T7" fmla="*/ 0 h 106"/>
                  <a:gd name="T8" fmla="*/ 0 w 192"/>
                  <a:gd name="T9" fmla="*/ 0 h 106"/>
                  <a:gd name="T10" fmla="*/ 0 w 192"/>
                  <a:gd name="T11" fmla="*/ 0 h 106"/>
                  <a:gd name="T12" fmla="*/ 0 w 192"/>
                  <a:gd name="T13" fmla="*/ 0 h 106"/>
                  <a:gd name="T14" fmla="*/ 0 w 192"/>
                  <a:gd name="T15" fmla="*/ 0 h 106"/>
                  <a:gd name="T16" fmla="*/ 0 w 192"/>
                  <a:gd name="T17" fmla="*/ 0 h 106"/>
                  <a:gd name="T18" fmla="*/ 0 w 192"/>
                  <a:gd name="T19" fmla="*/ 0 h 106"/>
                  <a:gd name="T20" fmla="*/ 0 w 192"/>
                  <a:gd name="T21" fmla="*/ 0 h 106"/>
                  <a:gd name="T22" fmla="*/ 0 w 192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06"/>
                  <a:gd name="T38" fmla="*/ 192 w 192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06">
                    <a:moveTo>
                      <a:pt x="12" y="106"/>
                    </a:moveTo>
                    <a:lnTo>
                      <a:pt x="29" y="100"/>
                    </a:lnTo>
                    <a:lnTo>
                      <a:pt x="122" y="65"/>
                    </a:lnTo>
                    <a:lnTo>
                      <a:pt x="192" y="35"/>
                    </a:lnTo>
                    <a:lnTo>
                      <a:pt x="180" y="0"/>
                    </a:lnTo>
                    <a:lnTo>
                      <a:pt x="175" y="6"/>
                    </a:lnTo>
                    <a:lnTo>
                      <a:pt x="163" y="12"/>
                    </a:lnTo>
                    <a:lnTo>
                      <a:pt x="145" y="18"/>
                    </a:lnTo>
                    <a:lnTo>
                      <a:pt x="128" y="29"/>
                    </a:lnTo>
                    <a:lnTo>
                      <a:pt x="81" y="47"/>
                    </a:lnTo>
                    <a:lnTo>
                      <a:pt x="17" y="76"/>
                    </a:lnTo>
                    <a:lnTo>
                      <a:pt x="0" y="8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0" name="Freeform 99"/>
              <p:cNvSpPr>
                <a:spLocks/>
              </p:cNvSpPr>
              <p:nvPr/>
            </p:nvSpPr>
            <p:spPr bwMode="auto">
              <a:xfrm>
                <a:off x="598" y="1238"/>
                <a:ext cx="67" cy="24"/>
              </a:xfrm>
              <a:custGeom>
                <a:avLst/>
                <a:gdLst>
                  <a:gd name="T0" fmla="*/ 0 w 198"/>
                  <a:gd name="T1" fmla="*/ 0 h 89"/>
                  <a:gd name="T2" fmla="*/ 0 w 198"/>
                  <a:gd name="T3" fmla="*/ 0 h 89"/>
                  <a:gd name="T4" fmla="*/ 0 w 198"/>
                  <a:gd name="T5" fmla="*/ 0 h 89"/>
                  <a:gd name="T6" fmla="*/ 0 w 198"/>
                  <a:gd name="T7" fmla="*/ 0 h 89"/>
                  <a:gd name="T8" fmla="*/ 0 w 198"/>
                  <a:gd name="T9" fmla="*/ 0 h 89"/>
                  <a:gd name="T10" fmla="*/ 0 w 198"/>
                  <a:gd name="T11" fmla="*/ 0 h 89"/>
                  <a:gd name="T12" fmla="*/ 0 w 198"/>
                  <a:gd name="T13" fmla="*/ 0 h 89"/>
                  <a:gd name="T14" fmla="*/ 0 w 198"/>
                  <a:gd name="T15" fmla="*/ 0 h 89"/>
                  <a:gd name="T16" fmla="*/ 0 w 198"/>
                  <a:gd name="T17" fmla="*/ 0 h 89"/>
                  <a:gd name="T18" fmla="*/ 0 w 198"/>
                  <a:gd name="T19" fmla="*/ 0 h 89"/>
                  <a:gd name="T20" fmla="*/ 0 w 198"/>
                  <a:gd name="T21" fmla="*/ 0 h 89"/>
                  <a:gd name="T22" fmla="*/ 0 w 198"/>
                  <a:gd name="T23" fmla="*/ 0 h 89"/>
                  <a:gd name="T24" fmla="*/ 0 w 198"/>
                  <a:gd name="T25" fmla="*/ 0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"/>
                  <a:gd name="T40" fmla="*/ 0 h 89"/>
                  <a:gd name="T41" fmla="*/ 198 w 198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" h="89">
                    <a:moveTo>
                      <a:pt x="198" y="24"/>
                    </a:moveTo>
                    <a:lnTo>
                      <a:pt x="181" y="30"/>
                    </a:lnTo>
                    <a:lnTo>
                      <a:pt x="88" y="65"/>
                    </a:lnTo>
                    <a:lnTo>
                      <a:pt x="12" y="89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24" y="47"/>
                    </a:lnTo>
                    <a:lnTo>
                      <a:pt x="35" y="47"/>
                    </a:lnTo>
                    <a:lnTo>
                      <a:pt x="58" y="41"/>
                    </a:lnTo>
                    <a:lnTo>
                      <a:pt x="105" y="24"/>
                    </a:lnTo>
                    <a:lnTo>
                      <a:pt x="169" y="6"/>
                    </a:lnTo>
                    <a:lnTo>
                      <a:pt x="186" y="0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Freeform 100"/>
              <p:cNvSpPr>
                <a:spLocks/>
              </p:cNvSpPr>
              <p:nvPr/>
            </p:nvSpPr>
            <p:spPr bwMode="auto">
              <a:xfrm>
                <a:off x="598" y="1238"/>
                <a:ext cx="67" cy="24"/>
              </a:xfrm>
              <a:custGeom>
                <a:avLst/>
                <a:gdLst>
                  <a:gd name="T0" fmla="*/ 0 w 198"/>
                  <a:gd name="T1" fmla="*/ 0 h 89"/>
                  <a:gd name="T2" fmla="*/ 0 w 198"/>
                  <a:gd name="T3" fmla="*/ 0 h 89"/>
                  <a:gd name="T4" fmla="*/ 0 w 198"/>
                  <a:gd name="T5" fmla="*/ 0 h 89"/>
                  <a:gd name="T6" fmla="*/ 0 w 198"/>
                  <a:gd name="T7" fmla="*/ 0 h 89"/>
                  <a:gd name="T8" fmla="*/ 0 w 198"/>
                  <a:gd name="T9" fmla="*/ 0 h 89"/>
                  <a:gd name="T10" fmla="*/ 0 w 198"/>
                  <a:gd name="T11" fmla="*/ 0 h 89"/>
                  <a:gd name="T12" fmla="*/ 0 w 198"/>
                  <a:gd name="T13" fmla="*/ 0 h 89"/>
                  <a:gd name="T14" fmla="*/ 0 w 198"/>
                  <a:gd name="T15" fmla="*/ 0 h 89"/>
                  <a:gd name="T16" fmla="*/ 0 w 198"/>
                  <a:gd name="T17" fmla="*/ 0 h 89"/>
                  <a:gd name="T18" fmla="*/ 0 w 198"/>
                  <a:gd name="T19" fmla="*/ 0 h 89"/>
                  <a:gd name="T20" fmla="*/ 0 w 198"/>
                  <a:gd name="T21" fmla="*/ 0 h 89"/>
                  <a:gd name="T22" fmla="*/ 0 w 198"/>
                  <a:gd name="T23" fmla="*/ 0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89"/>
                  <a:gd name="T38" fmla="*/ 198 w 198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89">
                    <a:moveTo>
                      <a:pt x="198" y="24"/>
                    </a:moveTo>
                    <a:lnTo>
                      <a:pt x="181" y="30"/>
                    </a:lnTo>
                    <a:lnTo>
                      <a:pt x="88" y="65"/>
                    </a:lnTo>
                    <a:lnTo>
                      <a:pt x="12" y="89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24" y="47"/>
                    </a:lnTo>
                    <a:lnTo>
                      <a:pt x="35" y="47"/>
                    </a:lnTo>
                    <a:lnTo>
                      <a:pt x="58" y="41"/>
                    </a:lnTo>
                    <a:lnTo>
                      <a:pt x="105" y="24"/>
                    </a:lnTo>
                    <a:lnTo>
                      <a:pt x="169" y="6"/>
                    </a:lnTo>
                    <a:lnTo>
                      <a:pt x="18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2" name="Freeform 101"/>
              <p:cNvSpPr>
                <a:spLocks/>
              </p:cNvSpPr>
              <p:nvPr/>
            </p:nvSpPr>
            <p:spPr bwMode="auto">
              <a:xfrm>
                <a:off x="635" y="1177"/>
                <a:ext cx="74" cy="32"/>
              </a:xfrm>
              <a:custGeom>
                <a:avLst/>
                <a:gdLst>
                  <a:gd name="T0" fmla="*/ 0 w 215"/>
                  <a:gd name="T1" fmla="*/ 0 h 117"/>
                  <a:gd name="T2" fmla="*/ 0 w 215"/>
                  <a:gd name="T3" fmla="*/ 0 h 117"/>
                  <a:gd name="T4" fmla="*/ 0 w 215"/>
                  <a:gd name="T5" fmla="*/ 0 h 117"/>
                  <a:gd name="T6" fmla="*/ 0 w 215"/>
                  <a:gd name="T7" fmla="*/ 0 h 117"/>
                  <a:gd name="T8" fmla="*/ 0 w 215"/>
                  <a:gd name="T9" fmla="*/ 0 h 117"/>
                  <a:gd name="T10" fmla="*/ 0 w 215"/>
                  <a:gd name="T11" fmla="*/ 0 h 117"/>
                  <a:gd name="T12" fmla="*/ 0 w 215"/>
                  <a:gd name="T13" fmla="*/ 0 h 117"/>
                  <a:gd name="T14" fmla="*/ 0 w 215"/>
                  <a:gd name="T15" fmla="*/ 0 h 117"/>
                  <a:gd name="T16" fmla="*/ 0 w 215"/>
                  <a:gd name="T17" fmla="*/ 0 h 117"/>
                  <a:gd name="T18" fmla="*/ 0 w 215"/>
                  <a:gd name="T19" fmla="*/ 0 h 117"/>
                  <a:gd name="T20" fmla="*/ 0 w 215"/>
                  <a:gd name="T21" fmla="*/ 0 h 117"/>
                  <a:gd name="T22" fmla="*/ 0 w 215"/>
                  <a:gd name="T23" fmla="*/ 0 h 117"/>
                  <a:gd name="T24" fmla="*/ 0 w 215"/>
                  <a:gd name="T25" fmla="*/ 0 h 117"/>
                  <a:gd name="T26" fmla="*/ 0 w 215"/>
                  <a:gd name="T27" fmla="*/ 0 h 117"/>
                  <a:gd name="T28" fmla="*/ 0 w 215"/>
                  <a:gd name="T29" fmla="*/ 0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117"/>
                  <a:gd name="T47" fmla="*/ 215 w 215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117">
                    <a:moveTo>
                      <a:pt x="17" y="117"/>
                    </a:moveTo>
                    <a:lnTo>
                      <a:pt x="46" y="106"/>
                    </a:lnTo>
                    <a:lnTo>
                      <a:pt x="105" y="82"/>
                    </a:lnTo>
                    <a:lnTo>
                      <a:pt x="145" y="65"/>
                    </a:lnTo>
                    <a:lnTo>
                      <a:pt x="174" y="47"/>
                    </a:lnTo>
                    <a:lnTo>
                      <a:pt x="198" y="35"/>
                    </a:lnTo>
                    <a:lnTo>
                      <a:pt x="215" y="23"/>
                    </a:lnTo>
                    <a:lnTo>
                      <a:pt x="203" y="0"/>
                    </a:lnTo>
                    <a:lnTo>
                      <a:pt x="180" y="0"/>
                    </a:lnTo>
                    <a:lnTo>
                      <a:pt x="134" y="12"/>
                    </a:lnTo>
                    <a:lnTo>
                      <a:pt x="105" y="23"/>
                    </a:lnTo>
                    <a:lnTo>
                      <a:pt x="23" y="47"/>
                    </a:lnTo>
                    <a:lnTo>
                      <a:pt x="0" y="59"/>
                    </a:lnTo>
                    <a:lnTo>
                      <a:pt x="17" y="11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Freeform 102"/>
              <p:cNvSpPr>
                <a:spLocks/>
              </p:cNvSpPr>
              <p:nvPr/>
            </p:nvSpPr>
            <p:spPr bwMode="auto">
              <a:xfrm>
                <a:off x="635" y="1177"/>
                <a:ext cx="74" cy="32"/>
              </a:xfrm>
              <a:custGeom>
                <a:avLst/>
                <a:gdLst>
                  <a:gd name="T0" fmla="*/ 0 w 215"/>
                  <a:gd name="T1" fmla="*/ 0 h 117"/>
                  <a:gd name="T2" fmla="*/ 0 w 215"/>
                  <a:gd name="T3" fmla="*/ 0 h 117"/>
                  <a:gd name="T4" fmla="*/ 0 w 215"/>
                  <a:gd name="T5" fmla="*/ 0 h 117"/>
                  <a:gd name="T6" fmla="*/ 0 w 215"/>
                  <a:gd name="T7" fmla="*/ 0 h 117"/>
                  <a:gd name="T8" fmla="*/ 0 w 215"/>
                  <a:gd name="T9" fmla="*/ 0 h 117"/>
                  <a:gd name="T10" fmla="*/ 0 w 215"/>
                  <a:gd name="T11" fmla="*/ 0 h 117"/>
                  <a:gd name="T12" fmla="*/ 0 w 215"/>
                  <a:gd name="T13" fmla="*/ 0 h 117"/>
                  <a:gd name="T14" fmla="*/ 0 w 215"/>
                  <a:gd name="T15" fmla="*/ 0 h 117"/>
                  <a:gd name="T16" fmla="*/ 0 w 215"/>
                  <a:gd name="T17" fmla="*/ 0 h 117"/>
                  <a:gd name="T18" fmla="*/ 0 w 215"/>
                  <a:gd name="T19" fmla="*/ 0 h 117"/>
                  <a:gd name="T20" fmla="*/ 0 w 215"/>
                  <a:gd name="T21" fmla="*/ 0 h 117"/>
                  <a:gd name="T22" fmla="*/ 0 w 215"/>
                  <a:gd name="T23" fmla="*/ 0 h 117"/>
                  <a:gd name="T24" fmla="*/ 0 w 215"/>
                  <a:gd name="T25" fmla="*/ 0 h 117"/>
                  <a:gd name="T26" fmla="*/ 0 w 215"/>
                  <a:gd name="T27" fmla="*/ 0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5"/>
                  <a:gd name="T43" fmla="*/ 0 h 117"/>
                  <a:gd name="T44" fmla="*/ 215 w 215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5" h="117">
                    <a:moveTo>
                      <a:pt x="17" y="117"/>
                    </a:moveTo>
                    <a:lnTo>
                      <a:pt x="46" y="106"/>
                    </a:lnTo>
                    <a:lnTo>
                      <a:pt x="105" y="82"/>
                    </a:lnTo>
                    <a:lnTo>
                      <a:pt x="145" y="65"/>
                    </a:lnTo>
                    <a:lnTo>
                      <a:pt x="174" y="47"/>
                    </a:lnTo>
                    <a:lnTo>
                      <a:pt x="198" y="35"/>
                    </a:lnTo>
                    <a:lnTo>
                      <a:pt x="215" y="23"/>
                    </a:lnTo>
                    <a:lnTo>
                      <a:pt x="203" y="0"/>
                    </a:lnTo>
                    <a:lnTo>
                      <a:pt x="180" y="0"/>
                    </a:lnTo>
                    <a:lnTo>
                      <a:pt x="134" y="12"/>
                    </a:lnTo>
                    <a:lnTo>
                      <a:pt x="105" y="23"/>
                    </a:lnTo>
                    <a:lnTo>
                      <a:pt x="23" y="47"/>
                    </a:lnTo>
                    <a:lnTo>
                      <a:pt x="0" y="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4" name="Freeform 103"/>
              <p:cNvSpPr>
                <a:spLocks/>
              </p:cNvSpPr>
              <p:nvPr/>
            </p:nvSpPr>
            <p:spPr bwMode="auto">
              <a:xfrm>
                <a:off x="574" y="1192"/>
                <a:ext cx="74" cy="30"/>
              </a:xfrm>
              <a:custGeom>
                <a:avLst/>
                <a:gdLst>
                  <a:gd name="T0" fmla="*/ 0 w 216"/>
                  <a:gd name="T1" fmla="*/ 0 h 112"/>
                  <a:gd name="T2" fmla="*/ 0 w 216"/>
                  <a:gd name="T3" fmla="*/ 0 h 112"/>
                  <a:gd name="T4" fmla="*/ 0 w 216"/>
                  <a:gd name="T5" fmla="*/ 0 h 112"/>
                  <a:gd name="T6" fmla="*/ 0 w 216"/>
                  <a:gd name="T7" fmla="*/ 0 h 112"/>
                  <a:gd name="T8" fmla="*/ 0 w 216"/>
                  <a:gd name="T9" fmla="*/ 0 h 112"/>
                  <a:gd name="T10" fmla="*/ 0 w 216"/>
                  <a:gd name="T11" fmla="*/ 0 h 112"/>
                  <a:gd name="T12" fmla="*/ 0 w 216"/>
                  <a:gd name="T13" fmla="*/ 0 h 112"/>
                  <a:gd name="T14" fmla="*/ 0 w 216"/>
                  <a:gd name="T15" fmla="*/ 0 h 112"/>
                  <a:gd name="T16" fmla="*/ 0 w 216"/>
                  <a:gd name="T17" fmla="*/ 0 h 112"/>
                  <a:gd name="T18" fmla="*/ 0 w 216"/>
                  <a:gd name="T19" fmla="*/ 0 h 112"/>
                  <a:gd name="T20" fmla="*/ 0 w 216"/>
                  <a:gd name="T21" fmla="*/ 0 h 112"/>
                  <a:gd name="T22" fmla="*/ 0 w 216"/>
                  <a:gd name="T23" fmla="*/ 0 h 112"/>
                  <a:gd name="T24" fmla="*/ 0 w 216"/>
                  <a:gd name="T25" fmla="*/ 0 h 112"/>
                  <a:gd name="T26" fmla="*/ 0 w 216"/>
                  <a:gd name="T27" fmla="*/ 0 h 112"/>
                  <a:gd name="T28" fmla="*/ 0 w 216"/>
                  <a:gd name="T29" fmla="*/ 0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"/>
                  <a:gd name="T46" fmla="*/ 0 h 112"/>
                  <a:gd name="T47" fmla="*/ 216 w 216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" h="112">
                    <a:moveTo>
                      <a:pt x="216" y="59"/>
                    </a:moveTo>
                    <a:lnTo>
                      <a:pt x="192" y="64"/>
                    </a:lnTo>
                    <a:lnTo>
                      <a:pt x="128" y="88"/>
                    </a:lnTo>
                    <a:lnTo>
                      <a:pt x="88" y="100"/>
                    </a:lnTo>
                    <a:lnTo>
                      <a:pt x="59" y="106"/>
                    </a:lnTo>
                    <a:lnTo>
                      <a:pt x="30" y="112"/>
                    </a:lnTo>
                    <a:lnTo>
                      <a:pt x="12" y="112"/>
                    </a:lnTo>
                    <a:lnTo>
                      <a:pt x="0" y="88"/>
                    </a:lnTo>
                    <a:lnTo>
                      <a:pt x="24" y="76"/>
                    </a:lnTo>
                    <a:lnTo>
                      <a:pt x="64" y="53"/>
                    </a:lnTo>
                    <a:lnTo>
                      <a:pt x="94" y="41"/>
                    </a:lnTo>
                    <a:lnTo>
                      <a:pt x="175" y="6"/>
                    </a:lnTo>
                    <a:lnTo>
                      <a:pt x="198" y="0"/>
                    </a:lnTo>
                    <a:lnTo>
                      <a:pt x="216" y="5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5" name="Freeform 104"/>
              <p:cNvSpPr>
                <a:spLocks/>
              </p:cNvSpPr>
              <p:nvPr/>
            </p:nvSpPr>
            <p:spPr bwMode="auto">
              <a:xfrm>
                <a:off x="574" y="1192"/>
                <a:ext cx="74" cy="30"/>
              </a:xfrm>
              <a:custGeom>
                <a:avLst/>
                <a:gdLst>
                  <a:gd name="T0" fmla="*/ 0 w 216"/>
                  <a:gd name="T1" fmla="*/ 0 h 112"/>
                  <a:gd name="T2" fmla="*/ 0 w 216"/>
                  <a:gd name="T3" fmla="*/ 0 h 112"/>
                  <a:gd name="T4" fmla="*/ 0 w 216"/>
                  <a:gd name="T5" fmla="*/ 0 h 112"/>
                  <a:gd name="T6" fmla="*/ 0 w 216"/>
                  <a:gd name="T7" fmla="*/ 0 h 112"/>
                  <a:gd name="T8" fmla="*/ 0 w 216"/>
                  <a:gd name="T9" fmla="*/ 0 h 112"/>
                  <a:gd name="T10" fmla="*/ 0 w 216"/>
                  <a:gd name="T11" fmla="*/ 0 h 112"/>
                  <a:gd name="T12" fmla="*/ 0 w 216"/>
                  <a:gd name="T13" fmla="*/ 0 h 112"/>
                  <a:gd name="T14" fmla="*/ 0 w 216"/>
                  <a:gd name="T15" fmla="*/ 0 h 112"/>
                  <a:gd name="T16" fmla="*/ 0 w 216"/>
                  <a:gd name="T17" fmla="*/ 0 h 112"/>
                  <a:gd name="T18" fmla="*/ 0 w 216"/>
                  <a:gd name="T19" fmla="*/ 0 h 112"/>
                  <a:gd name="T20" fmla="*/ 0 w 216"/>
                  <a:gd name="T21" fmla="*/ 0 h 112"/>
                  <a:gd name="T22" fmla="*/ 0 w 216"/>
                  <a:gd name="T23" fmla="*/ 0 h 112"/>
                  <a:gd name="T24" fmla="*/ 0 w 216"/>
                  <a:gd name="T25" fmla="*/ 0 h 112"/>
                  <a:gd name="T26" fmla="*/ 0 w 216"/>
                  <a:gd name="T27" fmla="*/ 0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6"/>
                  <a:gd name="T43" fmla="*/ 0 h 112"/>
                  <a:gd name="T44" fmla="*/ 216 w 216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" h="112">
                    <a:moveTo>
                      <a:pt x="216" y="59"/>
                    </a:moveTo>
                    <a:lnTo>
                      <a:pt x="192" y="64"/>
                    </a:lnTo>
                    <a:lnTo>
                      <a:pt x="128" y="88"/>
                    </a:lnTo>
                    <a:lnTo>
                      <a:pt x="88" y="100"/>
                    </a:lnTo>
                    <a:lnTo>
                      <a:pt x="59" y="106"/>
                    </a:lnTo>
                    <a:lnTo>
                      <a:pt x="30" y="112"/>
                    </a:lnTo>
                    <a:lnTo>
                      <a:pt x="12" y="112"/>
                    </a:lnTo>
                    <a:lnTo>
                      <a:pt x="0" y="88"/>
                    </a:lnTo>
                    <a:lnTo>
                      <a:pt x="24" y="76"/>
                    </a:lnTo>
                    <a:lnTo>
                      <a:pt x="64" y="53"/>
                    </a:lnTo>
                    <a:lnTo>
                      <a:pt x="94" y="41"/>
                    </a:lnTo>
                    <a:lnTo>
                      <a:pt x="175" y="6"/>
                    </a:lnTo>
                    <a:lnTo>
                      <a:pt x="19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Freeform 105"/>
              <p:cNvSpPr>
                <a:spLocks/>
              </p:cNvSpPr>
              <p:nvPr/>
            </p:nvSpPr>
            <p:spPr bwMode="auto">
              <a:xfrm>
                <a:off x="606" y="1114"/>
                <a:ext cx="67" cy="24"/>
              </a:xfrm>
              <a:custGeom>
                <a:avLst/>
                <a:gdLst>
                  <a:gd name="T0" fmla="*/ 0 w 197"/>
                  <a:gd name="T1" fmla="*/ 0 h 88"/>
                  <a:gd name="T2" fmla="*/ 0 w 197"/>
                  <a:gd name="T3" fmla="*/ 0 h 88"/>
                  <a:gd name="T4" fmla="*/ 0 w 197"/>
                  <a:gd name="T5" fmla="*/ 0 h 88"/>
                  <a:gd name="T6" fmla="*/ 0 w 197"/>
                  <a:gd name="T7" fmla="*/ 0 h 88"/>
                  <a:gd name="T8" fmla="*/ 0 w 197"/>
                  <a:gd name="T9" fmla="*/ 0 h 88"/>
                  <a:gd name="T10" fmla="*/ 0 w 197"/>
                  <a:gd name="T11" fmla="*/ 0 h 88"/>
                  <a:gd name="T12" fmla="*/ 0 w 197"/>
                  <a:gd name="T13" fmla="*/ 0 h 88"/>
                  <a:gd name="T14" fmla="*/ 0 w 197"/>
                  <a:gd name="T15" fmla="*/ 0 h 88"/>
                  <a:gd name="T16" fmla="*/ 0 w 197"/>
                  <a:gd name="T17" fmla="*/ 0 h 88"/>
                  <a:gd name="T18" fmla="*/ 0 w 197"/>
                  <a:gd name="T19" fmla="*/ 0 h 88"/>
                  <a:gd name="T20" fmla="*/ 0 w 197"/>
                  <a:gd name="T21" fmla="*/ 0 h 88"/>
                  <a:gd name="T22" fmla="*/ 0 w 197"/>
                  <a:gd name="T23" fmla="*/ 0 h 88"/>
                  <a:gd name="T24" fmla="*/ 0 w 197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7"/>
                  <a:gd name="T40" fmla="*/ 0 h 88"/>
                  <a:gd name="T41" fmla="*/ 197 w 197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7" h="88">
                    <a:moveTo>
                      <a:pt x="17" y="88"/>
                    </a:moveTo>
                    <a:lnTo>
                      <a:pt x="29" y="82"/>
                    </a:lnTo>
                    <a:lnTo>
                      <a:pt x="64" y="70"/>
                    </a:lnTo>
                    <a:lnTo>
                      <a:pt x="98" y="59"/>
                    </a:lnTo>
                    <a:lnTo>
                      <a:pt x="157" y="41"/>
                    </a:lnTo>
                    <a:lnTo>
                      <a:pt x="192" y="35"/>
                    </a:lnTo>
                    <a:lnTo>
                      <a:pt x="197" y="35"/>
                    </a:lnTo>
                    <a:lnTo>
                      <a:pt x="186" y="0"/>
                    </a:lnTo>
                    <a:lnTo>
                      <a:pt x="145" y="11"/>
                    </a:lnTo>
                    <a:lnTo>
                      <a:pt x="98" y="23"/>
                    </a:lnTo>
                    <a:lnTo>
                      <a:pt x="17" y="53"/>
                    </a:lnTo>
                    <a:lnTo>
                      <a:pt x="0" y="59"/>
                    </a:lnTo>
                    <a:lnTo>
                      <a:pt x="17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7" name="Freeform 106"/>
              <p:cNvSpPr>
                <a:spLocks/>
              </p:cNvSpPr>
              <p:nvPr/>
            </p:nvSpPr>
            <p:spPr bwMode="auto">
              <a:xfrm>
                <a:off x="606" y="1114"/>
                <a:ext cx="67" cy="24"/>
              </a:xfrm>
              <a:custGeom>
                <a:avLst/>
                <a:gdLst>
                  <a:gd name="T0" fmla="*/ 0 w 197"/>
                  <a:gd name="T1" fmla="*/ 0 h 88"/>
                  <a:gd name="T2" fmla="*/ 0 w 197"/>
                  <a:gd name="T3" fmla="*/ 0 h 88"/>
                  <a:gd name="T4" fmla="*/ 0 w 197"/>
                  <a:gd name="T5" fmla="*/ 0 h 88"/>
                  <a:gd name="T6" fmla="*/ 0 w 197"/>
                  <a:gd name="T7" fmla="*/ 0 h 88"/>
                  <a:gd name="T8" fmla="*/ 0 w 197"/>
                  <a:gd name="T9" fmla="*/ 0 h 88"/>
                  <a:gd name="T10" fmla="*/ 0 w 197"/>
                  <a:gd name="T11" fmla="*/ 0 h 88"/>
                  <a:gd name="T12" fmla="*/ 0 w 197"/>
                  <a:gd name="T13" fmla="*/ 0 h 88"/>
                  <a:gd name="T14" fmla="*/ 0 w 197"/>
                  <a:gd name="T15" fmla="*/ 0 h 88"/>
                  <a:gd name="T16" fmla="*/ 0 w 197"/>
                  <a:gd name="T17" fmla="*/ 0 h 88"/>
                  <a:gd name="T18" fmla="*/ 0 w 197"/>
                  <a:gd name="T19" fmla="*/ 0 h 88"/>
                  <a:gd name="T20" fmla="*/ 0 w 197"/>
                  <a:gd name="T21" fmla="*/ 0 h 88"/>
                  <a:gd name="T22" fmla="*/ 0 w 197"/>
                  <a:gd name="T23" fmla="*/ 0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7"/>
                  <a:gd name="T37" fmla="*/ 0 h 88"/>
                  <a:gd name="T38" fmla="*/ 197 w 197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7" h="88">
                    <a:moveTo>
                      <a:pt x="17" y="88"/>
                    </a:moveTo>
                    <a:lnTo>
                      <a:pt x="29" y="82"/>
                    </a:lnTo>
                    <a:lnTo>
                      <a:pt x="64" y="70"/>
                    </a:lnTo>
                    <a:lnTo>
                      <a:pt x="98" y="59"/>
                    </a:lnTo>
                    <a:lnTo>
                      <a:pt x="157" y="41"/>
                    </a:lnTo>
                    <a:lnTo>
                      <a:pt x="192" y="35"/>
                    </a:lnTo>
                    <a:lnTo>
                      <a:pt x="197" y="35"/>
                    </a:lnTo>
                    <a:lnTo>
                      <a:pt x="186" y="0"/>
                    </a:lnTo>
                    <a:lnTo>
                      <a:pt x="145" y="11"/>
                    </a:lnTo>
                    <a:lnTo>
                      <a:pt x="98" y="23"/>
                    </a:lnTo>
                    <a:lnTo>
                      <a:pt x="17" y="53"/>
                    </a:lnTo>
                    <a:lnTo>
                      <a:pt x="0" y="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8" name="Freeform 107"/>
              <p:cNvSpPr>
                <a:spLocks/>
              </p:cNvSpPr>
              <p:nvPr/>
            </p:nvSpPr>
            <p:spPr bwMode="auto">
              <a:xfrm>
                <a:off x="552" y="1128"/>
                <a:ext cx="64" cy="28"/>
              </a:xfrm>
              <a:custGeom>
                <a:avLst/>
                <a:gdLst>
                  <a:gd name="T0" fmla="*/ 0 w 187"/>
                  <a:gd name="T1" fmla="*/ 0 h 105"/>
                  <a:gd name="T2" fmla="*/ 0 w 187"/>
                  <a:gd name="T3" fmla="*/ 0 h 105"/>
                  <a:gd name="T4" fmla="*/ 0 w 187"/>
                  <a:gd name="T5" fmla="*/ 0 h 105"/>
                  <a:gd name="T6" fmla="*/ 0 w 187"/>
                  <a:gd name="T7" fmla="*/ 0 h 105"/>
                  <a:gd name="T8" fmla="*/ 0 w 187"/>
                  <a:gd name="T9" fmla="*/ 0 h 105"/>
                  <a:gd name="T10" fmla="*/ 0 w 187"/>
                  <a:gd name="T11" fmla="*/ 0 h 105"/>
                  <a:gd name="T12" fmla="*/ 0 w 187"/>
                  <a:gd name="T13" fmla="*/ 0 h 105"/>
                  <a:gd name="T14" fmla="*/ 0 w 187"/>
                  <a:gd name="T15" fmla="*/ 0 h 105"/>
                  <a:gd name="T16" fmla="*/ 0 w 187"/>
                  <a:gd name="T17" fmla="*/ 0 h 105"/>
                  <a:gd name="T18" fmla="*/ 0 w 187"/>
                  <a:gd name="T19" fmla="*/ 0 h 105"/>
                  <a:gd name="T20" fmla="*/ 0 w 187"/>
                  <a:gd name="T21" fmla="*/ 0 h 105"/>
                  <a:gd name="T22" fmla="*/ 0 w 187"/>
                  <a:gd name="T23" fmla="*/ 0 h 105"/>
                  <a:gd name="T24" fmla="*/ 0 w 187"/>
                  <a:gd name="T25" fmla="*/ 0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7"/>
                  <a:gd name="T40" fmla="*/ 0 h 105"/>
                  <a:gd name="T41" fmla="*/ 187 w 187"/>
                  <a:gd name="T42" fmla="*/ 105 h 1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7" h="105">
                    <a:moveTo>
                      <a:pt x="187" y="29"/>
                    </a:moveTo>
                    <a:lnTo>
                      <a:pt x="169" y="35"/>
                    </a:lnTo>
                    <a:lnTo>
                      <a:pt x="140" y="47"/>
                    </a:lnTo>
                    <a:lnTo>
                      <a:pt x="99" y="64"/>
                    </a:lnTo>
                    <a:lnTo>
                      <a:pt x="47" y="88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0" y="70"/>
                    </a:lnTo>
                    <a:lnTo>
                      <a:pt x="35" y="58"/>
                    </a:lnTo>
                    <a:lnTo>
                      <a:pt x="82" y="35"/>
                    </a:lnTo>
                    <a:lnTo>
                      <a:pt x="158" y="6"/>
                    </a:lnTo>
                    <a:lnTo>
                      <a:pt x="181" y="0"/>
                    </a:lnTo>
                    <a:lnTo>
                      <a:pt x="187" y="2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9" name="Freeform 108"/>
              <p:cNvSpPr>
                <a:spLocks/>
              </p:cNvSpPr>
              <p:nvPr/>
            </p:nvSpPr>
            <p:spPr bwMode="auto">
              <a:xfrm>
                <a:off x="552" y="1128"/>
                <a:ext cx="64" cy="28"/>
              </a:xfrm>
              <a:custGeom>
                <a:avLst/>
                <a:gdLst>
                  <a:gd name="T0" fmla="*/ 0 w 187"/>
                  <a:gd name="T1" fmla="*/ 0 h 105"/>
                  <a:gd name="T2" fmla="*/ 0 w 187"/>
                  <a:gd name="T3" fmla="*/ 0 h 105"/>
                  <a:gd name="T4" fmla="*/ 0 w 187"/>
                  <a:gd name="T5" fmla="*/ 0 h 105"/>
                  <a:gd name="T6" fmla="*/ 0 w 187"/>
                  <a:gd name="T7" fmla="*/ 0 h 105"/>
                  <a:gd name="T8" fmla="*/ 0 w 187"/>
                  <a:gd name="T9" fmla="*/ 0 h 105"/>
                  <a:gd name="T10" fmla="*/ 0 w 187"/>
                  <a:gd name="T11" fmla="*/ 0 h 105"/>
                  <a:gd name="T12" fmla="*/ 0 w 187"/>
                  <a:gd name="T13" fmla="*/ 0 h 105"/>
                  <a:gd name="T14" fmla="*/ 0 w 187"/>
                  <a:gd name="T15" fmla="*/ 0 h 105"/>
                  <a:gd name="T16" fmla="*/ 0 w 187"/>
                  <a:gd name="T17" fmla="*/ 0 h 105"/>
                  <a:gd name="T18" fmla="*/ 0 w 187"/>
                  <a:gd name="T19" fmla="*/ 0 h 105"/>
                  <a:gd name="T20" fmla="*/ 0 w 187"/>
                  <a:gd name="T21" fmla="*/ 0 h 105"/>
                  <a:gd name="T22" fmla="*/ 0 w 187"/>
                  <a:gd name="T23" fmla="*/ 0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105"/>
                  <a:gd name="T38" fmla="*/ 187 w 187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105">
                    <a:moveTo>
                      <a:pt x="187" y="29"/>
                    </a:moveTo>
                    <a:lnTo>
                      <a:pt x="169" y="35"/>
                    </a:lnTo>
                    <a:lnTo>
                      <a:pt x="140" y="47"/>
                    </a:lnTo>
                    <a:lnTo>
                      <a:pt x="99" y="64"/>
                    </a:lnTo>
                    <a:lnTo>
                      <a:pt x="47" y="88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0" y="70"/>
                    </a:lnTo>
                    <a:lnTo>
                      <a:pt x="35" y="58"/>
                    </a:lnTo>
                    <a:lnTo>
                      <a:pt x="82" y="35"/>
                    </a:lnTo>
                    <a:lnTo>
                      <a:pt x="158" y="6"/>
                    </a:lnTo>
                    <a:lnTo>
                      <a:pt x="1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Freeform 109"/>
              <p:cNvSpPr>
                <a:spLocks/>
              </p:cNvSpPr>
              <p:nvPr/>
            </p:nvSpPr>
            <p:spPr bwMode="auto">
              <a:xfrm>
                <a:off x="542" y="1093"/>
                <a:ext cx="125" cy="49"/>
              </a:xfrm>
              <a:custGeom>
                <a:avLst/>
                <a:gdLst>
                  <a:gd name="T0" fmla="*/ 0 w 367"/>
                  <a:gd name="T1" fmla="*/ 0 h 183"/>
                  <a:gd name="T2" fmla="*/ 0 w 367"/>
                  <a:gd name="T3" fmla="*/ 0 h 183"/>
                  <a:gd name="T4" fmla="*/ 0 w 367"/>
                  <a:gd name="T5" fmla="*/ 0 h 183"/>
                  <a:gd name="T6" fmla="*/ 0 w 367"/>
                  <a:gd name="T7" fmla="*/ 0 h 183"/>
                  <a:gd name="T8" fmla="*/ 0 w 367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83"/>
                  <a:gd name="T17" fmla="*/ 367 w 367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83">
                    <a:moveTo>
                      <a:pt x="367" y="53"/>
                    </a:moveTo>
                    <a:lnTo>
                      <a:pt x="349" y="0"/>
                    </a:lnTo>
                    <a:lnTo>
                      <a:pt x="0" y="130"/>
                    </a:lnTo>
                    <a:lnTo>
                      <a:pt x="18" y="183"/>
                    </a:lnTo>
                    <a:lnTo>
                      <a:pt x="367" y="5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Line 110"/>
              <p:cNvSpPr>
                <a:spLocks noChangeShapeType="1"/>
              </p:cNvSpPr>
              <p:nvPr/>
            </p:nvSpPr>
            <p:spPr bwMode="auto">
              <a:xfrm flipV="1">
                <a:off x="772" y="1333"/>
                <a:ext cx="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Line 111"/>
              <p:cNvSpPr>
                <a:spLocks noChangeShapeType="1"/>
              </p:cNvSpPr>
              <p:nvPr/>
            </p:nvSpPr>
            <p:spPr bwMode="auto">
              <a:xfrm flipV="1">
                <a:off x="643" y="1371"/>
                <a:ext cx="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Freeform 112"/>
              <p:cNvSpPr>
                <a:spLocks/>
              </p:cNvSpPr>
              <p:nvPr/>
            </p:nvSpPr>
            <p:spPr bwMode="auto">
              <a:xfrm>
                <a:off x="312" y="826"/>
                <a:ext cx="117" cy="156"/>
              </a:xfrm>
              <a:custGeom>
                <a:avLst/>
                <a:gdLst>
                  <a:gd name="T0" fmla="*/ 0 w 343"/>
                  <a:gd name="T1" fmla="*/ 0 h 577"/>
                  <a:gd name="T2" fmla="*/ 0 w 343"/>
                  <a:gd name="T3" fmla="*/ 0 h 577"/>
                  <a:gd name="T4" fmla="*/ 0 w 343"/>
                  <a:gd name="T5" fmla="*/ 0 h 577"/>
                  <a:gd name="T6" fmla="*/ 0 w 343"/>
                  <a:gd name="T7" fmla="*/ 0 h 577"/>
                  <a:gd name="T8" fmla="*/ 0 w 343"/>
                  <a:gd name="T9" fmla="*/ 0 h 577"/>
                  <a:gd name="T10" fmla="*/ 0 w 343"/>
                  <a:gd name="T11" fmla="*/ 0 h 577"/>
                  <a:gd name="T12" fmla="*/ 0 w 343"/>
                  <a:gd name="T13" fmla="*/ 0 h 577"/>
                  <a:gd name="T14" fmla="*/ 0 w 343"/>
                  <a:gd name="T15" fmla="*/ 0 h 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3"/>
                  <a:gd name="T25" fmla="*/ 0 h 577"/>
                  <a:gd name="T26" fmla="*/ 343 w 343"/>
                  <a:gd name="T27" fmla="*/ 577 h 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3" h="577">
                    <a:moveTo>
                      <a:pt x="343" y="6"/>
                    </a:moveTo>
                    <a:lnTo>
                      <a:pt x="17" y="6"/>
                    </a:lnTo>
                    <a:lnTo>
                      <a:pt x="11" y="18"/>
                    </a:lnTo>
                    <a:lnTo>
                      <a:pt x="11" y="577"/>
                    </a:lnTo>
                    <a:lnTo>
                      <a:pt x="0" y="577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33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Freeform 113"/>
              <p:cNvSpPr>
                <a:spLocks/>
              </p:cNvSpPr>
              <p:nvPr/>
            </p:nvSpPr>
            <p:spPr bwMode="auto">
              <a:xfrm>
                <a:off x="403" y="826"/>
                <a:ext cx="284" cy="156"/>
              </a:xfrm>
              <a:custGeom>
                <a:avLst/>
                <a:gdLst>
                  <a:gd name="T0" fmla="*/ 0 w 832"/>
                  <a:gd name="T1" fmla="*/ 0 h 577"/>
                  <a:gd name="T2" fmla="*/ 0 w 832"/>
                  <a:gd name="T3" fmla="*/ 0 h 577"/>
                  <a:gd name="T4" fmla="*/ 0 w 832"/>
                  <a:gd name="T5" fmla="*/ 0 h 577"/>
                  <a:gd name="T6" fmla="*/ 0 w 832"/>
                  <a:gd name="T7" fmla="*/ 0 h 577"/>
                  <a:gd name="T8" fmla="*/ 0 w 832"/>
                  <a:gd name="T9" fmla="*/ 0 h 577"/>
                  <a:gd name="T10" fmla="*/ 0 w 832"/>
                  <a:gd name="T11" fmla="*/ 0 h 577"/>
                  <a:gd name="T12" fmla="*/ 0 w 832"/>
                  <a:gd name="T13" fmla="*/ 0 h 577"/>
                  <a:gd name="T14" fmla="*/ 0 w 832"/>
                  <a:gd name="T15" fmla="*/ 0 h 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2"/>
                  <a:gd name="T25" fmla="*/ 0 h 577"/>
                  <a:gd name="T26" fmla="*/ 832 w 832"/>
                  <a:gd name="T27" fmla="*/ 577 h 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2" h="577">
                    <a:moveTo>
                      <a:pt x="0" y="6"/>
                    </a:moveTo>
                    <a:lnTo>
                      <a:pt x="815" y="6"/>
                    </a:lnTo>
                    <a:lnTo>
                      <a:pt x="820" y="18"/>
                    </a:lnTo>
                    <a:lnTo>
                      <a:pt x="820" y="577"/>
                    </a:lnTo>
                    <a:lnTo>
                      <a:pt x="832" y="577"/>
                    </a:lnTo>
                    <a:lnTo>
                      <a:pt x="832" y="12"/>
                    </a:lnTo>
                    <a:lnTo>
                      <a:pt x="820" y="0"/>
                    </a:ln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5" name="Freeform 114"/>
              <p:cNvSpPr>
                <a:spLocks/>
              </p:cNvSpPr>
              <p:nvPr/>
            </p:nvSpPr>
            <p:spPr bwMode="auto">
              <a:xfrm>
                <a:off x="622" y="963"/>
                <a:ext cx="83" cy="34"/>
              </a:xfrm>
              <a:custGeom>
                <a:avLst/>
                <a:gdLst>
                  <a:gd name="T0" fmla="*/ 0 w 244"/>
                  <a:gd name="T1" fmla="*/ 0 h 129"/>
                  <a:gd name="T2" fmla="*/ 0 w 244"/>
                  <a:gd name="T3" fmla="*/ 0 h 129"/>
                  <a:gd name="T4" fmla="*/ 0 w 244"/>
                  <a:gd name="T5" fmla="*/ 0 h 129"/>
                  <a:gd name="T6" fmla="*/ 0 w 244"/>
                  <a:gd name="T7" fmla="*/ 0 h 129"/>
                  <a:gd name="T8" fmla="*/ 0 w 244"/>
                  <a:gd name="T9" fmla="*/ 0 h 129"/>
                  <a:gd name="T10" fmla="*/ 0 w 244"/>
                  <a:gd name="T11" fmla="*/ 0 h 129"/>
                  <a:gd name="T12" fmla="*/ 0 w 244"/>
                  <a:gd name="T13" fmla="*/ 0 h 129"/>
                  <a:gd name="T14" fmla="*/ 0 w 244"/>
                  <a:gd name="T15" fmla="*/ 0 h 129"/>
                  <a:gd name="T16" fmla="*/ 0 w 244"/>
                  <a:gd name="T17" fmla="*/ 0 h 129"/>
                  <a:gd name="T18" fmla="*/ 0 w 244"/>
                  <a:gd name="T19" fmla="*/ 0 h 129"/>
                  <a:gd name="T20" fmla="*/ 0 w 244"/>
                  <a:gd name="T21" fmla="*/ 0 h 129"/>
                  <a:gd name="T22" fmla="*/ 0 w 244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4"/>
                  <a:gd name="T37" fmla="*/ 0 h 129"/>
                  <a:gd name="T38" fmla="*/ 244 w 244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4" h="129">
                    <a:moveTo>
                      <a:pt x="0" y="112"/>
                    </a:moveTo>
                    <a:lnTo>
                      <a:pt x="163" y="112"/>
                    </a:lnTo>
                    <a:lnTo>
                      <a:pt x="175" y="129"/>
                    </a:lnTo>
                    <a:lnTo>
                      <a:pt x="244" y="129"/>
                    </a:lnTo>
                    <a:lnTo>
                      <a:pt x="244" y="106"/>
                    </a:lnTo>
                    <a:lnTo>
                      <a:pt x="192" y="106"/>
                    </a:lnTo>
                    <a:lnTo>
                      <a:pt x="180" y="100"/>
                    </a:lnTo>
                    <a:lnTo>
                      <a:pt x="180" y="0"/>
                    </a:lnTo>
                    <a:lnTo>
                      <a:pt x="169" y="0"/>
                    </a:lnTo>
                    <a:lnTo>
                      <a:pt x="169" y="59"/>
                    </a:lnTo>
                    <a:lnTo>
                      <a:pt x="169" y="88"/>
                    </a:lnTo>
                    <a:lnTo>
                      <a:pt x="0" y="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Line 115"/>
              <p:cNvSpPr>
                <a:spLocks noChangeShapeType="1"/>
              </p:cNvSpPr>
              <p:nvPr/>
            </p:nvSpPr>
            <p:spPr bwMode="auto">
              <a:xfrm flipH="1" flipV="1">
                <a:off x="685" y="972"/>
                <a:ext cx="20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Rectangle 116"/>
              <p:cNvSpPr>
                <a:spLocks noChangeArrowheads="1"/>
              </p:cNvSpPr>
              <p:nvPr/>
            </p:nvSpPr>
            <p:spPr bwMode="auto">
              <a:xfrm>
                <a:off x="682" y="998"/>
                <a:ext cx="24" cy="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18" name="Line 117"/>
              <p:cNvSpPr>
                <a:spLocks noChangeShapeType="1"/>
              </p:cNvSpPr>
              <p:nvPr/>
            </p:nvSpPr>
            <p:spPr bwMode="auto">
              <a:xfrm>
                <a:off x="695" y="971"/>
                <a:ext cx="1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Freeform 118"/>
              <p:cNvSpPr>
                <a:spLocks/>
              </p:cNvSpPr>
              <p:nvPr/>
            </p:nvSpPr>
            <p:spPr bwMode="auto">
              <a:xfrm>
                <a:off x="294" y="963"/>
                <a:ext cx="83" cy="34"/>
              </a:xfrm>
              <a:custGeom>
                <a:avLst/>
                <a:gdLst>
                  <a:gd name="T0" fmla="*/ 0 w 244"/>
                  <a:gd name="T1" fmla="*/ 0 h 129"/>
                  <a:gd name="T2" fmla="*/ 0 w 244"/>
                  <a:gd name="T3" fmla="*/ 0 h 129"/>
                  <a:gd name="T4" fmla="*/ 0 w 244"/>
                  <a:gd name="T5" fmla="*/ 0 h 129"/>
                  <a:gd name="T6" fmla="*/ 0 w 244"/>
                  <a:gd name="T7" fmla="*/ 0 h 129"/>
                  <a:gd name="T8" fmla="*/ 0 w 244"/>
                  <a:gd name="T9" fmla="*/ 0 h 129"/>
                  <a:gd name="T10" fmla="*/ 0 w 244"/>
                  <a:gd name="T11" fmla="*/ 0 h 129"/>
                  <a:gd name="T12" fmla="*/ 0 w 244"/>
                  <a:gd name="T13" fmla="*/ 0 h 129"/>
                  <a:gd name="T14" fmla="*/ 0 w 244"/>
                  <a:gd name="T15" fmla="*/ 0 h 129"/>
                  <a:gd name="T16" fmla="*/ 0 w 244"/>
                  <a:gd name="T17" fmla="*/ 0 h 129"/>
                  <a:gd name="T18" fmla="*/ 0 w 244"/>
                  <a:gd name="T19" fmla="*/ 0 h 129"/>
                  <a:gd name="T20" fmla="*/ 0 w 244"/>
                  <a:gd name="T21" fmla="*/ 0 h 129"/>
                  <a:gd name="T22" fmla="*/ 0 w 244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4"/>
                  <a:gd name="T37" fmla="*/ 0 h 129"/>
                  <a:gd name="T38" fmla="*/ 244 w 244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4" h="129">
                    <a:moveTo>
                      <a:pt x="244" y="112"/>
                    </a:moveTo>
                    <a:lnTo>
                      <a:pt x="82" y="112"/>
                    </a:lnTo>
                    <a:lnTo>
                      <a:pt x="70" y="129"/>
                    </a:lnTo>
                    <a:lnTo>
                      <a:pt x="0" y="129"/>
                    </a:lnTo>
                    <a:lnTo>
                      <a:pt x="0" y="106"/>
                    </a:lnTo>
                    <a:lnTo>
                      <a:pt x="58" y="106"/>
                    </a:lnTo>
                    <a:lnTo>
                      <a:pt x="64" y="100"/>
                    </a:lnTo>
                    <a:lnTo>
                      <a:pt x="64" y="0"/>
                    </a:lnTo>
                    <a:lnTo>
                      <a:pt x="76" y="0"/>
                    </a:lnTo>
                    <a:lnTo>
                      <a:pt x="76" y="59"/>
                    </a:lnTo>
                    <a:lnTo>
                      <a:pt x="76" y="88"/>
                    </a:lnTo>
                    <a:lnTo>
                      <a:pt x="244" y="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Line 119"/>
              <p:cNvSpPr>
                <a:spLocks noChangeShapeType="1"/>
              </p:cNvSpPr>
              <p:nvPr/>
            </p:nvSpPr>
            <p:spPr bwMode="auto">
              <a:xfrm flipV="1">
                <a:off x="294" y="972"/>
                <a:ext cx="22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Rectangle 120"/>
              <p:cNvSpPr>
                <a:spLocks noChangeArrowheads="1"/>
              </p:cNvSpPr>
              <p:nvPr/>
            </p:nvSpPr>
            <p:spPr bwMode="auto">
              <a:xfrm>
                <a:off x="295" y="998"/>
                <a:ext cx="24" cy="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22" name="Line 121"/>
              <p:cNvSpPr>
                <a:spLocks noChangeShapeType="1"/>
              </p:cNvSpPr>
              <p:nvPr/>
            </p:nvSpPr>
            <p:spPr bwMode="auto">
              <a:xfrm>
                <a:off x="304" y="971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Freeform 122"/>
              <p:cNvSpPr>
                <a:spLocks/>
              </p:cNvSpPr>
              <p:nvPr/>
            </p:nvSpPr>
            <p:spPr bwMode="auto">
              <a:xfrm>
                <a:off x="294" y="1004"/>
                <a:ext cx="210" cy="121"/>
              </a:xfrm>
              <a:custGeom>
                <a:avLst/>
                <a:gdLst>
                  <a:gd name="T0" fmla="*/ 0 w 617"/>
                  <a:gd name="T1" fmla="*/ 0 h 447"/>
                  <a:gd name="T2" fmla="*/ 0 w 617"/>
                  <a:gd name="T3" fmla="*/ 0 h 447"/>
                  <a:gd name="T4" fmla="*/ 0 w 617"/>
                  <a:gd name="T5" fmla="*/ 0 h 447"/>
                  <a:gd name="T6" fmla="*/ 0 w 617"/>
                  <a:gd name="T7" fmla="*/ 0 h 447"/>
                  <a:gd name="T8" fmla="*/ 0 w 617"/>
                  <a:gd name="T9" fmla="*/ 0 h 447"/>
                  <a:gd name="T10" fmla="*/ 0 w 617"/>
                  <a:gd name="T11" fmla="*/ 0 h 4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7"/>
                  <a:gd name="T19" fmla="*/ 0 h 447"/>
                  <a:gd name="T20" fmla="*/ 617 w 617"/>
                  <a:gd name="T21" fmla="*/ 447 h 4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7" h="447">
                    <a:moveTo>
                      <a:pt x="518" y="0"/>
                    </a:moveTo>
                    <a:lnTo>
                      <a:pt x="0" y="0"/>
                    </a:lnTo>
                    <a:lnTo>
                      <a:pt x="0" y="235"/>
                    </a:lnTo>
                    <a:lnTo>
                      <a:pt x="41" y="247"/>
                    </a:lnTo>
                    <a:lnTo>
                      <a:pt x="582" y="447"/>
                    </a:lnTo>
                    <a:lnTo>
                      <a:pt x="617" y="44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Rectangle 123"/>
              <p:cNvSpPr>
                <a:spLocks noChangeArrowheads="1"/>
              </p:cNvSpPr>
              <p:nvPr/>
            </p:nvSpPr>
            <p:spPr bwMode="auto">
              <a:xfrm>
                <a:off x="295" y="953"/>
                <a:ext cx="24" cy="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25" name="Line 124"/>
              <p:cNvSpPr>
                <a:spLocks noChangeShapeType="1"/>
              </p:cNvSpPr>
              <p:nvPr/>
            </p:nvSpPr>
            <p:spPr bwMode="auto">
              <a:xfrm>
                <a:off x="497" y="916"/>
                <a:ext cx="0" cy="75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6" name="Rectangle 125"/>
              <p:cNvSpPr>
                <a:spLocks noChangeArrowheads="1"/>
              </p:cNvSpPr>
              <p:nvPr/>
            </p:nvSpPr>
            <p:spPr bwMode="auto">
              <a:xfrm>
                <a:off x="358" y="887"/>
                <a:ext cx="284" cy="35"/>
              </a:xfrm>
              <a:prstGeom prst="rect">
                <a:avLst/>
              </a:prstGeom>
              <a:solidFill>
                <a:srgbClr val="B2B2B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27" name="Line 126"/>
              <p:cNvSpPr>
                <a:spLocks noChangeShapeType="1"/>
              </p:cNvSpPr>
              <p:nvPr/>
            </p:nvSpPr>
            <p:spPr bwMode="auto">
              <a:xfrm flipH="1">
                <a:off x="498" y="796"/>
                <a:ext cx="32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8" name="Line 127"/>
              <p:cNvSpPr>
                <a:spLocks noChangeShapeType="1"/>
              </p:cNvSpPr>
              <p:nvPr/>
            </p:nvSpPr>
            <p:spPr bwMode="auto">
              <a:xfrm>
                <a:off x="569" y="1044"/>
                <a:ext cx="271" cy="574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29" name="Line 128"/>
              <p:cNvSpPr>
                <a:spLocks noChangeShapeType="1"/>
              </p:cNvSpPr>
              <p:nvPr/>
            </p:nvSpPr>
            <p:spPr bwMode="auto">
              <a:xfrm flipH="1">
                <a:off x="163" y="1043"/>
                <a:ext cx="264" cy="583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30" name="Rectangle 129"/>
              <p:cNvSpPr>
                <a:spLocks noChangeArrowheads="1"/>
              </p:cNvSpPr>
              <p:nvPr/>
            </p:nvSpPr>
            <p:spPr bwMode="auto">
              <a:xfrm rot="1100229">
                <a:off x="365" y="1044"/>
                <a:ext cx="116" cy="28"/>
              </a:xfrm>
              <a:prstGeom prst="rect">
                <a:avLst/>
              </a:prstGeom>
              <a:solidFill>
                <a:srgbClr val="B2B2B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31" name="Line 130"/>
              <p:cNvSpPr>
                <a:spLocks noChangeShapeType="1"/>
              </p:cNvSpPr>
              <p:nvPr/>
            </p:nvSpPr>
            <p:spPr bwMode="auto">
              <a:xfrm flipV="1">
                <a:off x="429" y="1013"/>
                <a:ext cx="63" cy="30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32" name="Line 131"/>
              <p:cNvSpPr>
                <a:spLocks noChangeShapeType="1"/>
              </p:cNvSpPr>
              <p:nvPr/>
            </p:nvSpPr>
            <p:spPr bwMode="auto">
              <a:xfrm>
                <a:off x="506" y="1015"/>
                <a:ext cx="63" cy="34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33" name="Rectangle 132"/>
              <p:cNvSpPr>
                <a:spLocks noChangeArrowheads="1"/>
              </p:cNvSpPr>
              <p:nvPr/>
            </p:nvSpPr>
            <p:spPr bwMode="auto">
              <a:xfrm rot="-1121168">
                <a:off x="517" y="1043"/>
                <a:ext cx="116" cy="28"/>
              </a:xfrm>
              <a:prstGeom prst="rect">
                <a:avLst/>
              </a:prstGeom>
              <a:solidFill>
                <a:srgbClr val="B2B2B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26734" name="Rectangle 133"/>
              <p:cNvSpPr>
                <a:spLocks noChangeArrowheads="1"/>
              </p:cNvSpPr>
              <p:nvPr/>
            </p:nvSpPr>
            <p:spPr bwMode="auto">
              <a:xfrm>
                <a:off x="463" y="975"/>
                <a:ext cx="69" cy="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age_IFSAR_SPOT_ASTER_N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805" y="0"/>
            <a:ext cx="65803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400" b="0" dirty="0" smtClean="0">
                <a:solidFill>
                  <a:srgbClr val="FFC000"/>
                </a:solidFill>
              </a:rPr>
              <a:t>OPPORTUNITY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23360" cy="64008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PARTNERS: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4023360" cy="4114800"/>
          </a:xfrm>
          <a:ln>
            <a:noFill/>
          </a:ln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NGA		$2.4M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USGS		$1.0M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BLM		$200k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NPS		$100k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NRCS		</a:t>
            </a:r>
            <a:r>
              <a:rPr lang="en-US" u="sng" dirty="0" smtClean="0">
                <a:solidFill>
                  <a:schemeClr val="bg1"/>
                </a:solidFill>
              </a:rPr>
              <a:t>$100k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FED		$3.8M    66%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STATE		</a:t>
            </a:r>
            <a:r>
              <a:rPr lang="en-US" u="sng" dirty="0" smtClean="0">
                <a:solidFill>
                  <a:schemeClr val="bg1"/>
                </a:solidFill>
              </a:rPr>
              <a:t>$2.0M</a:t>
            </a:r>
            <a:r>
              <a:rPr lang="en-US" dirty="0" smtClean="0">
                <a:solidFill>
                  <a:schemeClr val="bg1"/>
                </a:solidFill>
              </a:rPr>
              <a:t>    34%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TTL 		</a:t>
            </a:r>
            <a:r>
              <a:rPr lang="en-US" dirty="0" smtClean="0">
                <a:solidFill>
                  <a:schemeClr val="bg1"/>
                </a:solidFill>
              </a:rPr>
              <a:t>$5.8M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371600"/>
            <a:ext cx="4041775" cy="639763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HOW MUCH?</a:t>
            </a:r>
          </a:p>
        </p:txBody>
      </p:sp>
      <p:sp>
        <p:nvSpPr>
          <p:cNvPr id="3078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81200"/>
            <a:ext cx="4041775" cy="395128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APPROXIMATELY 20 CELLS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114,000 SQKM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7.5% of Alaska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Incomplete 87%</a:t>
            </a:r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smtClean="0">
                <a:solidFill>
                  <a:srgbClr val="FCB31D"/>
                </a:solidFill>
              </a:rPr>
              <a:t>DELIVERABLES</a:t>
            </a:r>
            <a:r>
              <a:rPr lang="en-US" smtClean="0">
                <a:solidFill>
                  <a:srgbClr val="FCB31D"/>
                </a:solidFill>
              </a:rPr>
              <a:t/>
            </a:r>
            <a:br>
              <a:rPr lang="en-US" smtClean="0">
                <a:solidFill>
                  <a:srgbClr val="FCB31D"/>
                </a:solidFill>
              </a:rPr>
            </a:br>
            <a:r>
              <a:rPr lang="en-US" smtClean="0">
                <a:solidFill>
                  <a:srgbClr val="FCB31D"/>
                </a:solidFill>
              </a:rPr>
              <a:t>DSM / DTM / ORI</a:t>
            </a:r>
          </a:p>
        </p:txBody>
      </p:sp>
      <p:pic>
        <p:nvPicPr>
          <p:cNvPr id="4099" name="Picture 4" descr="6 - 29 perspective dsm_3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8768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6 - 29 perspective dtm_3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48768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3810000"/>
            <a:ext cx="486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DTM Digital Terrain Model (Bare Earth)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1371600"/>
            <a:ext cx="343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DSM Digital Surface Model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3890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960938" y="1371600"/>
            <a:ext cx="418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Orthorectified Radar Image (ORI)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600700" y="6172200"/>
            <a:ext cx="282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Radar images may be the only imagery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available in areas of perpetual cloud cover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-49213" y="6211888"/>
            <a:ext cx="4533901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The USGS National Elevation Dataset (NED) seeks Digital 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Terrain Models (DTM) which the low resolution DEM does not provide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198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id:_1_0867714C08675954005B6C89862577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495800" cy="35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B3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 PROCUREMENT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4191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28 CELLS ACQUIRED</a:t>
            </a: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endParaRPr lang="en-US" sz="105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157,434 k</a:t>
            </a:r>
            <a:r>
              <a:rPr lang="en-US" sz="2400" baseline="30000" dirty="0" smtClean="0">
                <a:solidFill>
                  <a:schemeClr val="accent6"/>
                </a:solidFill>
              </a:rPr>
              <a:t>2  </a:t>
            </a:r>
            <a:r>
              <a:rPr lang="en-US" sz="2400" dirty="0" smtClean="0">
                <a:solidFill>
                  <a:schemeClr val="accent6"/>
                </a:solidFill>
              </a:rPr>
              <a:t>COLLECT</a:t>
            </a: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endParaRPr lang="en-US" sz="10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$34.73/ k</a:t>
            </a:r>
            <a:r>
              <a:rPr lang="en-US" sz="2400" baseline="30000" dirty="0" smtClean="0">
                <a:solidFill>
                  <a:schemeClr val="accent6"/>
                </a:solidFill>
              </a:rPr>
              <a:t>2</a:t>
            </a:r>
            <a:endParaRPr lang="en-US" sz="2400" baseline="30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-228600" y="0"/>
            <a:ext cx="739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DEM </a:t>
            </a:r>
            <a:r>
              <a:rPr lang="en-US" sz="4000">
                <a:solidFill>
                  <a:schemeClr val="tx2"/>
                </a:solidFill>
                <a:latin typeface="Arial" charset="0"/>
              </a:rPr>
              <a:t>is: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FOUNDATIONAL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000">
                <a:solidFill>
                  <a:schemeClr val="tx2"/>
                </a:solidFill>
                <a:latin typeface="Arial" charset="0"/>
              </a:rPr>
              <a:t>to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Arial" charset="0"/>
              </a:rPr>
              <a:t>other data layers</a:t>
            </a:r>
            <a:r>
              <a:rPr lang="en-US" sz="4400">
                <a:solidFill>
                  <a:srgbClr val="FCB31D"/>
                </a:solidFill>
                <a:latin typeface="Arial" charset="0"/>
              </a:rPr>
              <a:t/>
            </a:r>
            <a:br>
              <a:rPr lang="en-US" sz="4400">
                <a:solidFill>
                  <a:srgbClr val="FCB31D"/>
                </a:solidFill>
                <a:latin typeface="Arial" charset="0"/>
              </a:rPr>
            </a:br>
            <a:endParaRPr lang="en-US" sz="3200">
              <a:solidFill>
                <a:srgbClr val="FCB3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171" name="Picture 17" descr="Imagery+DE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63246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05400" y="2713677"/>
            <a:ext cx="2057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Imagery</a:t>
            </a:r>
          </a:p>
          <a:p>
            <a:pPr algn="l">
              <a:defRPr/>
            </a:pPr>
            <a:r>
              <a:rPr lang="en-US" sz="28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+</a:t>
            </a:r>
          </a:p>
          <a:p>
            <a:pPr algn="l">
              <a:defRPr/>
            </a:pPr>
            <a:r>
              <a:rPr lang="en-US" sz="24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DEM</a:t>
            </a:r>
          </a:p>
          <a:p>
            <a:pPr algn="l">
              <a:defRPr/>
            </a:pPr>
            <a:r>
              <a:rPr lang="en-US" sz="28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=</a:t>
            </a:r>
          </a:p>
          <a:p>
            <a:pPr algn="l">
              <a:defRPr/>
            </a:pPr>
            <a:r>
              <a:rPr lang="en-US" sz="24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Precision Geospatial</a:t>
            </a:r>
          </a:p>
          <a:p>
            <a:pPr algn="l">
              <a:defRPr/>
            </a:pPr>
            <a:r>
              <a:rPr lang="en-US" sz="2400" dirty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Dataset</a:t>
            </a:r>
          </a:p>
        </p:txBody>
      </p:sp>
      <p:pic>
        <p:nvPicPr>
          <p:cNvPr id="7173" name="Picture 8" descr="DEM_Sam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914400" y="5486400"/>
            <a:ext cx="449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 DEM that is inaccurate or of poor resolution will pass those characteristics onto other data layers…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60198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isting IM IFS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838200"/>
            <a:ext cx="57912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514600" y="1752600"/>
          <a:ext cx="6172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3622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State Cost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$12.96M</a:t>
            </a:r>
          </a:p>
          <a:p>
            <a:endParaRPr lang="en-US" sz="2800" dirty="0" smtClean="0">
              <a:solidFill>
                <a:schemeClr val="accent6"/>
              </a:solidFill>
            </a:endParaRPr>
          </a:p>
          <a:p>
            <a:endParaRPr lang="en-US" sz="2800" dirty="0" smtClean="0">
              <a:solidFill>
                <a:schemeClr val="accent6"/>
              </a:solidFill>
            </a:endParaRPr>
          </a:p>
          <a:p>
            <a:r>
              <a:rPr lang="en-US" sz="2800" dirty="0" smtClean="0">
                <a:solidFill>
                  <a:schemeClr val="accent6"/>
                </a:solidFill>
              </a:rPr>
              <a:t>Federal Cost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$35.04M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THE DEM FUNDING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90800" y="19050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DEM COST SHARE ANALYSIS</a:t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THREE YEAR PROJECT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STATE/YEAR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$4.32M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FED/YEAR TOTAL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$11.68M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AGENCY/YR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FOUR AGENCIES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$2.92M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FCB31D"/>
                </a:solidFill>
                <a:latin typeface="+mj-lt"/>
              </a:rPr>
              <a:t>NSDI CAP 3 GRANT</a:t>
            </a:r>
            <a:r>
              <a:rPr lang="en-US" dirty="0" smtClean="0">
                <a:solidFill>
                  <a:srgbClr val="FCB31D"/>
                </a:solidFill>
              </a:rPr>
              <a:t/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AWARDED TO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DOT-AVIATION</a:t>
            </a:r>
            <a:br>
              <a:rPr lang="en-US" sz="3600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rgbClr val="FFC000"/>
                </a:solidFill>
                <a:latin typeface="+mj-lt"/>
              </a:rPr>
              <a:t>FGDC Cooperative Agreements Program</a:t>
            </a:r>
            <a:endParaRPr lang="en-US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$65,000 IN FUNDING AVAILABLE;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$50k FROM USGS / FGDC (FEDERAL GEOSPATIAL DATA COMMITTEE)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FGDC ADVISES THE PRESIDENT, CONGRESS &amp; THE CABINET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RFP TO HIRE THIRD PARTY PROFESSIONAL PLANNER(S)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ENTERPRISE GEOSPATIAL INFORMATION SYSTEM (GIS) REVIEW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STAKEHOLDER INPUT / </a:t>
            </a:r>
            <a:r>
              <a:rPr lang="en-US" dirty="0" smtClean="0">
                <a:solidFill>
                  <a:schemeClr val="bg1"/>
                </a:solidFill>
              </a:rPr>
              <a:t>ASSESSMENT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Vertical Integration &amp; Interoperability of Datasets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752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CB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DATA LAYERS</a:t>
            </a:r>
            <a:r>
              <a:rPr lang="en-US" sz="4000" dirty="0" smtClean="0">
                <a:solidFill>
                  <a:srgbClr val="FCB31D"/>
                </a:solidFill>
              </a:rPr>
              <a:t/>
            </a:r>
            <a:br>
              <a:rPr lang="en-US" sz="4000" dirty="0" smtClean="0">
                <a:solidFill>
                  <a:srgbClr val="FCB31D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 DEM is the Primary layer</a:t>
            </a:r>
            <a:endParaRPr lang="en-US" sz="4000" dirty="0" smtClean="0">
              <a:solidFill>
                <a:srgbClr val="FCB31D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4191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Roads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Buildings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Vegetation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Land Parcels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Hydrographic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Imagery</a:t>
            </a:r>
          </a:p>
          <a:p>
            <a:pPr eaLnBrk="1" hangingPunct="1"/>
            <a:r>
              <a:rPr lang="en-US" b="1" dirty="0" smtClean="0">
                <a:solidFill>
                  <a:srgbClr val="FCB31D"/>
                </a:solidFill>
              </a:rPr>
              <a:t>Base Layer-DEM</a:t>
            </a:r>
          </a:p>
        </p:txBody>
      </p:sp>
      <p:pic>
        <p:nvPicPr>
          <p:cNvPr id="9220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063" y="2057400"/>
            <a:ext cx="2801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3886200" y="6324600"/>
            <a:ext cx="1905000" cy="0"/>
          </a:xfrm>
          <a:prstGeom prst="line">
            <a:avLst/>
          </a:prstGeom>
          <a:noFill/>
          <a:ln w="57150">
            <a:solidFill>
              <a:srgbClr val="FCB31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3886200" y="58674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3886200" y="53340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3886200" y="48006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3886200" y="43434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3886200" y="38862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5"/>
          <p:cNvSpPr>
            <a:spLocks noChangeShapeType="1"/>
          </p:cNvSpPr>
          <p:nvPr/>
        </p:nvSpPr>
        <p:spPr bwMode="auto">
          <a:xfrm>
            <a:off x="3886200" y="33528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3886200" y="2819400"/>
            <a:ext cx="190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CB31D"/>
                </a:solidFill>
              </a:rPr>
              <a:t>DSM vs. DTM</a:t>
            </a:r>
            <a:br>
              <a:rPr lang="en-US" sz="4000" smtClean="0">
                <a:solidFill>
                  <a:srgbClr val="FCB31D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User Applications: DSM = top reflective surface; DTM approximates bare-earth</a:t>
            </a:r>
            <a:br>
              <a:rPr lang="en-US" sz="2400" smtClean="0">
                <a:solidFill>
                  <a:schemeClr val="bg1"/>
                </a:solidFill>
              </a:rPr>
            </a:br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10243" name="Picture 3" descr="Can3D"/>
          <p:cNvPicPr>
            <a:picLocks noChangeAspect="1" noChangeArrowheads="1"/>
          </p:cNvPicPr>
          <p:nvPr/>
        </p:nvPicPr>
        <p:blipFill>
          <a:blip r:embed="rId2" cstate="print"/>
          <a:srcRect t="7375"/>
          <a:stretch>
            <a:fillRect/>
          </a:stretch>
        </p:blipFill>
        <p:spPr bwMode="ltGray">
          <a:xfrm>
            <a:off x="0" y="1792288"/>
            <a:ext cx="91440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971800" y="2133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DSM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867400" y="49530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DTM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181600" y="56388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Need Hydro-Enforcement?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>
            <a:off x="4572000" y="5562600"/>
            <a:ext cx="533400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DEM APPLICATIONS</a:t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sz="1800" dirty="0" smtClean="0">
                <a:solidFill>
                  <a:srgbClr val="FCB31D"/>
                </a:solidFill>
              </a:rPr>
              <a:t>PARTIAL LIST</a:t>
            </a:r>
            <a:endParaRPr lang="en-US" dirty="0" smtClean="0">
              <a:solidFill>
                <a:srgbClr val="FCB31D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762000"/>
            <a:ext cx="4343400" cy="60960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3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General Mapping Applications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Topographic Mapping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Orthorectification</a:t>
            </a:r>
            <a:r>
              <a:rPr lang="en-US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Digital Imagery*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Flood Insurance Studies and Mapping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Wetland Mapping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Forest Mapping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Corridor or Right-of-Way Mapping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Elevation Layer in The National Map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US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3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Transportation Applications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Navigation &amp; Transportation Safety: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Aviation;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Land, and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Marine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 Design &amp; Engineering, Centerlines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Corps of Engineers Design &amp; Construction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3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Coastal Mapping Applications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Shoreline Delineation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Climate Change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 Level Change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Coastal Management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Coastal Engineering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Coastal Inundation Modeling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Storm Surge Modeling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Tsunami Modeling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3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Other Technical Applications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Supply and Quality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Stormwater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Subsidence Monitoring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Disaster Preparedness and Response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 Propagation Modeling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Floodplain Management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Hydrography</a:t>
            </a:r>
            <a:r>
              <a:rPr lang="en-US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Seismic Monitoring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Geological Applications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Saltwater intrusion – ecological and engineering implications in the National Petroleum Reserve Alaska and 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elsewhere on the Slope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990600"/>
            <a:ext cx="4038600" cy="5867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0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Military Applications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Battlefield Visualization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Battlefield Simulations and Fly-</a:t>
            </a:r>
            <a:r>
              <a:rPr 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Throughs</a:t>
            </a: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Line-of-Sight Analyses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 Country Movement Analyses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Terrain and Slope Analyses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Weapons Guidance and Targeting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Defense Support to Civil Authorities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Planning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0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Commercial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Precision Farming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Recreation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 Estate, Banking, Mortgage and Insurance Industries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Geospatial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Telecommunications, Utilities &amp; etc.</a:t>
            </a:r>
          </a:p>
          <a:p>
            <a:pPr lvl="1" eaLnBrk="1" hangingPunct="1">
              <a:lnSpc>
                <a:spcPct val="90000"/>
              </a:lnSpc>
              <a:buFont typeface="Calibri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alibri" pitchFamily="34" charset="0"/>
              <a:buChar char="•"/>
            </a:pPr>
            <a:r>
              <a:rPr lang="en-US" sz="1000" dirty="0" smtClean="0">
                <a:solidFill>
                  <a:srgbClr val="FCB31D"/>
                </a:solidFill>
                <a:latin typeface="Arial" pitchFamily="34" charset="0"/>
                <a:cs typeface="Arial" pitchFamily="34" charset="0"/>
              </a:rPr>
              <a:t>Individual Applications</a:t>
            </a:r>
          </a:p>
          <a:p>
            <a:pPr lvl="1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Risks to homes/property 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Tsunamis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Storm Surges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Wild Fires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Landslides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Evacuation Routes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 smtClean="0">
                <a:solidFill>
                  <a:srgbClr val="FCB31D"/>
                </a:solidFill>
              </a:rPr>
              <a:t>Does Alaska Measure Up?</a:t>
            </a:r>
          </a:p>
        </p:txBody>
      </p:sp>
      <p:pic>
        <p:nvPicPr>
          <p:cNvPr id="4" name="Picture 3" descr="NED_Mar_2010 St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324600" cy="488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599238"/>
            <a:ext cx="8229600" cy="2587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solidFill>
                  <a:schemeClr val="bg1"/>
                </a:solidFill>
              </a:rPr>
              <a:t>Imagery Provided by: Kevin Engle – UAF/GINA</a:t>
            </a:r>
            <a:r>
              <a:rPr lang="en-US" sz="1200" smtClean="0"/>
              <a:t>: </a:t>
            </a:r>
            <a:r>
              <a:rPr lang="en-US" sz="1200" smtClean="0">
                <a:hlinkClick r:id="rId2"/>
              </a:rPr>
              <a:t>http://www.gina.alaska.edu</a:t>
            </a:r>
            <a:endParaRPr lang="en-US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</p:txBody>
      </p:sp>
      <p:pic>
        <p:nvPicPr>
          <p:cNvPr id="8195" name="Picture 4" descr="surfa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For Example:</a:t>
            </a:r>
            <a:r>
              <a:rPr lang="en-US" sz="2400" b="1">
                <a:solidFill>
                  <a:schemeClr val="bg1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CB31D"/>
                </a:solidFill>
              </a:rPr>
              <a:t>RIVERS ARE NOT SUPPOSED TO FLOW UPHILL</a:t>
            </a:r>
          </a:p>
          <a:p>
            <a:pPr algn="ctr">
              <a:spcBef>
                <a:spcPct val="50000"/>
              </a:spcBef>
            </a:pPr>
            <a:endParaRPr lang="en-US" sz="1200">
              <a:solidFill>
                <a:srgbClr val="FCB31D"/>
              </a:solidFill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5105400" y="3429000"/>
            <a:ext cx="18288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H="1" flipV="1">
            <a:off x="4648200" y="1828800"/>
            <a:ext cx="2667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H="1" flipV="1">
            <a:off x="1066800" y="2133600"/>
            <a:ext cx="54102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629400" y="2895600"/>
            <a:ext cx="2514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Rivers flowing uphill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arsglob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4481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572000" cy="505936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CB31D"/>
                </a:solidFill>
              </a:rPr>
              <a:t>MARS: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More Accurately, More Extensively, and More Recently Mapped than Alaska.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20 m/pixel Resolution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NASA Viking Missions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European Space Agency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$450M in Spacecraft Cost Alone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52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How Does Alaska Measure Up?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04800" y="64770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CB31D"/>
                </a:solidFill>
                <a:hlinkClick r:id="rId3"/>
              </a:rPr>
              <a:t>http://www.isprs.org/congresses/beijing2008/proceedings/4_pdf/183.pdf</a:t>
            </a:r>
            <a:r>
              <a:rPr lang="en-US" sz="1600">
                <a:solidFill>
                  <a:srgbClr val="FCB31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gal_venus_nims_37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5540">
            <a:off x="3581400" y="1295400"/>
            <a:ext cx="51339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CB31D"/>
                </a:solidFill>
              </a:rPr>
              <a:t>How Does Alaska </a:t>
            </a:r>
            <a:br>
              <a:rPr lang="en-US" dirty="0" smtClean="0">
                <a:solidFill>
                  <a:srgbClr val="FCB31D"/>
                </a:solidFill>
              </a:rPr>
            </a:br>
            <a:r>
              <a:rPr lang="en-US" dirty="0" smtClean="0">
                <a:solidFill>
                  <a:srgbClr val="FCB31D"/>
                </a:solidFill>
              </a:rPr>
              <a:t>Measure Up?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CB31D"/>
                </a:solidFill>
              </a:rPr>
              <a:t>VENUS: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More Recently Mapped than Alaska 1990-1994;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75 meter SAR DTM;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Venus 98% Complete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NASA Magellan Mission;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$431M Spacecraft 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6477000"/>
            <a:ext cx="883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CB31D"/>
                </a:solidFill>
                <a:hlinkClick r:id="rId3"/>
              </a:rPr>
              <a:t>http://www.dlr.de/pf/Portaldata/6/Resources/dokumente/isprs/WG-IV-7-7_Howington-Kraus.pdf</a:t>
            </a:r>
            <a:r>
              <a:rPr lang="en-US" sz="1400">
                <a:solidFill>
                  <a:srgbClr val="FCB31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1048</Words>
  <Application>Microsoft Office PowerPoint</Application>
  <PresentationFormat>On-screen Show (4:3)</PresentationFormat>
  <Paragraphs>273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Custom Design</vt:lpstr>
      <vt:lpstr>1_Custom Design</vt:lpstr>
      <vt:lpstr>Slide 1</vt:lpstr>
      <vt:lpstr>Slide 2</vt:lpstr>
      <vt:lpstr>DATA LAYERS The DEM is the Primary layer</vt:lpstr>
      <vt:lpstr>DSM vs. DTM User Applications: DSM = top reflective surface; DTM approximates bare-earth </vt:lpstr>
      <vt:lpstr>DEM APPLICATIONS PARTIAL LIST</vt:lpstr>
      <vt:lpstr>Does Alaska Measure Up?</vt:lpstr>
      <vt:lpstr>Slide 7</vt:lpstr>
      <vt:lpstr>How Does Alaska Measure Up?</vt:lpstr>
      <vt:lpstr>How Does Alaska  Measure Up?</vt:lpstr>
      <vt:lpstr>Dr. Maune PhD, PSM, PS, GS, CP, CFM</vt:lpstr>
      <vt:lpstr>STAKEHOLDER DEFINED REQUIREMENTS</vt:lpstr>
      <vt:lpstr>ACCURACY MATTERS</vt:lpstr>
      <vt:lpstr>LiDAR Homer Spit &amp; Boat Harbor</vt:lpstr>
      <vt:lpstr>SAR / IFSAR - 20 Foot Contours Interferometric Synthetic Aperture Radar</vt:lpstr>
      <vt:lpstr>OPTICAL IMAGERY – 40’+ Contours Low Resolution</vt:lpstr>
      <vt:lpstr>Slide 16</vt:lpstr>
      <vt:lpstr>OPPORTUNITY</vt:lpstr>
      <vt:lpstr>DELIVERABLES DSM / DTM / ORI</vt:lpstr>
      <vt:lpstr>Slide 19</vt:lpstr>
      <vt:lpstr>Slide 20</vt:lpstr>
      <vt:lpstr>THE DEM FUNDING STRATEGY</vt:lpstr>
      <vt:lpstr>DEM COST SHARE ANALYSIS THREE YEAR PROJECT</vt:lpstr>
      <vt:lpstr>NSDI CAP 3 GRANT AWARDED TO DOT-AVIATION FGDC Cooperative Agreements Program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nrmastrodicasa</cp:lastModifiedBy>
  <cp:revision>386</cp:revision>
  <dcterms:created xsi:type="dcterms:W3CDTF">2009-12-01T18:37:19Z</dcterms:created>
  <dcterms:modified xsi:type="dcterms:W3CDTF">2010-09-28T17:13:33Z</dcterms:modified>
</cp:coreProperties>
</file>