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0"/>
  </p:notesMasterIdLst>
  <p:sldIdLst>
    <p:sldId id="256" r:id="rId2"/>
    <p:sldId id="306" r:id="rId3"/>
    <p:sldId id="320" r:id="rId4"/>
    <p:sldId id="321" r:id="rId5"/>
    <p:sldId id="322" r:id="rId6"/>
    <p:sldId id="323" r:id="rId7"/>
    <p:sldId id="324" r:id="rId8"/>
    <p:sldId id="325" r:id="rId9"/>
    <p:sldId id="328" r:id="rId10"/>
    <p:sldId id="327" r:id="rId11"/>
    <p:sldId id="326" r:id="rId12"/>
    <p:sldId id="329" r:id="rId13"/>
    <p:sldId id="330" r:id="rId14"/>
    <p:sldId id="331" r:id="rId15"/>
    <p:sldId id="307" r:id="rId16"/>
    <p:sldId id="308" r:id="rId17"/>
    <p:sldId id="319" r:id="rId18"/>
    <p:sldId id="318" r:id="rId19"/>
    <p:sldId id="272" r:id="rId20"/>
    <p:sldId id="310" r:id="rId21"/>
    <p:sldId id="309" r:id="rId22"/>
    <p:sldId id="273" r:id="rId23"/>
    <p:sldId id="304" r:id="rId24"/>
    <p:sldId id="315" r:id="rId25"/>
    <p:sldId id="276" r:id="rId26"/>
    <p:sldId id="277" r:id="rId27"/>
    <p:sldId id="305" r:id="rId28"/>
    <p:sldId id="333" r:id="rId29"/>
    <p:sldId id="334" r:id="rId30"/>
    <p:sldId id="335" r:id="rId31"/>
    <p:sldId id="336" r:id="rId32"/>
    <p:sldId id="337" r:id="rId33"/>
    <p:sldId id="338" r:id="rId34"/>
    <p:sldId id="339" r:id="rId35"/>
    <p:sldId id="283" r:id="rId36"/>
    <p:sldId id="279" r:id="rId37"/>
    <p:sldId id="314" r:id="rId38"/>
    <p:sldId id="332" r:id="rId39"/>
    <p:sldId id="311" r:id="rId40"/>
    <p:sldId id="312" r:id="rId41"/>
    <p:sldId id="343" r:id="rId42"/>
    <p:sldId id="299" r:id="rId43"/>
    <p:sldId id="313" r:id="rId44"/>
    <p:sldId id="340" r:id="rId45"/>
    <p:sldId id="317" r:id="rId46"/>
    <p:sldId id="344" r:id="rId47"/>
    <p:sldId id="345" r:id="rId48"/>
    <p:sldId id="34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00"/>
    <a:srgbClr val="78C85C"/>
    <a:srgbClr val="F28582"/>
    <a:srgbClr val="EB413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3" autoAdjust="0"/>
    <p:restoredTop sz="94660"/>
  </p:normalViewPr>
  <p:slideViewPr>
    <p:cSldViewPr>
      <p:cViewPr varScale="1">
        <p:scale>
          <a:sx n="70" d="100"/>
          <a:sy n="70" d="100"/>
        </p:scale>
        <p:origin x="-1140" y="-9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420592-DB0D-4087-B134-0FC41C715431}" type="datetimeFigureOut">
              <a:rPr lang="en-US" smtClean="0"/>
              <a:pPr/>
              <a:t>1/26/2010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218AD1-E679-4912-A0B0-9FCC5B2A56C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337BAD-9D2D-4828-9A7A-41B7AE069DD8}"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CEF11-88D7-4017-8B0A-67E46A98F1F9}" type="slidenum">
              <a:rPr lang="en-US" smtClean="0"/>
              <a:pPr/>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0DAA20-F0E3-440E-BD6E-B562C5513507}"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333F77-DCE4-489D-9CCD-90E587BBF086}"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A7F794-14C2-4EA4-B908-141570D660A6}"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826C22-24F8-4FAC-9AC2-1FA8AD534733}" type="slidenum">
              <a:rPr lang="en-US" smtClean="0"/>
              <a:pPr fontAlgn="base">
                <a:spcBef>
                  <a:spcPct val="0"/>
                </a:spcBef>
                <a:spcAft>
                  <a:spcPct val="0"/>
                </a:spcAft>
                <a:defRPr/>
              </a:pPr>
              <a:t>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5D8F66-0889-46C4-BC5B-3350DEB925BD}"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E38DF0E-615D-4F5C-8327-C9BE3CDC283D}" type="slidenum">
              <a:rPr lang="en-US" smtClean="0"/>
              <a:pPr>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DA4658-BDB6-4A90-8D2E-4F781C9E3F4F}"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23B7B42-FF82-4966-AD22-BEF75F5CC2A2}"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9848820-CD92-4231-828B-32CEE7D4936C}" type="datetimeFigureOut">
              <a:rPr lang="en-US" smtClean="0"/>
              <a:pPr/>
              <a:t>1/26/2010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848820-CD92-4231-828B-32CEE7D4936C}" type="datetimeFigureOut">
              <a:rPr lang="en-US" smtClean="0"/>
              <a:pPr/>
              <a:t>1/26/2010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848820-CD92-4231-828B-32CEE7D4936C}" type="datetimeFigureOut">
              <a:rPr lang="en-US" smtClean="0"/>
              <a:pPr/>
              <a:t>1/26/2010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CFB47D9-3754-40A5-A637-106A711BEF9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848820-CD92-4231-828B-32CEE7D4936C}" type="datetimeFigureOut">
              <a:rPr lang="en-US" smtClean="0"/>
              <a:pPr/>
              <a:t>1/26/2010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9848820-CD92-4231-828B-32CEE7D4936C}" type="datetimeFigureOut">
              <a:rPr lang="en-US" smtClean="0"/>
              <a:pPr/>
              <a:t>1/26/2010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9848820-CD92-4231-828B-32CEE7D4936C}" type="datetimeFigureOut">
              <a:rPr lang="en-US" smtClean="0"/>
              <a:pPr/>
              <a:t>1/26/2010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9848820-CD92-4231-828B-32CEE7D4936C}" type="datetimeFigureOut">
              <a:rPr lang="en-US" smtClean="0"/>
              <a:pPr/>
              <a:t>1/26/2010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9848820-CD92-4231-828B-32CEE7D4936C}" type="datetimeFigureOut">
              <a:rPr lang="en-US" smtClean="0"/>
              <a:pPr/>
              <a:t>1/26/2010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48820-CD92-4231-828B-32CEE7D4936C}" type="datetimeFigureOut">
              <a:rPr lang="en-US" smtClean="0"/>
              <a:pPr/>
              <a:t>1/26/2010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9848820-CD92-4231-828B-32CEE7D4936C}" type="datetimeFigureOut">
              <a:rPr lang="en-US" smtClean="0"/>
              <a:pPr/>
              <a:t>1/26/2010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9EB6B-084B-402A-8537-31880689A0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9848820-CD92-4231-828B-32CEE7D4936C}" type="datetimeFigureOut">
              <a:rPr lang="en-US" smtClean="0"/>
              <a:pPr/>
              <a:t>1/26/2010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A89EB6B-084B-402A-8537-31880689A0AF}"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9848820-CD92-4231-828B-32CEE7D4936C}" type="datetimeFigureOut">
              <a:rPr lang="en-US" smtClean="0"/>
              <a:pPr/>
              <a:t>1/26/2010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A89EB6B-084B-402A-8537-31880689A0AF}"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8.xml"/><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hyperlink" Target="http://www.smart-traveler.info/nh_.html" TargetMode="Externa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2971800"/>
          </a:xfrm>
        </p:spPr>
        <p:txBody>
          <a:bodyPr anchor="t">
            <a:normAutofit/>
          </a:bodyPr>
          <a:lstStyle/>
          <a:p>
            <a:r>
              <a:rPr lang="en-US" sz="4400" dirty="0" smtClean="0">
                <a:solidFill>
                  <a:srgbClr val="008A00"/>
                </a:solidFill>
              </a:rPr>
              <a:t>Packaged Water &amp; Wastewater Treatment Plants for Your Remote Camp in Alaska</a:t>
            </a:r>
            <a:endParaRPr lang="en-US" sz="4400" dirty="0">
              <a:solidFill>
                <a:srgbClr val="008A00"/>
              </a:solidFill>
            </a:endParaRPr>
          </a:p>
        </p:txBody>
      </p:sp>
      <p:sp>
        <p:nvSpPr>
          <p:cNvPr id="3" name="Subtitle 2"/>
          <p:cNvSpPr>
            <a:spLocks noGrp="1"/>
          </p:cNvSpPr>
          <p:nvPr>
            <p:ph type="subTitle" idx="1"/>
          </p:nvPr>
        </p:nvSpPr>
        <p:spPr>
          <a:xfrm>
            <a:off x="609600" y="4724400"/>
            <a:ext cx="7854696" cy="1752600"/>
          </a:xfrm>
        </p:spPr>
        <p:txBody>
          <a:bodyPr>
            <a:normAutofit/>
          </a:bodyPr>
          <a:lstStyle/>
          <a:p>
            <a:pPr algn="ctr"/>
            <a:r>
              <a:rPr lang="en-US" sz="2800" dirty="0" smtClean="0"/>
              <a:t>Bob Tsigonis, P.E.</a:t>
            </a:r>
            <a:endParaRPr lang="en-US" sz="2800" dirty="0"/>
          </a:p>
        </p:txBody>
      </p:sp>
      <p:pic>
        <p:nvPicPr>
          <p:cNvPr id="4" name="Picture 3" descr="logo.png"/>
          <p:cNvPicPr>
            <a:picLocks noChangeAspect="1"/>
          </p:cNvPicPr>
          <p:nvPr/>
        </p:nvPicPr>
        <p:blipFill>
          <a:blip r:embed="rId2" cstate="print"/>
          <a:stretch>
            <a:fillRect/>
          </a:stretch>
        </p:blipFill>
        <p:spPr>
          <a:xfrm>
            <a:off x="2590800" y="5280857"/>
            <a:ext cx="3810000" cy="111994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990600"/>
            <a:ext cx="8229600" cy="1143000"/>
          </a:xfrm>
        </p:spPr>
        <p:txBody>
          <a:bodyPr anchor="t">
            <a:noAutofit/>
          </a:bodyPr>
          <a:lstStyle/>
          <a:p>
            <a:pPr algn="ctr" eaLnBrk="1" hangingPunct="1"/>
            <a:r>
              <a:rPr lang="en-US" sz="4000" dirty="0" smtClean="0"/>
              <a:t>A 12VDC solar powered system</a:t>
            </a:r>
          </a:p>
        </p:txBody>
      </p:sp>
      <p:pic>
        <p:nvPicPr>
          <p:cNvPr id="5" name="Picture 3" descr="6.jpg"/>
          <p:cNvPicPr>
            <a:picLocks noGrp="1" noChangeAspect="1"/>
          </p:cNvPicPr>
          <p:nvPr>
            <p:ph idx="1"/>
          </p:nvPr>
        </p:nvPicPr>
        <p:blipFill>
          <a:blip r:embed="rId3" cstate="print"/>
          <a:srcRect/>
          <a:stretch>
            <a:fillRect/>
          </a:stretch>
        </p:blipFill>
        <p:spPr bwMode="auto">
          <a:xfrm>
            <a:off x="1610591" y="2716876"/>
            <a:ext cx="5922818" cy="33292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990600"/>
            <a:ext cx="8229600" cy="1143000"/>
          </a:xfrm>
        </p:spPr>
        <p:txBody>
          <a:bodyPr anchor="t"/>
          <a:lstStyle/>
          <a:p>
            <a:pPr algn="ctr" eaLnBrk="1" hangingPunct="1"/>
            <a:r>
              <a:rPr lang="en-US" sz="4000" dirty="0" smtClean="0"/>
              <a:t>Maintenance Kit Option</a:t>
            </a:r>
          </a:p>
        </p:txBody>
      </p:sp>
      <p:pic>
        <p:nvPicPr>
          <p:cNvPr id="5" name="Picture 3" descr="FUV2C 001.jpg"/>
          <p:cNvPicPr>
            <a:picLocks noGrp="1" noChangeAspect="1"/>
          </p:cNvPicPr>
          <p:nvPr>
            <p:ph idx="1"/>
          </p:nvPr>
        </p:nvPicPr>
        <p:blipFill>
          <a:blip r:embed="rId3" cstate="print"/>
          <a:srcRect l="7500" t="11111" r="9167" b="23334"/>
          <a:stretch>
            <a:fillRect/>
          </a:stretch>
        </p:blipFill>
        <p:spPr bwMode="auto">
          <a:xfrm>
            <a:off x="914414" y="1971916"/>
            <a:ext cx="7315171" cy="43159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990600"/>
            <a:ext cx="8229600" cy="1143000"/>
          </a:xfrm>
        </p:spPr>
        <p:txBody>
          <a:bodyPr anchor="t"/>
          <a:lstStyle/>
          <a:p>
            <a:pPr algn="ctr" eaLnBrk="1" hangingPunct="1"/>
            <a:r>
              <a:rPr lang="en-US" sz="4000" dirty="0" smtClean="0"/>
              <a:t>Raw Water Analysis Recommended </a:t>
            </a:r>
          </a:p>
        </p:txBody>
      </p:sp>
      <p:sp>
        <p:nvSpPr>
          <p:cNvPr id="14339" name="Content Placeholder 2"/>
          <p:cNvSpPr>
            <a:spLocks noGrp="1"/>
          </p:cNvSpPr>
          <p:nvPr>
            <p:ph idx="1"/>
          </p:nvPr>
        </p:nvSpPr>
        <p:spPr>
          <a:xfrm>
            <a:off x="457200" y="2011680"/>
            <a:ext cx="8229600" cy="1112520"/>
          </a:xfrm>
        </p:spPr>
        <p:txBody>
          <a:bodyPr/>
          <a:lstStyle/>
          <a:p>
            <a:pPr algn="ctr" eaLnBrk="1" hangingPunct="1">
              <a:buNone/>
            </a:pPr>
            <a:r>
              <a:rPr lang="en-US" dirty="0" smtClean="0"/>
              <a:t>Accessories such as </a:t>
            </a:r>
            <a:r>
              <a:rPr lang="en-US" dirty="0" err="1" smtClean="0"/>
              <a:t>nanofiltration</a:t>
            </a:r>
            <a:r>
              <a:rPr lang="en-US" dirty="0" smtClean="0"/>
              <a:t> may be needed; basic models not for salt, etc.   </a:t>
            </a:r>
          </a:p>
        </p:txBody>
      </p:sp>
      <p:pic>
        <p:nvPicPr>
          <p:cNvPr id="14340" name="Picture 3" descr="CampWater Overview 077.jpg"/>
          <p:cNvPicPr>
            <a:picLocks noChangeAspect="1"/>
          </p:cNvPicPr>
          <p:nvPr/>
        </p:nvPicPr>
        <p:blipFill>
          <a:blip r:embed="rId3" cstate="print"/>
          <a:srcRect l="16251" t="16251" r="18124" b="16251"/>
          <a:stretch>
            <a:fillRect/>
          </a:stretch>
        </p:blipFill>
        <p:spPr bwMode="auto">
          <a:xfrm>
            <a:off x="822325" y="3544887"/>
            <a:ext cx="3308350" cy="2551113"/>
          </a:xfrm>
          <a:prstGeom prst="rect">
            <a:avLst/>
          </a:prstGeom>
          <a:noFill/>
          <a:ln w="9525">
            <a:noFill/>
            <a:miter lim="800000"/>
            <a:headEnd/>
            <a:tailEnd/>
          </a:ln>
        </p:spPr>
      </p:pic>
      <p:pic>
        <p:nvPicPr>
          <p:cNvPr id="14341" name="Picture 4" descr="FM1 002.jpg"/>
          <p:cNvPicPr>
            <a:picLocks noChangeAspect="1"/>
          </p:cNvPicPr>
          <p:nvPr/>
        </p:nvPicPr>
        <p:blipFill>
          <a:blip r:embed="rId4" cstate="print"/>
          <a:srcRect l="3333" r="13333" b="5556"/>
          <a:stretch>
            <a:fillRect/>
          </a:stretch>
        </p:blipFill>
        <p:spPr bwMode="auto">
          <a:xfrm>
            <a:off x="4389438" y="3544887"/>
            <a:ext cx="3935412" cy="2508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990600"/>
            <a:ext cx="8229600" cy="1143000"/>
          </a:xfrm>
        </p:spPr>
        <p:txBody>
          <a:bodyPr anchor="t"/>
          <a:lstStyle/>
          <a:p>
            <a:pPr algn="ctr" eaLnBrk="1" hangingPunct="1"/>
            <a:r>
              <a:rPr lang="en-US" sz="4000" dirty="0" smtClean="0"/>
              <a:t>How do I know my water is safe?</a:t>
            </a:r>
          </a:p>
        </p:txBody>
      </p:sp>
      <p:sp>
        <p:nvSpPr>
          <p:cNvPr id="15363" name="Content Placeholder 2"/>
          <p:cNvSpPr>
            <a:spLocks noGrp="1"/>
          </p:cNvSpPr>
          <p:nvPr>
            <p:ph idx="1"/>
          </p:nvPr>
        </p:nvSpPr>
        <p:spPr>
          <a:xfrm>
            <a:off x="457200" y="2011680"/>
            <a:ext cx="8229600" cy="4389120"/>
          </a:xfrm>
        </p:spPr>
        <p:txBody>
          <a:bodyPr/>
          <a:lstStyle/>
          <a:p>
            <a:pPr eaLnBrk="1" hangingPunct="1"/>
            <a:r>
              <a:rPr lang="en-US" dirty="0" smtClean="0"/>
              <a:t>All components in contact with water must be NSF PW approved</a:t>
            </a:r>
          </a:p>
          <a:p>
            <a:pPr eaLnBrk="1" hangingPunct="1"/>
            <a:r>
              <a:rPr lang="en-US" dirty="0" smtClean="0"/>
              <a:t>Built-in measurement of disinfectant potential</a:t>
            </a:r>
          </a:p>
          <a:p>
            <a:pPr eaLnBrk="1" hangingPunct="1"/>
            <a:r>
              <a:rPr lang="en-US" dirty="0" smtClean="0"/>
              <a:t>Use certified labs to verify results</a:t>
            </a:r>
          </a:p>
        </p:txBody>
      </p:sp>
      <p:pic>
        <p:nvPicPr>
          <p:cNvPr id="15364" name="Picture 3" descr="ORP.jpg"/>
          <p:cNvPicPr>
            <a:picLocks noChangeAspect="1"/>
          </p:cNvPicPr>
          <p:nvPr/>
        </p:nvPicPr>
        <p:blipFill>
          <a:blip r:embed="rId3" cstate="print"/>
          <a:srcRect l="25000" t="3333" r="28333" b="5556"/>
          <a:stretch>
            <a:fillRect/>
          </a:stretch>
        </p:blipFill>
        <p:spPr bwMode="auto">
          <a:xfrm rot="-60000">
            <a:off x="1463675" y="4052714"/>
            <a:ext cx="1638300" cy="2398713"/>
          </a:xfrm>
          <a:prstGeom prst="rect">
            <a:avLst/>
          </a:prstGeom>
          <a:noFill/>
          <a:ln w="9525">
            <a:noFill/>
            <a:miter lim="800000"/>
            <a:headEnd/>
            <a:tailEnd/>
          </a:ln>
        </p:spPr>
      </p:pic>
      <p:pic>
        <p:nvPicPr>
          <p:cNvPr id="15365" name="Picture 4" descr="FUV2C 021.jpg"/>
          <p:cNvPicPr>
            <a:picLocks noChangeAspect="1"/>
          </p:cNvPicPr>
          <p:nvPr/>
        </p:nvPicPr>
        <p:blipFill>
          <a:blip r:embed="rId4" cstate="print"/>
          <a:srcRect l="43333" t="21111" b="35556"/>
          <a:stretch>
            <a:fillRect/>
          </a:stretch>
        </p:blipFill>
        <p:spPr bwMode="auto">
          <a:xfrm>
            <a:off x="4191000" y="4144789"/>
            <a:ext cx="3813175" cy="2187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3940314"/>
            <a:ext cx="8305800" cy="707886"/>
          </a:xfrm>
          <a:prstGeom prst="rect">
            <a:avLst/>
          </a:prstGeom>
          <a:noFill/>
        </p:spPr>
        <p:txBody>
          <a:bodyPr wrap="square" rtlCol="0">
            <a:spAutoFit/>
          </a:bodyPr>
          <a:lstStyle/>
          <a:p>
            <a:pPr algn="ctr"/>
            <a:r>
              <a:rPr lang="en-US" sz="4000" dirty="0" smtClean="0">
                <a:solidFill>
                  <a:schemeClr val="tx2"/>
                </a:solidFill>
                <a:latin typeface="+mj-lt"/>
                <a:ea typeface="+mj-ea"/>
                <a:cs typeface="+mj-cs"/>
              </a:rPr>
              <a:t>ExtremeSTP sewage treatment plants</a:t>
            </a:r>
            <a:endParaRPr lang="en-US" sz="4000" dirty="0">
              <a:solidFill>
                <a:schemeClr val="tx2"/>
              </a:solidFill>
              <a:latin typeface="+mj-lt"/>
              <a:ea typeface="+mj-ea"/>
              <a:cs typeface="+mj-cs"/>
            </a:endParaRPr>
          </a:p>
        </p:txBody>
      </p:sp>
      <p:sp>
        <p:nvSpPr>
          <p:cNvPr id="9" name="Rectangle 8"/>
          <p:cNvSpPr/>
          <p:nvPr/>
        </p:nvSpPr>
        <p:spPr>
          <a:xfrm rot="21049843">
            <a:off x="1823318" y="1131207"/>
            <a:ext cx="5791164"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chemeClr val="accent1">
                    <a:lumMod val="60000"/>
                    <a:lumOff val="40000"/>
                  </a:schemeClr>
                </a:solidFill>
                <a:effectLst>
                  <a:outerShdw blurRad="50800" dist="39000" dir="5460000" algn="tl">
                    <a:srgbClr val="000000">
                      <a:alpha val="38000"/>
                    </a:srgbClr>
                  </a:outerShdw>
                </a:effectLst>
              </a:rPr>
              <a:t>Now let’s talk about wastewater treatment plants</a:t>
            </a:r>
            <a:endParaRPr lang="en-US" sz="4800" b="1" cap="none" spc="0" dirty="0">
              <a:ln w="11430"/>
              <a:solidFill>
                <a:schemeClr val="accent1">
                  <a:lumMod val="60000"/>
                  <a:lumOff val="40000"/>
                </a:schemeClr>
              </a:solidFill>
              <a:effectLst>
                <a:outerShdw blurRad="50800" dist="39000" dir="5460000" algn="tl">
                  <a:srgbClr val="000000">
                    <a:alpha val="38000"/>
                  </a:srgbClr>
                </a:outerShdw>
              </a:effectLst>
            </a:endParaRPr>
          </a:p>
        </p:txBody>
      </p:sp>
      <p:pic>
        <p:nvPicPr>
          <p:cNvPr id="10" name="Content Placeholder 9" descr="logo.png"/>
          <p:cNvPicPr>
            <a:picLocks noGrp="1" noChangeAspect="1"/>
          </p:cNvPicPr>
          <p:nvPr>
            <p:ph idx="1"/>
          </p:nvPr>
        </p:nvPicPr>
        <p:blipFill>
          <a:blip r:embed="rId2" cstate="print"/>
          <a:stretch>
            <a:fillRect/>
          </a:stretch>
        </p:blipFill>
        <p:spPr>
          <a:xfrm>
            <a:off x="2509228" y="5056867"/>
            <a:ext cx="4043972" cy="11887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14400"/>
            <a:ext cx="8229600" cy="1143000"/>
          </a:xfrm>
        </p:spPr>
        <p:txBody>
          <a:bodyPr>
            <a:noAutofit/>
          </a:bodyPr>
          <a:lstStyle/>
          <a:p>
            <a:pPr algn="ctr"/>
            <a:r>
              <a:rPr lang="en-US" sz="4000" dirty="0" smtClean="0"/>
              <a:t>Configuration &amp; treatment technology appropriate to your project</a:t>
            </a:r>
            <a:endParaRPr lang="en-US" sz="4000" dirty="0"/>
          </a:p>
        </p:txBody>
      </p:sp>
      <p:sp>
        <p:nvSpPr>
          <p:cNvPr id="16" name="Text Placeholder 15"/>
          <p:cNvSpPr>
            <a:spLocks noGrp="1"/>
          </p:cNvSpPr>
          <p:nvPr>
            <p:ph type="body" idx="1"/>
          </p:nvPr>
        </p:nvSpPr>
        <p:spPr>
          <a:xfrm>
            <a:off x="457200" y="2048128"/>
            <a:ext cx="4040188" cy="659352"/>
          </a:xfrm>
        </p:spPr>
        <p:txBody>
          <a:bodyPr/>
          <a:lstStyle/>
          <a:p>
            <a:r>
              <a:rPr lang="en-US" sz="2800" dirty="0" smtClean="0"/>
              <a:t>Configuration</a:t>
            </a:r>
            <a:endParaRPr lang="en-US" sz="2800" dirty="0"/>
          </a:p>
        </p:txBody>
      </p:sp>
      <p:sp>
        <p:nvSpPr>
          <p:cNvPr id="17" name="Text Placeholder 16"/>
          <p:cNvSpPr>
            <a:spLocks noGrp="1"/>
          </p:cNvSpPr>
          <p:nvPr>
            <p:ph type="body" sz="half" idx="3"/>
          </p:nvPr>
        </p:nvSpPr>
        <p:spPr>
          <a:xfrm>
            <a:off x="4645025" y="2052637"/>
            <a:ext cx="4041775" cy="654843"/>
          </a:xfrm>
        </p:spPr>
        <p:txBody>
          <a:bodyPr>
            <a:normAutofit/>
          </a:bodyPr>
          <a:lstStyle/>
          <a:p>
            <a:r>
              <a:rPr lang="en-US" sz="2800" dirty="0" smtClean="0"/>
              <a:t>Treatment technology</a:t>
            </a:r>
            <a:endParaRPr lang="en-US" sz="2800" dirty="0"/>
          </a:p>
        </p:txBody>
      </p:sp>
      <p:sp>
        <p:nvSpPr>
          <p:cNvPr id="3" name="Subtitle 2"/>
          <p:cNvSpPr>
            <a:spLocks noGrp="1"/>
          </p:cNvSpPr>
          <p:nvPr>
            <p:ph sz="quarter" idx="2"/>
          </p:nvPr>
        </p:nvSpPr>
        <p:spPr>
          <a:xfrm>
            <a:off x="457200" y="2707480"/>
            <a:ext cx="4040188" cy="3845720"/>
          </a:xfrm>
        </p:spPr>
        <p:txBody>
          <a:bodyPr>
            <a:noAutofit/>
          </a:bodyPr>
          <a:lstStyle/>
          <a:p>
            <a:r>
              <a:rPr lang="en-US" sz="2400" dirty="0" smtClean="0"/>
              <a:t>Above ground</a:t>
            </a:r>
          </a:p>
          <a:p>
            <a:r>
              <a:rPr lang="en-US" sz="2400" dirty="0" smtClean="0"/>
              <a:t>Below ground</a:t>
            </a:r>
            <a:br>
              <a:rPr lang="en-US" sz="2400" dirty="0" smtClean="0"/>
            </a:br>
            <a:endParaRPr lang="en-US" sz="1400" dirty="0" smtClean="0"/>
          </a:p>
          <a:p>
            <a:r>
              <a:rPr lang="en-US" sz="2400" dirty="0" smtClean="0"/>
              <a:t>Insulated</a:t>
            </a:r>
          </a:p>
          <a:p>
            <a:r>
              <a:rPr lang="en-US" sz="2400" dirty="0" smtClean="0"/>
              <a:t>Un-insulated </a:t>
            </a:r>
            <a:br>
              <a:rPr lang="en-US" sz="2400" dirty="0" smtClean="0"/>
            </a:br>
            <a:endParaRPr lang="en-US" sz="1400" dirty="0" smtClean="0"/>
          </a:p>
          <a:p>
            <a:r>
              <a:rPr lang="en-US" sz="2400" dirty="0" smtClean="0"/>
              <a:t>Aircraft/helicopter transportable</a:t>
            </a:r>
            <a:br>
              <a:rPr lang="en-US" sz="2400" dirty="0" smtClean="0"/>
            </a:br>
            <a:endParaRPr lang="en-US" sz="1400" dirty="0" smtClean="0"/>
          </a:p>
          <a:p>
            <a:r>
              <a:rPr lang="en-US" sz="2400" dirty="0" smtClean="0"/>
              <a:t>Skid-mounted</a:t>
            </a:r>
          </a:p>
        </p:txBody>
      </p:sp>
      <p:sp>
        <p:nvSpPr>
          <p:cNvPr id="7" name="Content Placeholder 6"/>
          <p:cNvSpPr>
            <a:spLocks noGrp="1"/>
          </p:cNvSpPr>
          <p:nvPr>
            <p:ph sz="quarter" idx="4"/>
          </p:nvPr>
        </p:nvSpPr>
        <p:spPr>
          <a:xfrm>
            <a:off x="4645025" y="2707480"/>
            <a:ext cx="4041775" cy="3845720"/>
          </a:xfrm>
        </p:spPr>
        <p:txBody>
          <a:bodyPr>
            <a:normAutofit/>
          </a:bodyPr>
          <a:lstStyle/>
          <a:p>
            <a:r>
              <a:rPr lang="en-US" sz="2400" dirty="0" smtClean="0"/>
              <a:t>Submerged fixed film</a:t>
            </a:r>
          </a:p>
          <a:p>
            <a:r>
              <a:rPr lang="en-US" sz="2400" dirty="0" smtClean="0"/>
              <a:t>Membrane bioreactor</a:t>
            </a:r>
          </a:p>
          <a:p>
            <a:pPr lvl="1"/>
            <a:r>
              <a:rPr lang="en-US" sz="2000" dirty="0" smtClean="0"/>
              <a:t>Immersed membrane</a:t>
            </a:r>
          </a:p>
          <a:p>
            <a:pPr lvl="1"/>
            <a:r>
              <a:rPr lang="en-US" sz="2000" dirty="0" err="1" smtClean="0"/>
              <a:t>Sidestream</a:t>
            </a:r>
            <a:r>
              <a:rPr lang="en-US" sz="2000" dirty="0" smtClean="0"/>
              <a:t> membrane</a:t>
            </a:r>
            <a:endParaRPr lang="en-US" sz="2000" dirty="0"/>
          </a:p>
        </p:txBody>
      </p:sp>
      <p:cxnSp>
        <p:nvCxnSpPr>
          <p:cNvPr id="9" name="Straight Connector 8"/>
          <p:cNvCxnSpPr/>
          <p:nvPr/>
        </p:nvCxnSpPr>
        <p:spPr>
          <a:xfrm rot="5400000">
            <a:off x="2285999" y="4191000"/>
            <a:ext cx="3352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457200" y="3657600"/>
            <a:ext cx="2971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457200" y="4800600"/>
            <a:ext cx="2971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57200" y="5791200"/>
            <a:ext cx="2971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2" descr="IMG_1092"/>
          <p:cNvPicPr>
            <a:picLocks noChangeAspect="1" noChangeArrowheads="1"/>
          </p:cNvPicPr>
          <p:nvPr/>
        </p:nvPicPr>
        <p:blipFill>
          <a:blip r:embed="rId2" cstate="print"/>
          <a:srcRect/>
          <a:stretch>
            <a:fillRect/>
          </a:stretch>
        </p:blipFill>
        <p:spPr>
          <a:xfrm>
            <a:off x="4114800" y="4495800"/>
            <a:ext cx="2438260" cy="1828800"/>
          </a:xfrm>
          <a:prstGeom prst="rect">
            <a:avLst/>
          </a:prstGeom>
          <a:noFill/>
        </p:spPr>
      </p:pic>
      <p:pic>
        <p:nvPicPr>
          <p:cNvPr id="19" name="Picture 2" descr="C:\Users\RCT\Documents\AFC (John Ellsworth)\Startup Nov2008 Photos\IMG_2488.JPG"/>
          <p:cNvPicPr>
            <a:picLocks noChangeAspect="1" noChangeArrowheads="1"/>
          </p:cNvPicPr>
          <p:nvPr/>
        </p:nvPicPr>
        <p:blipFill>
          <a:blip r:embed="rId3" cstate="print"/>
          <a:stretch>
            <a:fillRect/>
          </a:stretch>
        </p:blipFill>
        <p:spPr bwMode="auto">
          <a:xfrm>
            <a:off x="6629400" y="4495800"/>
            <a:ext cx="2438400" cy="1828800"/>
          </a:xfrm>
          <a:prstGeom prst="rect">
            <a:avLst/>
          </a:prstGeom>
          <a:noFill/>
        </p:spPr>
      </p:pic>
      <p:cxnSp>
        <p:nvCxnSpPr>
          <p:cNvPr id="28" name="Elbow Connector 27"/>
          <p:cNvCxnSpPr/>
          <p:nvPr/>
        </p:nvCxnSpPr>
        <p:spPr>
          <a:xfrm rot="5400000">
            <a:off x="4572000" y="3886200"/>
            <a:ext cx="609600" cy="304800"/>
          </a:xfrm>
          <a:prstGeom prst="bentConnector3">
            <a:avLst>
              <a:gd name="adj1" fmla="val 74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6200000" flipH="1">
            <a:off x="7886700" y="4152900"/>
            <a:ext cx="304800" cy="228600"/>
          </a:xfrm>
          <a:prstGeom prst="bentConnector3">
            <a:avLst>
              <a:gd name="adj1" fmla="val -373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38200"/>
            <a:ext cx="8229600" cy="1143000"/>
          </a:xfrm>
        </p:spPr>
        <p:txBody>
          <a:bodyPr anchor="t">
            <a:noAutofit/>
          </a:bodyPr>
          <a:lstStyle/>
          <a:p>
            <a:pPr algn="ctr"/>
            <a:r>
              <a:rPr lang="en-US" sz="4000" dirty="0" smtClean="0"/>
              <a:t>Treatment technology comparison</a:t>
            </a:r>
            <a:endParaRPr lang="en-US" sz="4000" dirty="0"/>
          </a:p>
        </p:txBody>
      </p:sp>
      <p:sp>
        <p:nvSpPr>
          <p:cNvPr id="7" name="Content Placeholder 6"/>
          <p:cNvSpPr>
            <a:spLocks noGrp="1"/>
          </p:cNvSpPr>
          <p:nvPr>
            <p:ph sz="half" idx="1"/>
          </p:nvPr>
        </p:nvSpPr>
        <p:spPr/>
        <p:txBody>
          <a:bodyPr>
            <a:normAutofit lnSpcReduction="10000"/>
          </a:bodyPr>
          <a:lstStyle/>
          <a:p>
            <a:r>
              <a:rPr lang="en-US" sz="2800" dirty="0" smtClean="0"/>
              <a:t>Submerged fixed film</a:t>
            </a:r>
            <a:br>
              <a:rPr lang="en-US" sz="2800" dirty="0" smtClean="0"/>
            </a:br>
            <a:r>
              <a:rPr lang="en-US" sz="2400" dirty="0" smtClean="0"/>
              <a:t/>
            </a:r>
            <a:br>
              <a:rPr lang="en-US" sz="2400" dirty="0" smtClean="0"/>
            </a:br>
            <a:endParaRPr lang="en-US" sz="2400" dirty="0" smtClean="0"/>
          </a:p>
          <a:p>
            <a:r>
              <a:rPr lang="en-US" sz="2800" dirty="0" smtClean="0"/>
              <a:t>Membrane bioreactor</a:t>
            </a:r>
          </a:p>
          <a:p>
            <a:pPr lvl="1"/>
            <a:endParaRPr lang="en-US" dirty="0" smtClean="0"/>
          </a:p>
          <a:p>
            <a:pPr lvl="1"/>
            <a:r>
              <a:rPr lang="en-US" dirty="0" smtClean="0"/>
              <a:t>Immersed membrane</a:t>
            </a:r>
            <a:br>
              <a:rPr lang="en-US" dirty="0" smtClean="0"/>
            </a:br>
            <a:endParaRPr lang="en-US" dirty="0" smtClean="0"/>
          </a:p>
          <a:p>
            <a:pPr lvl="1"/>
            <a:r>
              <a:rPr lang="en-US" dirty="0" err="1" smtClean="0"/>
              <a:t>Sidestream</a:t>
            </a:r>
            <a:r>
              <a:rPr lang="en-US" dirty="0" smtClean="0"/>
              <a:t> membrane</a:t>
            </a:r>
            <a:endParaRPr lang="en-US" dirty="0"/>
          </a:p>
        </p:txBody>
      </p:sp>
      <p:sp>
        <p:nvSpPr>
          <p:cNvPr id="11" name="Content Placeholder 10"/>
          <p:cNvSpPr>
            <a:spLocks noGrp="1"/>
          </p:cNvSpPr>
          <p:nvPr>
            <p:ph sz="half" idx="2"/>
          </p:nvPr>
        </p:nvSpPr>
        <p:spPr>
          <a:xfrm>
            <a:off x="4648200" y="1920084"/>
            <a:ext cx="4038600" cy="4937915"/>
          </a:xfrm>
        </p:spPr>
        <p:txBody>
          <a:bodyPr>
            <a:normAutofit lnSpcReduction="10000"/>
          </a:bodyPr>
          <a:lstStyle/>
          <a:p>
            <a:r>
              <a:rPr lang="en-US" sz="2400" dirty="0" smtClean="0"/>
              <a:t>Simplest</a:t>
            </a:r>
          </a:p>
          <a:p>
            <a:r>
              <a:rPr lang="en-US" sz="2400" dirty="0" smtClean="0"/>
              <a:t>Low power consumption</a:t>
            </a:r>
            <a:br>
              <a:rPr lang="en-US" sz="2400" dirty="0" smtClean="0"/>
            </a:br>
            <a:endParaRPr lang="en-US" sz="3200" dirty="0" smtClean="0"/>
          </a:p>
          <a:p>
            <a:r>
              <a:rPr lang="en-US" sz="2400" dirty="0" smtClean="0"/>
              <a:t>Best effluent quality</a:t>
            </a:r>
            <a:br>
              <a:rPr lang="en-US" sz="2400" dirty="0" smtClean="0"/>
            </a:br>
            <a:endParaRPr lang="en-US" sz="2400" dirty="0" smtClean="0"/>
          </a:p>
          <a:p>
            <a:r>
              <a:rPr lang="en-US" sz="2400" dirty="0" smtClean="0"/>
              <a:t>Low power consumption</a:t>
            </a:r>
            <a:br>
              <a:rPr lang="en-US" sz="2400" dirty="0" smtClean="0"/>
            </a:br>
            <a:endParaRPr lang="en-US" sz="2400" dirty="0" smtClean="0"/>
          </a:p>
          <a:p>
            <a:r>
              <a:rPr lang="en-US" sz="2400" dirty="0" smtClean="0"/>
              <a:t>No handling dirty membranes</a:t>
            </a:r>
          </a:p>
          <a:p>
            <a:r>
              <a:rPr lang="en-US" sz="2400" dirty="0" smtClean="0"/>
              <a:t>Everything is indoors</a:t>
            </a:r>
          </a:p>
          <a:p>
            <a:r>
              <a:rPr lang="en-US" sz="2400" dirty="0" smtClean="0"/>
              <a:t>Smallest footprint</a:t>
            </a:r>
          </a:p>
          <a:p>
            <a:r>
              <a:rPr lang="en-US" sz="2400" dirty="0" smtClean="0"/>
              <a:t>Easily winterized</a:t>
            </a:r>
          </a:p>
        </p:txBody>
      </p:sp>
      <p:pic>
        <p:nvPicPr>
          <p:cNvPr id="4" name="Picture 3" descr="logo.png"/>
          <p:cNvPicPr>
            <a:picLocks noChangeAspect="1"/>
          </p:cNvPicPr>
          <p:nvPr/>
        </p:nvPicPr>
        <p:blipFill>
          <a:blip r:embed="rId2" cstate="print"/>
          <a:stretch>
            <a:fillRect/>
          </a:stretch>
        </p:blipFill>
        <p:spPr>
          <a:xfrm>
            <a:off x="152400" y="6248400"/>
            <a:ext cx="1524000" cy="447977"/>
          </a:xfrm>
          <a:prstGeom prst="rect">
            <a:avLst/>
          </a:prstGeom>
        </p:spPr>
      </p:pic>
      <p:cxnSp>
        <p:nvCxnSpPr>
          <p:cNvPr id="6" name="Straight Connector 5"/>
          <p:cNvCxnSpPr/>
          <p:nvPr/>
        </p:nvCxnSpPr>
        <p:spPr>
          <a:xfrm>
            <a:off x="990600" y="2895600"/>
            <a:ext cx="7086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43200" y="4495800"/>
            <a:ext cx="3733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90600" y="3733800"/>
            <a:ext cx="7086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8888"/>
            <a:ext cx="8229600" cy="819912"/>
          </a:xfrm>
        </p:spPr>
        <p:txBody>
          <a:bodyPr anchor="t"/>
          <a:lstStyle/>
          <a:p>
            <a:pPr algn="ctr"/>
            <a:r>
              <a:rPr lang="en-US" sz="4000" dirty="0" smtClean="0"/>
              <a:t>Control </a:t>
            </a:r>
            <a:r>
              <a:rPr lang="en-US" sz="4000" dirty="0" smtClean="0"/>
              <a:t>moisture </a:t>
            </a:r>
            <a:r>
              <a:rPr lang="en-US" sz="4000" dirty="0" smtClean="0"/>
              <a:t>in the STP</a:t>
            </a:r>
            <a:endParaRPr lang="en-US" sz="4000" dirty="0"/>
          </a:p>
        </p:txBody>
      </p:sp>
      <p:sp>
        <p:nvSpPr>
          <p:cNvPr id="3" name="Content Placeholder 2"/>
          <p:cNvSpPr>
            <a:spLocks noGrp="1"/>
          </p:cNvSpPr>
          <p:nvPr>
            <p:ph idx="1"/>
          </p:nvPr>
        </p:nvSpPr>
        <p:spPr/>
        <p:txBody>
          <a:bodyPr/>
          <a:lstStyle/>
          <a:p>
            <a:r>
              <a:rPr lang="en-US" dirty="0" smtClean="0"/>
              <a:t>The best vapor control is sealed tanks</a:t>
            </a:r>
            <a:br>
              <a:rPr lang="en-US" dirty="0" smtClean="0"/>
            </a:br>
            <a:r>
              <a:rPr lang="en-US" dirty="0" smtClean="0"/>
              <a:t>    (control water vapor at its source)</a:t>
            </a:r>
          </a:p>
          <a:p>
            <a:r>
              <a:rPr lang="en-US" dirty="0" smtClean="0"/>
              <a:t>Controlled v</a:t>
            </a:r>
            <a:r>
              <a:rPr lang="en-US" dirty="0" smtClean="0"/>
              <a:t>entilation of </a:t>
            </a:r>
            <a:r>
              <a:rPr lang="en-US" dirty="0" smtClean="0"/>
              <a:t>the enclosure</a:t>
            </a:r>
          </a:p>
          <a:p>
            <a:r>
              <a:rPr lang="en-US" dirty="0" smtClean="0"/>
              <a:t>Controlled v</a:t>
            </a:r>
            <a:r>
              <a:rPr lang="en-US" dirty="0" smtClean="0"/>
              <a:t>entilation of </a:t>
            </a:r>
            <a:r>
              <a:rPr lang="en-US" dirty="0" smtClean="0"/>
              <a:t>the tanks</a:t>
            </a:r>
          </a:p>
          <a:p>
            <a:r>
              <a:rPr lang="en-US" dirty="0" smtClean="0"/>
              <a:t>A floor sump helps control moisture</a:t>
            </a:r>
            <a:endParaRPr lang="en-US" dirty="0"/>
          </a:p>
        </p:txBody>
      </p:sp>
      <p:pic>
        <p:nvPicPr>
          <p:cNvPr id="4" name="Picture 3" descr="logo.png"/>
          <p:cNvPicPr>
            <a:picLocks noChangeAspect="1"/>
          </p:cNvPicPr>
          <p:nvPr/>
        </p:nvPicPr>
        <p:blipFill>
          <a:blip r:embed="rId2" cstate="print"/>
          <a:stretch>
            <a:fillRect/>
          </a:stretch>
        </p:blipFill>
        <p:spPr>
          <a:xfrm>
            <a:off x="152400" y="6248400"/>
            <a:ext cx="1524000" cy="44797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4"/>
          <p:cNvSpPr>
            <a:spLocks noGrp="1"/>
          </p:cNvSpPr>
          <p:nvPr>
            <p:ph type="title"/>
          </p:nvPr>
        </p:nvSpPr>
        <p:spPr>
          <a:xfrm>
            <a:off x="685800" y="990600"/>
            <a:ext cx="7772400" cy="838200"/>
          </a:xfrm>
        </p:spPr>
        <p:txBody>
          <a:bodyPr anchor="t">
            <a:normAutofit/>
          </a:bodyPr>
          <a:lstStyle/>
          <a:p>
            <a:pPr algn="ctr"/>
            <a:r>
              <a:rPr lang="en-US" sz="4000" dirty="0" smtClean="0"/>
              <a:t>We like empty pipes!</a:t>
            </a:r>
          </a:p>
        </p:txBody>
      </p:sp>
      <p:sp>
        <p:nvSpPr>
          <p:cNvPr id="6" name="Rectangle 5"/>
          <p:cNvSpPr/>
          <p:nvPr/>
        </p:nvSpPr>
        <p:spPr>
          <a:xfrm>
            <a:off x="1676400" y="2895600"/>
            <a:ext cx="10668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STP</a:t>
            </a:r>
          </a:p>
        </p:txBody>
      </p:sp>
      <p:cxnSp>
        <p:nvCxnSpPr>
          <p:cNvPr id="8" name="Straight Arrow Connector 7"/>
          <p:cNvCxnSpPr>
            <a:stCxn id="6" idx="3"/>
          </p:cNvCxnSpPr>
          <p:nvPr/>
        </p:nvCxnSpPr>
        <p:spPr>
          <a:xfrm>
            <a:off x="2743200" y="3238500"/>
            <a:ext cx="4953000" cy="4953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676400" y="4495800"/>
            <a:ext cx="10668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STP</a:t>
            </a:r>
          </a:p>
        </p:txBody>
      </p:sp>
      <p:cxnSp>
        <p:nvCxnSpPr>
          <p:cNvPr id="11" name="Straight Arrow Connector 10"/>
          <p:cNvCxnSpPr/>
          <p:nvPr/>
        </p:nvCxnSpPr>
        <p:spPr>
          <a:xfrm rot="10800000" flipV="1">
            <a:off x="2743200" y="4495800"/>
            <a:ext cx="1143000" cy="457200"/>
          </a:xfrm>
          <a:prstGeom prst="straightConnector1">
            <a:avLst/>
          </a:prstGeom>
          <a:ln>
            <a:solidFill>
              <a:srgbClr val="0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86200" y="4495800"/>
            <a:ext cx="3733800" cy="7620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28800" y="2052935"/>
            <a:ext cx="5486400" cy="461665"/>
          </a:xfrm>
          <a:prstGeom prst="rect">
            <a:avLst/>
          </a:prstGeom>
          <a:noFill/>
        </p:spPr>
        <p:txBody>
          <a:bodyPr wrap="square" rtlCol="0">
            <a:spAutoFit/>
          </a:bodyPr>
          <a:lstStyle/>
          <a:p>
            <a:pPr algn="ctr"/>
            <a:r>
              <a:rPr lang="en-US" sz="2400" dirty="0" smtClean="0"/>
              <a:t>Pipes should drain one way or the other</a:t>
            </a:r>
            <a:endParaRPr lang="en-US" sz="2400" dirty="0"/>
          </a:p>
        </p:txBody>
      </p:sp>
      <p:sp>
        <p:nvSpPr>
          <p:cNvPr id="12" name="TextBox 11"/>
          <p:cNvSpPr txBox="1"/>
          <p:nvPr/>
        </p:nvSpPr>
        <p:spPr>
          <a:xfrm>
            <a:off x="4207054" y="3733800"/>
            <a:ext cx="470000" cy="461665"/>
          </a:xfrm>
          <a:prstGeom prst="rect">
            <a:avLst/>
          </a:prstGeom>
          <a:noFill/>
        </p:spPr>
        <p:txBody>
          <a:bodyPr wrap="none" rtlCol="0">
            <a:spAutoFit/>
          </a:bodyPr>
          <a:lstStyle/>
          <a:p>
            <a:r>
              <a:rPr lang="en-US" sz="2400" dirty="0" smtClean="0"/>
              <a:t>or</a:t>
            </a:r>
            <a:endParaRPr lang="en-US" sz="2400" dirty="0"/>
          </a:p>
        </p:txBody>
      </p:sp>
      <p:pic>
        <p:nvPicPr>
          <p:cNvPr id="14" name="Picture 13" descr="logo.png"/>
          <p:cNvPicPr>
            <a:picLocks noChangeAspect="1"/>
          </p:cNvPicPr>
          <p:nvPr/>
        </p:nvPicPr>
        <p:blipFill>
          <a:blip r:embed="rId2" cstate="print"/>
          <a:stretch>
            <a:fillRect/>
          </a:stretch>
        </p:blipFill>
        <p:spPr>
          <a:xfrm>
            <a:off x="152400" y="6248400"/>
            <a:ext cx="1524000" cy="447977"/>
          </a:xfrm>
          <a:prstGeom prst="rect">
            <a:avLst/>
          </a:prstGeom>
        </p:spPr>
      </p:pic>
      <p:sp>
        <p:nvSpPr>
          <p:cNvPr id="15" name="TextBox 14"/>
          <p:cNvSpPr txBox="1"/>
          <p:nvPr/>
        </p:nvSpPr>
        <p:spPr>
          <a:xfrm>
            <a:off x="1828800" y="5558135"/>
            <a:ext cx="5486400" cy="461665"/>
          </a:xfrm>
          <a:prstGeom prst="rect">
            <a:avLst/>
          </a:prstGeom>
          <a:noFill/>
        </p:spPr>
        <p:txBody>
          <a:bodyPr wrap="square" rtlCol="0">
            <a:spAutoFit/>
          </a:bodyPr>
          <a:lstStyle/>
          <a:p>
            <a:pPr algn="ctr"/>
            <a:r>
              <a:rPr lang="en-US" sz="2400" dirty="0" smtClean="0"/>
              <a:t>Discharge should be dosed</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ChangeArrowheads="1"/>
          </p:cNvSpPr>
          <p:nvPr/>
        </p:nvSpPr>
        <p:spPr bwMode="auto">
          <a:xfrm>
            <a:off x="0" y="1652588"/>
            <a:ext cx="9144000" cy="0"/>
          </a:xfrm>
          <a:prstGeom prst="rect">
            <a:avLst/>
          </a:prstGeom>
          <a:noFill/>
          <a:ln w="9525">
            <a:noFill/>
            <a:miter lim="800000"/>
            <a:headEnd/>
            <a:tailEnd/>
          </a:ln>
        </p:spPr>
        <p:txBody>
          <a:bodyPr wrap="none" anchor="ctr">
            <a:spAutoFit/>
          </a:bodyPr>
          <a:lstStyle/>
          <a:p>
            <a:endParaRPr lang="en-US"/>
          </a:p>
        </p:txBody>
      </p:sp>
      <p:graphicFrame>
        <p:nvGraphicFramePr>
          <p:cNvPr id="12290" name="Object 3"/>
          <p:cNvGraphicFramePr>
            <a:graphicFrameLocks noChangeAspect="1"/>
          </p:cNvGraphicFramePr>
          <p:nvPr/>
        </p:nvGraphicFramePr>
        <p:xfrm>
          <a:off x="304800" y="1807500"/>
          <a:ext cx="8455025" cy="4669500"/>
        </p:xfrm>
        <a:graphic>
          <a:graphicData uri="http://schemas.openxmlformats.org/presentationml/2006/ole">
            <p:oleObj spid="_x0000_s1026" name="AutoCAD LT Drawing" r:id="rId3" imgW="8448840" imgH="4667400" progId="AutoCAD LT.Drawing.16">
              <p:embed/>
            </p:oleObj>
          </a:graphicData>
        </a:graphic>
      </p:graphicFrame>
      <p:pic>
        <p:nvPicPr>
          <p:cNvPr id="4" name="Picture 3" descr="logo.png"/>
          <p:cNvPicPr>
            <a:picLocks noChangeAspect="1"/>
          </p:cNvPicPr>
          <p:nvPr/>
        </p:nvPicPr>
        <p:blipFill>
          <a:blip r:embed="rId4" cstate="print"/>
          <a:stretch>
            <a:fillRect/>
          </a:stretch>
        </p:blipFill>
        <p:spPr>
          <a:xfrm>
            <a:off x="152400" y="6248400"/>
            <a:ext cx="1524000" cy="447977"/>
          </a:xfrm>
          <a:prstGeom prst="rect">
            <a:avLst/>
          </a:prstGeom>
        </p:spPr>
      </p:pic>
      <p:sp>
        <p:nvSpPr>
          <p:cNvPr id="5" name="Title 4"/>
          <p:cNvSpPr>
            <a:spLocks noGrp="1"/>
          </p:cNvSpPr>
          <p:nvPr>
            <p:ph type="title"/>
          </p:nvPr>
        </p:nvSpPr>
        <p:spPr>
          <a:xfrm>
            <a:off x="457200" y="838200"/>
            <a:ext cx="8229600" cy="1143000"/>
          </a:xfrm>
        </p:spPr>
        <p:txBody>
          <a:bodyPr anchor="t">
            <a:normAutofit/>
          </a:bodyPr>
          <a:lstStyle/>
          <a:p>
            <a:pPr algn="ctr"/>
            <a:r>
              <a:rPr lang="en-US" sz="4000" dirty="0" smtClean="0"/>
              <a:t>Submerged fixed film technology</a:t>
            </a:r>
            <a:endParaRPr lang="en-US" sz="4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609600" y="2590800"/>
            <a:ext cx="7772400" cy="1509712"/>
          </a:xfrm>
        </p:spPr>
        <p:txBody>
          <a:bodyPr>
            <a:normAutofit/>
          </a:bodyPr>
          <a:lstStyle/>
          <a:p>
            <a:pPr algn="ctr"/>
            <a:r>
              <a:rPr lang="en-US" sz="2800" dirty="0" smtClean="0"/>
              <a:t>Our goal is to make life </a:t>
            </a:r>
            <a:r>
              <a:rPr lang="en-US" sz="2800" dirty="0" smtClean="0"/>
              <a:t>simpler, more comfortable, and environmentally friendly</a:t>
            </a:r>
            <a:endParaRPr lang="en-US" sz="2800" dirty="0" smtClean="0"/>
          </a:p>
        </p:txBody>
      </p:sp>
      <p:pic>
        <p:nvPicPr>
          <p:cNvPr id="4" name="Picture 3" descr="logo.png"/>
          <p:cNvPicPr>
            <a:picLocks noChangeAspect="1"/>
          </p:cNvPicPr>
          <p:nvPr/>
        </p:nvPicPr>
        <p:blipFill>
          <a:blip r:embed="rId2" cstate="print"/>
          <a:stretch>
            <a:fillRect/>
          </a:stretch>
        </p:blipFill>
        <p:spPr>
          <a:xfrm>
            <a:off x="152400" y="6248400"/>
            <a:ext cx="1524000" cy="447977"/>
          </a:xfrm>
          <a:prstGeom prst="rect">
            <a:avLst/>
          </a:prstGeom>
        </p:spPr>
      </p:pic>
      <p:sp>
        <p:nvSpPr>
          <p:cNvPr id="6" name="TextBox 5"/>
          <p:cNvSpPr txBox="1"/>
          <p:nvPr/>
        </p:nvSpPr>
        <p:spPr>
          <a:xfrm>
            <a:off x="609600" y="3429000"/>
            <a:ext cx="7772400" cy="1471172"/>
          </a:xfrm>
          <a:prstGeom prst="rect">
            <a:avLst/>
          </a:prstGeom>
        </p:spPr>
        <p:txBody>
          <a:bodyPr vert="horz" lIns="45720" rIns="45720" anchor="t">
            <a:normAutofit/>
          </a:bodyPr>
          <a:lstStyle/>
          <a:p>
            <a:pPr algn="ctr">
              <a:spcBef>
                <a:spcPct val="20000"/>
              </a:spcBef>
              <a:buClr>
                <a:schemeClr val="accent3"/>
              </a:buClr>
              <a:buSzPct val="95000"/>
            </a:pPr>
            <a:r>
              <a:rPr lang="en-US" sz="2800" dirty="0" smtClean="0"/>
              <a:t>by providing worry-free water and wastewater treatment plants</a:t>
            </a:r>
          </a:p>
          <a:p>
            <a:pPr algn="ctr">
              <a:spcBef>
                <a:spcPct val="20000"/>
              </a:spcBef>
              <a:buClr>
                <a:schemeClr val="accent3"/>
              </a:buClr>
              <a:buSzPct val="95000"/>
            </a:pP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2743200" cy="2305048"/>
          </a:xfrm>
        </p:spPr>
        <p:txBody>
          <a:bodyPr vert="horz" lIns="0" rIns="0" bIns="0" anchor="t">
            <a:noAutofit/>
          </a:bodyPr>
          <a:lstStyle/>
          <a:p>
            <a:r>
              <a:rPr lang="en-US" sz="2800" dirty="0" smtClean="0">
                <a:solidFill>
                  <a:schemeClr val="tx1"/>
                </a:solidFill>
                <a:latin typeface="+mn-lt"/>
              </a:rPr>
              <a:t>First compartment -anaerobic settling</a:t>
            </a:r>
          </a:p>
        </p:txBody>
      </p:sp>
      <p:pic>
        <p:nvPicPr>
          <p:cNvPr id="7" name="Picture 6" descr="logo.png"/>
          <p:cNvPicPr>
            <a:picLocks noChangeAspect="1"/>
          </p:cNvPicPr>
          <p:nvPr/>
        </p:nvPicPr>
        <p:blipFill>
          <a:blip r:embed="rId2" cstate="print"/>
          <a:stretch>
            <a:fillRect/>
          </a:stretch>
        </p:blipFill>
        <p:spPr>
          <a:xfrm>
            <a:off x="152400" y="6248400"/>
            <a:ext cx="1524000" cy="447977"/>
          </a:xfrm>
          <a:prstGeom prst="rect">
            <a:avLst/>
          </a:prstGeom>
        </p:spPr>
      </p:pic>
      <p:pic>
        <p:nvPicPr>
          <p:cNvPr id="9" name="Content Placeholder 8" descr="DSC_0663.JPG"/>
          <p:cNvPicPr>
            <a:picLocks noGrp="1" noChangeAspect="1"/>
          </p:cNvPicPr>
          <p:nvPr>
            <p:ph sz="half" idx="1"/>
          </p:nvPr>
        </p:nvPicPr>
        <p:blipFill>
          <a:blip r:embed="rId3" cstate="print"/>
          <a:stretch>
            <a:fillRect/>
          </a:stretch>
        </p:blipFill>
        <p:spPr>
          <a:xfrm>
            <a:off x="3575050" y="2264841"/>
            <a:ext cx="5111750" cy="3395118"/>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2743200" cy="2133600"/>
          </a:xfrm>
        </p:spPr>
        <p:txBody>
          <a:bodyPr vert="horz" lIns="0" rIns="0" bIns="0" anchor="t">
            <a:noAutofit/>
          </a:bodyPr>
          <a:lstStyle/>
          <a:p>
            <a:r>
              <a:rPr lang="en-US" sz="2800" dirty="0" smtClean="0">
                <a:solidFill>
                  <a:schemeClr val="tx1"/>
                </a:solidFill>
                <a:latin typeface="+mn-lt"/>
              </a:rPr>
              <a:t>Second compartment - submerged fixed film treatment</a:t>
            </a:r>
          </a:p>
        </p:txBody>
      </p:sp>
      <p:pic>
        <p:nvPicPr>
          <p:cNvPr id="5" name="Content Placeholder 4" descr="DSC_0734.JPG"/>
          <p:cNvPicPr>
            <a:picLocks noGrp="1" noChangeAspect="1"/>
          </p:cNvPicPr>
          <p:nvPr>
            <p:ph sz="half" idx="1"/>
          </p:nvPr>
        </p:nvPicPr>
        <p:blipFill>
          <a:blip r:embed="rId2" cstate="print"/>
          <a:stretch>
            <a:fillRect/>
          </a:stretch>
        </p:blipFill>
        <p:spPr>
          <a:xfrm>
            <a:off x="3575050" y="2264841"/>
            <a:ext cx="5111750" cy="3395118"/>
          </a:xfrm>
        </p:spPr>
      </p:pic>
      <p:pic>
        <p:nvPicPr>
          <p:cNvPr id="6" name="Picture 5" descr="sff.jpg"/>
          <p:cNvPicPr>
            <a:picLocks noChangeAspect="1"/>
          </p:cNvPicPr>
          <p:nvPr/>
        </p:nvPicPr>
        <p:blipFill>
          <a:blip r:embed="rId3" cstate="print"/>
          <a:stretch>
            <a:fillRect/>
          </a:stretch>
        </p:blipFill>
        <p:spPr>
          <a:xfrm>
            <a:off x="381000" y="3810000"/>
            <a:ext cx="2819400" cy="1997034"/>
          </a:xfrm>
          <a:prstGeom prst="rect">
            <a:avLst/>
          </a:prstGeom>
        </p:spPr>
      </p:pic>
      <p:pic>
        <p:nvPicPr>
          <p:cNvPr id="7" name="Picture 6" descr="logo.png"/>
          <p:cNvPicPr>
            <a:picLocks noChangeAspect="1"/>
          </p:cNvPicPr>
          <p:nvPr/>
        </p:nvPicPr>
        <p:blipFill>
          <a:blip r:embed="rId4" cstate="print"/>
          <a:stretch>
            <a:fillRect/>
          </a:stretch>
        </p:blipFill>
        <p:spPr>
          <a:xfrm>
            <a:off x="152400" y="6248400"/>
            <a:ext cx="1524000" cy="44797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1066800"/>
            <a:ext cx="2667000" cy="3733800"/>
          </a:xfrm>
        </p:spPr>
        <p:txBody>
          <a:bodyPr vert="horz" lIns="0" rIns="0" bIns="0" anchor="t">
            <a:noAutofit/>
          </a:bodyPr>
          <a:lstStyle/>
          <a:p>
            <a:r>
              <a:rPr lang="en-US" sz="2800" dirty="0" smtClean="0">
                <a:solidFill>
                  <a:schemeClr val="tx1"/>
                </a:solidFill>
                <a:latin typeface="+mn-lt"/>
              </a:rPr>
              <a:t>Third compartment -fabric filter, effluent storage &amp; pump, UV</a:t>
            </a:r>
          </a:p>
        </p:txBody>
      </p:sp>
      <p:pic>
        <p:nvPicPr>
          <p:cNvPr id="5" name="Picture 4" descr="logo.png"/>
          <p:cNvPicPr>
            <a:picLocks noChangeAspect="1"/>
          </p:cNvPicPr>
          <p:nvPr/>
        </p:nvPicPr>
        <p:blipFill>
          <a:blip r:embed="rId2" cstate="print"/>
          <a:stretch>
            <a:fillRect/>
          </a:stretch>
        </p:blipFill>
        <p:spPr>
          <a:xfrm>
            <a:off x="152400" y="6248400"/>
            <a:ext cx="1524000" cy="447977"/>
          </a:xfrm>
          <a:prstGeom prst="rect">
            <a:avLst/>
          </a:prstGeom>
        </p:spPr>
      </p:pic>
      <p:pic>
        <p:nvPicPr>
          <p:cNvPr id="7" name="Content Placeholder 6" descr="DSC_0688.JPG"/>
          <p:cNvPicPr>
            <a:picLocks noGrp="1" noChangeAspect="1"/>
          </p:cNvPicPr>
          <p:nvPr>
            <p:ph sz="half" idx="1"/>
          </p:nvPr>
        </p:nvPicPr>
        <p:blipFill>
          <a:blip r:embed="rId3" cstate="print"/>
          <a:stretch>
            <a:fillRect/>
          </a:stretch>
        </p:blipFill>
        <p:spPr>
          <a:xfrm>
            <a:off x="3575050" y="2264841"/>
            <a:ext cx="5111750" cy="3395118"/>
          </a:xfr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066800"/>
            <a:ext cx="2590800" cy="3048000"/>
          </a:xfrm>
        </p:spPr>
        <p:txBody>
          <a:bodyPr vert="horz" lIns="0" rIns="0" bIns="0" anchor="t">
            <a:noAutofit/>
          </a:bodyPr>
          <a:lstStyle/>
          <a:p>
            <a:r>
              <a:rPr lang="en-US" sz="2800" dirty="0" smtClean="0">
                <a:solidFill>
                  <a:schemeClr val="tx1"/>
                </a:solidFill>
                <a:latin typeface="+mn-lt"/>
              </a:rPr>
              <a:t>Skid-mounted treatment plant for a 6 to 12-man camp</a:t>
            </a:r>
            <a:endParaRPr lang="en-US" sz="2800" dirty="0">
              <a:solidFill>
                <a:schemeClr val="tx1"/>
              </a:solidFill>
              <a:latin typeface="+mn-lt"/>
            </a:endParaRPr>
          </a:p>
        </p:txBody>
      </p:sp>
      <p:pic>
        <p:nvPicPr>
          <p:cNvPr id="2050" name="Picture 2"/>
          <p:cNvPicPr>
            <a:picLocks noGrp="1" noChangeAspect="1" noChangeArrowheads="1"/>
          </p:cNvPicPr>
          <p:nvPr>
            <p:ph sz="half" idx="1"/>
          </p:nvPr>
        </p:nvPicPr>
        <p:blipFill>
          <a:blip r:embed="rId2" cstate="print"/>
          <a:stretch>
            <a:fillRect/>
          </a:stretch>
        </p:blipFill>
        <p:spPr bwMode="auto">
          <a:xfrm>
            <a:off x="3575050" y="2048023"/>
            <a:ext cx="5111750" cy="3828753"/>
          </a:xfrm>
          <a:prstGeom prst="rect">
            <a:avLst/>
          </a:prstGeom>
          <a:noFill/>
          <a:ln w="9525">
            <a:noFill/>
            <a:miter lim="800000"/>
            <a:headEnd/>
            <a:tailEnd/>
          </a:ln>
        </p:spPr>
      </p:pic>
      <p:pic>
        <p:nvPicPr>
          <p:cNvPr id="5" name="Picture 4" descr="logo.png"/>
          <p:cNvPicPr>
            <a:picLocks noChangeAspect="1"/>
          </p:cNvPicPr>
          <p:nvPr/>
        </p:nvPicPr>
        <p:blipFill>
          <a:blip r:embed="rId3" cstate="print"/>
          <a:stretch>
            <a:fillRect/>
          </a:stretch>
        </p:blipFill>
        <p:spPr>
          <a:xfrm>
            <a:off x="152400" y="6248400"/>
            <a:ext cx="1524000" cy="447977"/>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066800"/>
            <a:ext cx="2590800" cy="3048000"/>
          </a:xfrm>
        </p:spPr>
        <p:txBody>
          <a:bodyPr vert="horz" lIns="0" rIns="0" bIns="0" anchor="t">
            <a:noAutofit/>
          </a:bodyPr>
          <a:lstStyle/>
          <a:p>
            <a:r>
              <a:rPr lang="en-US" sz="2800" dirty="0" smtClean="0">
                <a:solidFill>
                  <a:schemeClr val="tx1"/>
                </a:solidFill>
                <a:latin typeface="+mn-lt"/>
              </a:rPr>
              <a:t>Helicopter transportable treatment plant for a 6 to 12-man camp</a:t>
            </a:r>
            <a:endParaRPr lang="en-US" sz="2800" dirty="0">
              <a:solidFill>
                <a:schemeClr val="tx1"/>
              </a:solidFill>
              <a:latin typeface="+mn-lt"/>
            </a:endParaRPr>
          </a:p>
        </p:txBody>
      </p:sp>
      <p:pic>
        <p:nvPicPr>
          <p:cNvPr id="5" name="Picture 4" descr="logo.png"/>
          <p:cNvPicPr>
            <a:picLocks noChangeAspect="1"/>
          </p:cNvPicPr>
          <p:nvPr/>
        </p:nvPicPr>
        <p:blipFill>
          <a:blip r:embed="rId2" cstate="print"/>
          <a:stretch>
            <a:fillRect/>
          </a:stretch>
        </p:blipFill>
        <p:spPr>
          <a:xfrm>
            <a:off x="152400" y="6248400"/>
            <a:ext cx="1524000" cy="447977"/>
          </a:xfrm>
          <a:prstGeom prst="rect">
            <a:avLst/>
          </a:prstGeom>
        </p:spPr>
      </p:pic>
      <p:pic>
        <p:nvPicPr>
          <p:cNvPr id="8" name="Picture 3" descr="P1010128"/>
          <p:cNvPicPr>
            <a:picLocks noGrp="1" noChangeAspect="1" noChangeArrowheads="1"/>
          </p:cNvPicPr>
          <p:nvPr>
            <p:ph sz="half" idx="1"/>
          </p:nvPr>
        </p:nvPicPr>
        <p:blipFill>
          <a:blip r:embed="rId3" cstate="print"/>
          <a:srcRect/>
          <a:stretch>
            <a:fillRect/>
          </a:stretch>
        </p:blipFill>
        <p:spPr bwMode="auto">
          <a:xfrm>
            <a:off x="3684905" y="2133600"/>
            <a:ext cx="489204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066800"/>
            <a:ext cx="2743200" cy="2743200"/>
          </a:xfrm>
        </p:spPr>
        <p:txBody>
          <a:bodyPr anchor="t"/>
          <a:lstStyle/>
          <a:p>
            <a:r>
              <a:rPr lang="en-US" sz="2800" dirty="0" smtClean="0">
                <a:solidFill>
                  <a:schemeClr val="tx1"/>
                </a:solidFill>
                <a:latin typeface="+mn-lt"/>
              </a:rPr>
              <a:t>ExtremeSTP sewage treatment plant and </a:t>
            </a:r>
            <a:r>
              <a:rPr lang="en-US" sz="2800" dirty="0" err="1" smtClean="0">
                <a:solidFill>
                  <a:schemeClr val="tx1"/>
                </a:solidFill>
                <a:latin typeface="+mn-lt"/>
              </a:rPr>
              <a:t>thermosyphon</a:t>
            </a:r>
            <a:r>
              <a:rPr lang="en-US" sz="2800" dirty="0" smtClean="0">
                <a:solidFill>
                  <a:schemeClr val="tx1"/>
                </a:solidFill>
                <a:latin typeface="+mn-lt"/>
              </a:rPr>
              <a:t> for permanent installation on permafrost</a:t>
            </a:r>
            <a:br>
              <a:rPr lang="en-US" sz="2800" dirty="0" smtClean="0">
                <a:solidFill>
                  <a:schemeClr val="tx1"/>
                </a:solidFill>
                <a:latin typeface="+mn-lt"/>
              </a:rPr>
            </a:br>
            <a:endParaRPr lang="en-US" sz="2800" dirty="0">
              <a:solidFill>
                <a:schemeClr val="tx1"/>
              </a:solidFill>
              <a:latin typeface="+mn-lt"/>
            </a:endParaRPr>
          </a:p>
        </p:txBody>
      </p:sp>
      <p:pic>
        <p:nvPicPr>
          <p:cNvPr id="119810" name="Picture 2" descr="PA077052"/>
          <p:cNvPicPr>
            <a:picLocks noGrp="1" noChangeAspect="1" noChangeArrowheads="1"/>
          </p:cNvPicPr>
          <p:nvPr>
            <p:ph sz="half" idx="1"/>
          </p:nvPr>
        </p:nvPicPr>
        <p:blipFill>
          <a:blip r:embed="rId2" cstate="print"/>
          <a:stretch>
            <a:fillRect/>
          </a:stretch>
        </p:blipFill>
        <p:spPr>
          <a:xfrm>
            <a:off x="3575050" y="2049962"/>
            <a:ext cx="5111750" cy="3824876"/>
          </a:xfrm>
          <a:noFill/>
        </p:spPr>
      </p:pic>
      <p:pic>
        <p:nvPicPr>
          <p:cNvPr id="5" name="Picture 4" descr="logo.png"/>
          <p:cNvPicPr>
            <a:picLocks noChangeAspect="1"/>
          </p:cNvPicPr>
          <p:nvPr/>
        </p:nvPicPr>
        <p:blipFill>
          <a:blip r:embed="rId3" cstate="print"/>
          <a:stretch>
            <a:fillRect/>
          </a:stretch>
        </p:blipFill>
        <p:spPr>
          <a:xfrm>
            <a:off x="152400" y="6248400"/>
            <a:ext cx="1524000" cy="44797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219200"/>
            <a:ext cx="2743200" cy="3810000"/>
          </a:xfrm>
        </p:spPr>
        <p:txBody>
          <a:bodyPr vert="horz" lIns="0" rIns="0" bIns="0" anchor="t">
            <a:noAutofit/>
          </a:bodyPr>
          <a:lstStyle/>
          <a:p>
            <a:r>
              <a:rPr lang="en-US" sz="2800" dirty="0" smtClean="0">
                <a:solidFill>
                  <a:schemeClr val="tx1"/>
                </a:solidFill>
                <a:latin typeface="+mn-lt"/>
              </a:rPr>
              <a:t>Above ground ESTP thermally decoupled from the ground for permanent installation on permafrost</a:t>
            </a:r>
            <a:endParaRPr lang="en-US" sz="2800" dirty="0">
              <a:solidFill>
                <a:schemeClr val="tx1"/>
              </a:solidFill>
              <a:latin typeface="+mn-lt"/>
            </a:endParaRPr>
          </a:p>
        </p:txBody>
      </p:sp>
      <p:pic>
        <p:nvPicPr>
          <p:cNvPr id="7" name="Picture 2" descr="P2270084"/>
          <p:cNvPicPr>
            <a:picLocks noGrp="1" noChangeAspect="1" noChangeArrowheads="1"/>
          </p:cNvPicPr>
          <p:nvPr>
            <p:ph sz="half" idx="1"/>
          </p:nvPr>
        </p:nvPicPr>
        <p:blipFill>
          <a:blip r:embed="rId2" cstate="print"/>
          <a:srcRect/>
          <a:stretch>
            <a:fillRect/>
          </a:stretch>
        </p:blipFill>
        <p:spPr bwMode="auto">
          <a:xfrm>
            <a:off x="3575050" y="2049840"/>
            <a:ext cx="5111750" cy="3825119"/>
          </a:xfrm>
          <a:prstGeom prst="rect">
            <a:avLst/>
          </a:prstGeom>
          <a:noFill/>
          <a:ln w="9525">
            <a:noFill/>
            <a:miter lim="800000"/>
            <a:headEnd/>
            <a:tailEnd/>
          </a:ln>
        </p:spPr>
      </p:pic>
      <p:sp>
        <p:nvSpPr>
          <p:cNvPr id="8" name="Line Callout 1 7"/>
          <p:cNvSpPr/>
          <p:nvPr/>
        </p:nvSpPr>
        <p:spPr>
          <a:xfrm>
            <a:off x="1447800" y="4876800"/>
            <a:ext cx="1600200" cy="304800"/>
          </a:xfrm>
          <a:prstGeom prst="borderCallout1">
            <a:avLst>
              <a:gd name="adj1" fmla="val 68004"/>
              <a:gd name="adj2" fmla="val 108511"/>
              <a:gd name="adj3" fmla="val 197575"/>
              <a:gd name="adj4" fmla="val 234898"/>
            </a:avLst>
          </a:prstGeom>
          <a:solidFill>
            <a:srgbClr val="FF0000"/>
          </a:solidFill>
          <a:ln>
            <a:solidFill>
              <a:srgbClr val="FF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AIR SPACE</a:t>
            </a:r>
            <a:endParaRPr lang="en-US" dirty="0"/>
          </a:p>
        </p:txBody>
      </p:sp>
      <p:pic>
        <p:nvPicPr>
          <p:cNvPr id="11" name="Picture 10" descr="logo.png"/>
          <p:cNvPicPr>
            <a:picLocks noChangeAspect="1"/>
          </p:cNvPicPr>
          <p:nvPr/>
        </p:nvPicPr>
        <p:blipFill>
          <a:blip r:embed="rId3" cstate="print"/>
          <a:stretch>
            <a:fillRect/>
          </a:stretch>
        </p:blipFill>
        <p:spPr>
          <a:xfrm>
            <a:off x="152400" y="6248400"/>
            <a:ext cx="1524000" cy="44797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066800"/>
            <a:ext cx="2590800" cy="3048000"/>
          </a:xfrm>
        </p:spPr>
        <p:txBody>
          <a:bodyPr vert="horz" lIns="0" rIns="0" bIns="0" anchor="t">
            <a:noAutofit/>
          </a:bodyPr>
          <a:lstStyle/>
          <a:p>
            <a:r>
              <a:rPr lang="en-US" sz="2800" dirty="0" smtClean="0">
                <a:solidFill>
                  <a:schemeClr val="tx1"/>
                </a:solidFill>
                <a:latin typeface="+mn-lt"/>
              </a:rPr>
              <a:t>New, low power, submerged fixed film ExtremeSTP sewage treatment plant</a:t>
            </a:r>
            <a:endParaRPr lang="en-US" sz="2800" dirty="0">
              <a:solidFill>
                <a:schemeClr val="tx1"/>
              </a:solidFill>
              <a:latin typeface="+mn-lt"/>
            </a:endParaRPr>
          </a:p>
        </p:txBody>
      </p:sp>
      <p:pic>
        <p:nvPicPr>
          <p:cNvPr id="9" name="Picture 8" descr="logo.png"/>
          <p:cNvPicPr>
            <a:picLocks noChangeAspect="1"/>
          </p:cNvPicPr>
          <p:nvPr/>
        </p:nvPicPr>
        <p:blipFill>
          <a:blip r:embed="rId2" cstate="print"/>
          <a:stretch>
            <a:fillRect/>
          </a:stretch>
        </p:blipFill>
        <p:spPr>
          <a:xfrm>
            <a:off x="152400" y="6248400"/>
            <a:ext cx="1524000" cy="447977"/>
          </a:xfrm>
          <a:prstGeom prst="rect">
            <a:avLst/>
          </a:prstGeom>
        </p:spPr>
      </p:pic>
      <p:pic>
        <p:nvPicPr>
          <p:cNvPr id="11" name="Content Placeholder 10" descr="DSC_0745.JPG"/>
          <p:cNvPicPr>
            <a:picLocks noGrp="1" noChangeAspect="1"/>
          </p:cNvPicPr>
          <p:nvPr>
            <p:ph sz="half" idx="1"/>
          </p:nvPr>
        </p:nvPicPr>
        <p:blipFill>
          <a:blip r:embed="rId3" cstate="print"/>
          <a:stretch>
            <a:fillRect/>
          </a:stretch>
        </p:blipFill>
        <p:spPr>
          <a:xfrm>
            <a:off x="3499104" y="2057400"/>
            <a:ext cx="5111496" cy="3394353"/>
          </a:xfr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C:\Users\RCT\Documents\AFC (John Ellsworth)\Shop Photos for AFC WTP &amp; STP Build 2008\P1010080.jpg"/>
          <p:cNvPicPr>
            <a:picLocks noChangeAspect="1" noChangeArrowheads="1"/>
          </p:cNvPicPr>
          <p:nvPr/>
        </p:nvPicPr>
        <p:blipFill>
          <a:blip r:embed="rId2" cstate="print"/>
          <a:srcRect/>
          <a:stretch>
            <a:fillRect/>
          </a:stretch>
        </p:blipFill>
        <p:spPr bwMode="auto">
          <a:xfrm>
            <a:off x="304800" y="1524000"/>
            <a:ext cx="3971659" cy="2971800"/>
          </a:xfrm>
          <a:prstGeom prst="rect">
            <a:avLst/>
          </a:prstGeom>
          <a:noFill/>
        </p:spPr>
      </p:pic>
      <p:pic>
        <p:nvPicPr>
          <p:cNvPr id="37890" name="Picture 2" descr="C:\Users\RCT\Documents\AFC (John Ellsworth)\Startup Nov2008 Photos\IMG_2488.JPG"/>
          <p:cNvPicPr>
            <a:picLocks noChangeAspect="1" noChangeArrowheads="1"/>
          </p:cNvPicPr>
          <p:nvPr/>
        </p:nvPicPr>
        <p:blipFill>
          <a:blip r:embed="rId3" cstate="print"/>
          <a:srcRect/>
          <a:stretch>
            <a:fillRect/>
          </a:stretch>
        </p:blipFill>
        <p:spPr bwMode="auto">
          <a:xfrm>
            <a:off x="3352800" y="4419600"/>
            <a:ext cx="2743200" cy="2057588"/>
          </a:xfrm>
          <a:prstGeom prst="rect">
            <a:avLst/>
          </a:prstGeom>
          <a:noFill/>
        </p:spPr>
      </p:pic>
      <p:sp>
        <p:nvSpPr>
          <p:cNvPr id="2" name="Title 1"/>
          <p:cNvSpPr>
            <a:spLocks noGrp="1"/>
          </p:cNvSpPr>
          <p:nvPr>
            <p:ph type="title"/>
          </p:nvPr>
        </p:nvSpPr>
        <p:spPr>
          <a:xfrm>
            <a:off x="457200" y="838200"/>
            <a:ext cx="8229600" cy="1143000"/>
          </a:xfrm>
        </p:spPr>
        <p:txBody>
          <a:bodyPr anchor="t">
            <a:normAutofit/>
          </a:bodyPr>
          <a:lstStyle/>
          <a:p>
            <a:pPr algn="ctr"/>
            <a:r>
              <a:rPr lang="en-US" sz="4000" dirty="0" smtClean="0"/>
              <a:t>Manufacturing Process</a:t>
            </a:r>
            <a:endParaRPr lang="en-US" sz="4000" dirty="0"/>
          </a:p>
        </p:txBody>
      </p:sp>
      <p:pic>
        <p:nvPicPr>
          <p:cNvPr id="10" name="Content Placeholder 9" descr="IMG_1715.JPG"/>
          <p:cNvPicPr>
            <a:picLocks noGrp="1" noChangeAspect="1"/>
          </p:cNvPicPr>
          <p:nvPr>
            <p:ph sz="half" idx="2"/>
          </p:nvPr>
        </p:nvPicPr>
        <p:blipFill>
          <a:blip r:embed="rId4" cstate="print"/>
          <a:stretch>
            <a:fillRect/>
          </a:stretch>
        </p:blipFill>
        <p:spPr>
          <a:xfrm>
            <a:off x="5943600" y="4724400"/>
            <a:ext cx="2362200" cy="1767520"/>
          </a:xfrm>
        </p:spPr>
      </p:pic>
      <p:pic>
        <p:nvPicPr>
          <p:cNvPr id="15" name="Content Placeholder 14" descr="CCHRC_Lifewater_Tank_06_11_04.jpg"/>
          <p:cNvPicPr>
            <a:picLocks noGrp="1" noChangeAspect="1"/>
          </p:cNvPicPr>
          <p:nvPr>
            <p:ph sz="half" idx="1"/>
          </p:nvPr>
        </p:nvPicPr>
        <p:blipFill>
          <a:blip r:embed="rId5" cstate="print"/>
          <a:stretch>
            <a:fillRect/>
          </a:stretch>
        </p:blipFill>
        <p:spPr>
          <a:xfrm>
            <a:off x="3962400" y="1523999"/>
            <a:ext cx="4343400" cy="3249955"/>
          </a:xfrm>
        </p:spPr>
      </p:pic>
      <p:pic>
        <p:nvPicPr>
          <p:cNvPr id="37892" name="Picture 4" descr="C:\Users\RCT\Pictures\AFC WTP&amp;STP\PA140023.JPG"/>
          <p:cNvPicPr>
            <a:picLocks noChangeAspect="1" noChangeArrowheads="1"/>
          </p:cNvPicPr>
          <p:nvPr/>
        </p:nvPicPr>
        <p:blipFill>
          <a:blip r:embed="rId6" cstate="print"/>
          <a:srcRect/>
          <a:stretch>
            <a:fillRect/>
          </a:stretch>
        </p:blipFill>
        <p:spPr bwMode="auto">
          <a:xfrm>
            <a:off x="766796" y="3656888"/>
            <a:ext cx="2281204" cy="304871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914400"/>
            <a:ext cx="8229600" cy="1143000"/>
          </a:xfrm>
        </p:spPr>
        <p:txBody>
          <a:bodyPr anchor="t">
            <a:normAutofit/>
          </a:bodyPr>
          <a:lstStyle/>
          <a:p>
            <a:r>
              <a:rPr lang="en-US" sz="2800" dirty="0" smtClean="0"/>
              <a:t>Step 1: Cut plastic parts using a CNC router</a:t>
            </a:r>
            <a:endParaRPr lang="en-US" sz="2800" dirty="0"/>
          </a:p>
        </p:txBody>
      </p:sp>
      <p:pic>
        <p:nvPicPr>
          <p:cNvPr id="7" name="Content Placeholder 6" descr="IMG_1094.JPG"/>
          <p:cNvPicPr>
            <a:picLocks noGrp="1" noChangeAspect="1"/>
          </p:cNvPicPr>
          <p:nvPr>
            <p:ph sz="half" idx="1"/>
          </p:nvPr>
        </p:nvPicPr>
        <p:blipFill>
          <a:blip r:embed="rId2" cstate="print"/>
          <a:stretch>
            <a:fillRect/>
          </a:stretch>
        </p:blipFill>
        <p:spPr>
          <a:xfrm>
            <a:off x="457200" y="2348706"/>
            <a:ext cx="4038600" cy="3028950"/>
          </a:xfrm>
        </p:spPr>
      </p:pic>
      <p:pic>
        <p:nvPicPr>
          <p:cNvPr id="10" name="Content Placeholder 9" descr="IMG_1085.JPG"/>
          <p:cNvPicPr>
            <a:picLocks noGrp="1" noChangeAspect="1"/>
          </p:cNvPicPr>
          <p:nvPr>
            <p:ph sz="half" idx="2"/>
          </p:nvPr>
        </p:nvPicPr>
        <p:blipFill>
          <a:blip r:embed="rId3" cstate="print"/>
          <a:stretch>
            <a:fillRect/>
          </a:stretch>
        </p:blipFill>
        <p:spPr>
          <a:xfrm>
            <a:off x="4648200" y="2348706"/>
            <a:ext cx="4038600" cy="3028950"/>
          </a:xfrm>
        </p:spPr>
      </p:pic>
      <p:sp>
        <p:nvSpPr>
          <p:cNvPr id="5" name="TextBox 4"/>
          <p:cNvSpPr txBox="1"/>
          <p:nvPr/>
        </p:nvSpPr>
        <p:spPr>
          <a:xfrm>
            <a:off x="762000" y="5481935"/>
            <a:ext cx="7696200" cy="461665"/>
          </a:xfrm>
          <a:prstGeom prst="rect">
            <a:avLst/>
          </a:prstGeom>
          <a:noFill/>
        </p:spPr>
        <p:txBody>
          <a:bodyPr wrap="square" rtlCol="0">
            <a:spAutoFit/>
          </a:bodyPr>
          <a:lstStyle/>
          <a:p>
            <a:pPr algn="ctr"/>
            <a:r>
              <a:rPr lang="en-US" sz="2400" dirty="0" smtClean="0"/>
              <a:t>(co-polymer polypropylene plastic)</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pic>
        <p:nvPicPr>
          <p:cNvPr id="7" name="Picture 10" descr="http://www.campwater.com/images/top2_r1_c1.jpg"/>
          <p:cNvPicPr>
            <a:picLocks noGrp="1" noChangeAspect="1" noChangeArrowheads="1"/>
          </p:cNvPicPr>
          <p:nvPr>
            <p:ph idx="1"/>
          </p:nvPr>
        </p:nvPicPr>
        <p:blipFill>
          <a:blip r:embed="rId2" cstate="print"/>
          <a:srcRect/>
          <a:stretch>
            <a:fillRect/>
          </a:stretch>
        </p:blipFill>
        <p:spPr bwMode="auto">
          <a:xfrm>
            <a:off x="584200" y="3896380"/>
            <a:ext cx="7975600" cy="1295400"/>
          </a:xfrm>
          <a:prstGeom prst="rect">
            <a:avLst/>
          </a:prstGeom>
          <a:noFill/>
        </p:spPr>
      </p:pic>
      <p:sp>
        <p:nvSpPr>
          <p:cNvPr id="8" name="TextBox 7"/>
          <p:cNvSpPr txBox="1"/>
          <p:nvPr/>
        </p:nvSpPr>
        <p:spPr>
          <a:xfrm>
            <a:off x="381000" y="5267980"/>
            <a:ext cx="8305800" cy="523220"/>
          </a:xfrm>
          <a:prstGeom prst="rect">
            <a:avLst/>
          </a:prstGeom>
          <a:noFill/>
        </p:spPr>
        <p:txBody>
          <a:bodyPr wrap="square" rtlCol="0">
            <a:spAutoFit/>
          </a:bodyPr>
          <a:lstStyle/>
          <a:p>
            <a:pPr algn="ctr"/>
            <a:r>
              <a:rPr lang="en-US" sz="2800" dirty="0" smtClean="0"/>
              <a:t>Jon Dufendach</a:t>
            </a:r>
            <a:endParaRPr lang="en-US" sz="2800" dirty="0"/>
          </a:p>
        </p:txBody>
      </p:sp>
      <p:sp>
        <p:nvSpPr>
          <p:cNvPr id="9" name="Rectangle 8"/>
          <p:cNvSpPr/>
          <p:nvPr/>
        </p:nvSpPr>
        <p:spPr>
          <a:xfrm rot="21049843">
            <a:off x="1823318" y="978807"/>
            <a:ext cx="5791164"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First let’s talk about water treatment plants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chor="t">
            <a:normAutofit/>
          </a:bodyPr>
          <a:lstStyle/>
          <a:p>
            <a:r>
              <a:rPr lang="en-US" sz="2800" dirty="0" smtClean="0"/>
              <a:t>Step 2: Weld tanks together using extrusion welders</a:t>
            </a:r>
            <a:endParaRPr lang="en-US" sz="2800" dirty="0"/>
          </a:p>
        </p:txBody>
      </p:sp>
      <p:pic>
        <p:nvPicPr>
          <p:cNvPr id="5" name="Content Placeholder 4" descr="IMG_1692.JPG"/>
          <p:cNvPicPr>
            <a:picLocks noGrp="1" noChangeAspect="1"/>
          </p:cNvPicPr>
          <p:nvPr>
            <p:ph sz="half" idx="1"/>
          </p:nvPr>
        </p:nvPicPr>
        <p:blipFill>
          <a:blip r:embed="rId2" cstate="print"/>
          <a:stretch>
            <a:fillRect/>
          </a:stretch>
        </p:blipFill>
        <p:spPr>
          <a:xfrm>
            <a:off x="457200" y="2348706"/>
            <a:ext cx="4038600" cy="3028950"/>
          </a:xfrm>
        </p:spPr>
      </p:pic>
      <p:pic>
        <p:nvPicPr>
          <p:cNvPr id="6" name="Content Placeholder 5" descr="IMG_1690.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chor="t">
            <a:normAutofit/>
          </a:bodyPr>
          <a:lstStyle/>
          <a:p>
            <a:r>
              <a:rPr lang="en-US" sz="2800" dirty="0" smtClean="0"/>
              <a:t>Step 3: Place components into tanks and test</a:t>
            </a:r>
            <a:endParaRPr lang="en-US" sz="2800" dirty="0"/>
          </a:p>
        </p:txBody>
      </p:sp>
      <p:pic>
        <p:nvPicPr>
          <p:cNvPr id="5" name="Content Placeholder 4" descr="IMG_1696.JPG"/>
          <p:cNvPicPr>
            <a:picLocks noGrp="1" noChangeAspect="1"/>
          </p:cNvPicPr>
          <p:nvPr>
            <p:ph sz="half" idx="1"/>
          </p:nvPr>
        </p:nvPicPr>
        <p:blipFill>
          <a:blip r:embed="rId2" cstate="print"/>
          <a:stretch>
            <a:fillRect/>
          </a:stretch>
        </p:blipFill>
        <p:spPr>
          <a:xfrm>
            <a:off x="457200" y="2352236"/>
            <a:ext cx="4038600" cy="3021889"/>
          </a:xfrm>
        </p:spPr>
      </p:pic>
      <p:pic>
        <p:nvPicPr>
          <p:cNvPr id="6" name="Content Placeholder 5" descr="IMG_1697.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1554162"/>
          </a:xfrm>
        </p:spPr>
        <p:txBody>
          <a:bodyPr vert="horz" lIns="91440" tIns="45720" rIns="91440" bIns="45720" rtlCol="0" anchor="t">
            <a:normAutofit/>
          </a:bodyPr>
          <a:lstStyle/>
          <a:p>
            <a:r>
              <a:rPr lang="en-US" sz="2800" dirty="0" smtClean="0"/>
              <a:t>Step 4: For commercial systems – insert tanks and other components into an insulated container (20’/40’/45’/48’/53’)</a:t>
            </a:r>
            <a:endParaRPr lang="en-US" sz="2800" dirty="0"/>
          </a:p>
        </p:txBody>
      </p:sp>
      <p:pic>
        <p:nvPicPr>
          <p:cNvPr id="5" name="Content Placeholder 4" descr="IMG_1705.JPG"/>
          <p:cNvPicPr>
            <a:picLocks noGrp="1" noChangeAspect="1"/>
          </p:cNvPicPr>
          <p:nvPr>
            <p:ph sz="half" idx="1"/>
          </p:nvPr>
        </p:nvPicPr>
        <p:blipFill>
          <a:blip r:embed="rId2" cstate="print"/>
          <a:stretch>
            <a:fillRect/>
          </a:stretch>
        </p:blipFill>
        <p:spPr>
          <a:xfrm>
            <a:off x="457200" y="2457450"/>
            <a:ext cx="4038600" cy="3028950"/>
          </a:xfrm>
        </p:spPr>
      </p:pic>
      <p:pic>
        <p:nvPicPr>
          <p:cNvPr id="6" name="Content Placeholder 5" descr="IMG_1706.JPG"/>
          <p:cNvPicPr>
            <a:picLocks noGrp="1" noChangeAspect="1"/>
          </p:cNvPicPr>
          <p:nvPr>
            <p:ph sz="half" idx="2"/>
          </p:nvPr>
        </p:nvPicPr>
        <p:blipFill>
          <a:blip r:embed="rId3" cstate="print"/>
          <a:stretch>
            <a:fillRect/>
          </a:stretch>
        </p:blipFill>
        <p:spPr>
          <a:xfrm>
            <a:off x="4648200" y="3143250"/>
            <a:ext cx="4038600" cy="302895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914400"/>
            <a:ext cx="8229600" cy="1295400"/>
          </a:xfrm>
          <a:prstGeom prst="rect">
            <a:avLst/>
          </a:prstGeom>
        </p:spPr>
        <p:txBody>
          <a:bodyP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dirty="0" smtClean="0">
                <a:solidFill>
                  <a:schemeClr val="tx2"/>
                </a:solidFill>
                <a:latin typeface="+mj-lt"/>
                <a:ea typeface="+mj-ea"/>
                <a:cs typeface="+mj-cs"/>
              </a:rPr>
              <a:t>Step 4: For residential systems – finish super-insulated tank, blower base, and other components</a:t>
            </a:r>
            <a:endParaRPr lang="en-US" sz="2800" dirty="0">
              <a:solidFill>
                <a:schemeClr val="tx2"/>
              </a:solidFill>
              <a:latin typeface="+mj-lt"/>
              <a:ea typeface="+mj-ea"/>
              <a:cs typeface="+mj-cs"/>
            </a:endParaRPr>
          </a:p>
        </p:txBody>
      </p:sp>
      <p:pic>
        <p:nvPicPr>
          <p:cNvPr id="3" name="Picture 2" descr="C:\Users\RCT\Pictures\2008-08-18 downloaded 2002-12-31\2008-08-18 downloaded 022.JPG"/>
          <p:cNvPicPr>
            <a:picLocks noChangeAspect="1" noChangeArrowheads="1"/>
          </p:cNvPicPr>
          <p:nvPr/>
        </p:nvPicPr>
        <p:blipFill>
          <a:blip r:embed="rId2" cstate="print"/>
          <a:srcRect/>
          <a:stretch>
            <a:fillRect/>
          </a:stretch>
        </p:blipFill>
        <p:spPr bwMode="auto">
          <a:xfrm>
            <a:off x="381000" y="2209800"/>
            <a:ext cx="4038600" cy="3021890"/>
          </a:xfrm>
          <a:prstGeom prst="rect">
            <a:avLst/>
          </a:prstGeom>
          <a:noFill/>
        </p:spPr>
      </p:pic>
      <p:pic>
        <p:nvPicPr>
          <p:cNvPr id="40962" name="Picture 2" descr="C:\Users\RCT\Pictures\2008-08-18 downloaded 2002-12-31\2008-08-18 downloaded 023.JPG"/>
          <p:cNvPicPr>
            <a:picLocks noChangeAspect="1" noChangeArrowheads="1"/>
          </p:cNvPicPr>
          <p:nvPr/>
        </p:nvPicPr>
        <p:blipFill>
          <a:blip r:embed="rId3" cstate="print"/>
          <a:srcRect/>
          <a:stretch>
            <a:fillRect/>
          </a:stretch>
        </p:blipFill>
        <p:spPr bwMode="auto">
          <a:xfrm>
            <a:off x="4641819" y="3124200"/>
            <a:ext cx="4044981" cy="302666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t>Step 5: Ship or deliver </a:t>
            </a:r>
            <a:r>
              <a:rPr lang="en-US" sz="2800" dirty="0" err="1" smtClean="0"/>
              <a:t>ExtremeSTP</a:t>
            </a:r>
            <a:r>
              <a:rPr lang="en-US" sz="2800" baseline="30000" dirty="0" err="1" smtClean="0"/>
              <a:t>tm</a:t>
            </a:r>
            <a:r>
              <a:rPr lang="en-US" sz="2800" dirty="0" smtClean="0"/>
              <a:t> sewage treatment plant to customer</a:t>
            </a:r>
            <a:endParaRPr lang="en-US" sz="2800" dirty="0"/>
          </a:p>
        </p:txBody>
      </p:sp>
      <p:pic>
        <p:nvPicPr>
          <p:cNvPr id="7" name="Picture 3" descr="P1010128"/>
          <p:cNvPicPr>
            <a:picLocks noGrp="1" noChangeAspect="1" noChangeArrowheads="1"/>
          </p:cNvPicPr>
          <p:nvPr>
            <p:ph idx="1"/>
          </p:nvPr>
        </p:nvPicPr>
        <p:blipFill>
          <a:blip r:embed="rId2" cstate="print"/>
          <a:srcRect/>
          <a:stretch>
            <a:fillRect/>
          </a:stretch>
        </p:blipFill>
        <p:spPr bwMode="auto">
          <a:xfrm>
            <a:off x="4562437" y="3200400"/>
            <a:ext cx="4048163" cy="3026664"/>
          </a:xfrm>
          <a:prstGeom prst="rect">
            <a:avLst/>
          </a:prstGeom>
          <a:noFill/>
        </p:spPr>
      </p:pic>
      <p:pic>
        <p:nvPicPr>
          <p:cNvPr id="28673" name="Picture 1" descr="C:\Users\RCT\Pictures\AFC WTP&amp;STP\PB040240.JPG"/>
          <p:cNvPicPr>
            <a:picLocks noChangeAspect="1" noChangeArrowheads="1"/>
          </p:cNvPicPr>
          <p:nvPr/>
        </p:nvPicPr>
        <p:blipFill>
          <a:blip r:embed="rId3" cstate="print"/>
          <a:srcRect/>
          <a:stretch>
            <a:fillRect/>
          </a:stretch>
        </p:blipFill>
        <p:spPr bwMode="auto">
          <a:xfrm>
            <a:off x="381000" y="2209800"/>
            <a:ext cx="4044981" cy="3026664"/>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4" name="Picture 2" descr="Stoller-Smith Sept 10, 20040017"/>
          <p:cNvPicPr>
            <a:picLocks noChangeAspect="1" noChangeArrowheads="1"/>
          </p:cNvPicPr>
          <p:nvPr/>
        </p:nvPicPr>
        <p:blipFill>
          <a:blip r:embed="rId2" cstate="print"/>
          <a:srcRect/>
          <a:stretch>
            <a:fillRect/>
          </a:stretch>
        </p:blipFill>
        <p:spPr bwMode="auto">
          <a:xfrm>
            <a:off x="-457200" y="-76200"/>
            <a:ext cx="9753600" cy="7316788"/>
          </a:xfrm>
          <a:prstGeom prst="rect">
            <a:avLst/>
          </a:prstGeom>
          <a:noFill/>
          <a:ln w="9525">
            <a:noFill/>
            <a:miter lim="800000"/>
            <a:headEnd/>
            <a:tailEnd/>
          </a:ln>
        </p:spPr>
      </p:pic>
      <p:sp>
        <p:nvSpPr>
          <p:cNvPr id="141315" name="AutoShape 3"/>
          <p:cNvSpPr>
            <a:spLocks/>
          </p:cNvSpPr>
          <p:nvPr/>
        </p:nvSpPr>
        <p:spPr bwMode="auto">
          <a:xfrm>
            <a:off x="5715000" y="4648200"/>
            <a:ext cx="3048000" cy="457200"/>
          </a:xfrm>
          <a:prstGeom prst="borderCallout1">
            <a:avLst>
              <a:gd name="adj1" fmla="val 25000"/>
              <a:gd name="adj2" fmla="val -2500"/>
              <a:gd name="adj3" fmla="val -94444"/>
              <a:gd name="adj4" fmla="val -36301"/>
            </a:avLst>
          </a:prstGeom>
          <a:solidFill>
            <a:srgbClr val="FFFF00"/>
          </a:solidFill>
          <a:ln w="28575">
            <a:solidFill>
              <a:srgbClr val="FFFF00"/>
            </a:solidFill>
            <a:miter lim="800000"/>
            <a:headEnd/>
            <a:tailEnd type="triangle" w="med" len="med"/>
          </a:ln>
        </p:spPr>
        <p:txBody>
          <a:bodyPr/>
          <a:lstStyle/>
          <a:p>
            <a:pPr algn="ctr" eaLnBrk="0" hangingPunct="0"/>
            <a:r>
              <a:rPr lang="en-US" sz="1800">
                <a:latin typeface="Tahoma" pitchFamily="34" charset="0"/>
              </a:rPr>
              <a:t>Triodetic foundation</a:t>
            </a:r>
          </a:p>
        </p:txBody>
      </p:sp>
      <p:sp>
        <p:nvSpPr>
          <p:cNvPr id="141316" name="AutoShape 4"/>
          <p:cNvSpPr>
            <a:spLocks/>
          </p:cNvSpPr>
          <p:nvPr/>
        </p:nvSpPr>
        <p:spPr bwMode="auto">
          <a:xfrm>
            <a:off x="4495800" y="5638800"/>
            <a:ext cx="3276600" cy="990600"/>
          </a:xfrm>
          <a:prstGeom prst="borderCallout1">
            <a:avLst>
              <a:gd name="adj1" fmla="val 11537"/>
              <a:gd name="adj2" fmla="val -2324"/>
              <a:gd name="adj3" fmla="val -116829"/>
              <a:gd name="adj4" fmla="val -68991"/>
            </a:avLst>
          </a:prstGeom>
          <a:solidFill>
            <a:srgbClr val="FFFF00"/>
          </a:solidFill>
          <a:ln w="28575" algn="ctr">
            <a:solidFill>
              <a:srgbClr val="FFFF00"/>
            </a:solidFill>
            <a:miter lim="800000"/>
            <a:headEnd/>
            <a:tailEnd type="triangle" w="med" len="med"/>
          </a:ln>
        </p:spPr>
        <p:txBody>
          <a:bodyPr/>
          <a:lstStyle/>
          <a:p>
            <a:pPr algn="ctr" eaLnBrk="0" hangingPunct="0"/>
            <a:r>
              <a:rPr lang="en-US" sz="1800">
                <a:latin typeface="Tahoma" pitchFamily="34" charset="0"/>
              </a:rPr>
              <a:t>ExtremeSTP Model XSTP150UVP</a:t>
            </a:r>
          </a:p>
          <a:p>
            <a:pPr algn="ctr" eaLnBrk="0" hangingPunct="0"/>
            <a:r>
              <a:rPr lang="en-US" sz="1800">
                <a:latin typeface="Tahoma" pitchFamily="34" charset="0"/>
              </a:rPr>
              <a:t>sewage treatment plant</a:t>
            </a:r>
          </a:p>
        </p:txBody>
      </p:sp>
      <p:sp>
        <p:nvSpPr>
          <p:cNvPr id="141317" name="AutoShape 5"/>
          <p:cNvSpPr>
            <a:spLocks/>
          </p:cNvSpPr>
          <p:nvPr/>
        </p:nvSpPr>
        <p:spPr bwMode="auto">
          <a:xfrm>
            <a:off x="1752600" y="6248400"/>
            <a:ext cx="2286000" cy="457200"/>
          </a:xfrm>
          <a:prstGeom prst="borderCallout1">
            <a:avLst>
              <a:gd name="adj1" fmla="val 25000"/>
              <a:gd name="adj2" fmla="val -3333"/>
              <a:gd name="adj3" fmla="val -389583"/>
              <a:gd name="adj4" fmla="val -39236"/>
            </a:avLst>
          </a:prstGeom>
          <a:solidFill>
            <a:srgbClr val="FFFF00"/>
          </a:solidFill>
          <a:ln w="28575" algn="ctr">
            <a:solidFill>
              <a:srgbClr val="FFFF00"/>
            </a:solidFill>
            <a:miter lim="800000"/>
            <a:headEnd/>
            <a:tailEnd type="triangle" w="med" len="med"/>
          </a:ln>
        </p:spPr>
        <p:txBody>
          <a:bodyPr/>
          <a:lstStyle/>
          <a:p>
            <a:pPr algn="ctr" eaLnBrk="0" hangingPunct="0"/>
            <a:r>
              <a:rPr lang="en-US" sz="1800">
                <a:latin typeface="Tahoma" pitchFamily="34" charset="0"/>
              </a:rPr>
              <a:t>Effluent line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752600"/>
            <a:ext cx="2743200" cy="1162050"/>
          </a:xfrm>
        </p:spPr>
        <p:txBody>
          <a:bodyPr vert="horz" lIns="0" rIns="0" bIns="0" anchor="t">
            <a:noAutofit/>
          </a:bodyPr>
          <a:lstStyle/>
          <a:p>
            <a:r>
              <a:rPr lang="en-US" sz="2800" dirty="0" smtClean="0">
                <a:solidFill>
                  <a:schemeClr val="tx1"/>
                </a:solidFill>
                <a:latin typeface="+mn-lt"/>
              </a:rPr>
              <a:t>Discharge in </a:t>
            </a:r>
            <a:r>
              <a:rPr lang="en-US" sz="2800" dirty="0" smtClean="0">
                <a:solidFill>
                  <a:schemeClr val="tx1"/>
                </a:solidFill>
                <a:latin typeface="+mn-lt"/>
              </a:rPr>
              <a:t>summer/winter</a:t>
            </a:r>
            <a:endParaRPr lang="en-US" sz="2800" dirty="0">
              <a:solidFill>
                <a:schemeClr val="tx1"/>
              </a:solidFill>
              <a:latin typeface="+mn-lt"/>
            </a:endParaRPr>
          </a:p>
        </p:txBody>
      </p:sp>
      <p:pic>
        <p:nvPicPr>
          <p:cNvPr id="5" name="Picture 4" descr="logo.png"/>
          <p:cNvPicPr>
            <a:picLocks noChangeAspect="1"/>
          </p:cNvPicPr>
          <p:nvPr/>
        </p:nvPicPr>
        <p:blipFill>
          <a:blip r:embed="rId2" cstate="print"/>
          <a:stretch>
            <a:fillRect/>
          </a:stretch>
        </p:blipFill>
        <p:spPr>
          <a:xfrm>
            <a:off x="152400" y="6248400"/>
            <a:ext cx="1524000" cy="447977"/>
          </a:xfrm>
          <a:prstGeom prst="rect">
            <a:avLst/>
          </a:prstGeom>
        </p:spPr>
      </p:pic>
      <p:pic>
        <p:nvPicPr>
          <p:cNvPr id="6" name="Picture 2" descr="P2270092"/>
          <p:cNvPicPr>
            <a:picLocks noChangeAspect="1" noChangeArrowheads="1"/>
          </p:cNvPicPr>
          <p:nvPr/>
        </p:nvPicPr>
        <p:blipFill>
          <a:blip r:embed="rId3" cstate="print"/>
          <a:srcRect/>
          <a:stretch>
            <a:fillRect/>
          </a:stretch>
        </p:blipFill>
        <p:spPr bwMode="auto">
          <a:xfrm>
            <a:off x="685800" y="3002280"/>
            <a:ext cx="4032505" cy="3017520"/>
          </a:xfrm>
          <a:prstGeom prst="rect">
            <a:avLst/>
          </a:prstGeom>
          <a:noFill/>
          <a:ln w="9525">
            <a:noFill/>
            <a:miter lim="800000"/>
            <a:headEnd/>
            <a:tailEnd/>
          </a:ln>
        </p:spPr>
      </p:pic>
      <p:pic>
        <p:nvPicPr>
          <p:cNvPr id="7" name="Picture 2" descr="P9233406"/>
          <p:cNvPicPr>
            <a:picLocks noGrp="1" noChangeAspect="1" noChangeArrowheads="1"/>
          </p:cNvPicPr>
          <p:nvPr>
            <p:ph sz="half" idx="1"/>
          </p:nvPr>
        </p:nvPicPr>
        <p:blipFill>
          <a:blip r:embed="rId4" cstate="print"/>
          <a:srcRect/>
          <a:stretch>
            <a:fillRect/>
          </a:stretch>
        </p:blipFill>
        <p:spPr bwMode="auto">
          <a:xfrm>
            <a:off x="4257501" y="1752600"/>
            <a:ext cx="4276899"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2" cstate="print"/>
          <a:stretch>
            <a:fillRect/>
          </a:stretch>
        </p:blipFill>
        <p:spPr>
          <a:xfrm>
            <a:off x="152400" y="6248400"/>
            <a:ext cx="1524000" cy="447977"/>
          </a:xfrm>
          <a:prstGeom prst="rect">
            <a:avLst/>
          </a:prstGeom>
        </p:spPr>
      </p:pic>
      <p:sp>
        <p:nvSpPr>
          <p:cNvPr id="8" name="TextBox 7"/>
          <p:cNvSpPr txBox="1"/>
          <p:nvPr/>
        </p:nvSpPr>
        <p:spPr>
          <a:xfrm>
            <a:off x="3886200" y="5953780"/>
            <a:ext cx="4648200" cy="523220"/>
          </a:xfrm>
          <a:prstGeom prst="rect">
            <a:avLst/>
          </a:prstGeom>
        </p:spPr>
        <p:txBody>
          <a:bodyPr vert="horz" lIns="0" rIns="0" bIns="0" anchor="t">
            <a:noAutofit/>
          </a:bodyPr>
          <a:lstStyle/>
          <a:p>
            <a:pPr>
              <a:spcBef>
                <a:spcPct val="0"/>
              </a:spcBef>
            </a:pPr>
            <a:r>
              <a:rPr lang="en-US" sz="2800" dirty="0" smtClean="0">
                <a:ea typeface="+mj-ea"/>
                <a:cs typeface="+mj-cs"/>
              </a:rPr>
              <a:t>(Immersed flat plate MBR)</a:t>
            </a:r>
          </a:p>
        </p:txBody>
      </p:sp>
      <p:pic>
        <p:nvPicPr>
          <p:cNvPr id="10" name="Picture 2" descr="P6150157"/>
          <p:cNvPicPr>
            <a:picLocks noGrp="1" noChangeAspect="1" noChangeArrowheads="1"/>
          </p:cNvPicPr>
          <p:nvPr>
            <p:ph sz="half" idx="1"/>
          </p:nvPr>
        </p:nvPicPr>
        <p:blipFill>
          <a:blip r:embed="rId3" cstate="print"/>
          <a:srcRect/>
          <a:stretch>
            <a:fillRect/>
          </a:stretch>
        </p:blipFill>
        <p:spPr>
          <a:xfrm>
            <a:off x="3575050" y="2049962"/>
            <a:ext cx="5111750" cy="3824876"/>
          </a:xfrm>
          <a:noFill/>
        </p:spPr>
      </p:pic>
      <p:pic>
        <p:nvPicPr>
          <p:cNvPr id="11" name="Picture 2" descr="IMG_1443"/>
          <p:cNvPicPr>
            <a:picLocks noChangeAspect="1" noChangeArrowheads="1"/>
          </p:cNvPicPr>
          <p:nvPr/>
        </p:nvPicPr>
        <p:blipFill>
          <a:blip r:embed="rId4" cstate="print"/>
          <a:srcRect/>
          <a:stretch>
            <a:fillRect/>
          </a:stretch>
        </p:blipFill>
        <p:spPr>
          <a:xfrm>
            <a:off x="228600" y="3581400"/>
            <a:ext cx="3124200" cy="2343659"/>
          </a:xfrm>
          <a:prstGeom prst="rect">
            <a:avLst/>
          </a:prstGeom>
          <a:noFill/>
        </p:spPr>
      </p:pic>
      <p:sp>
        <p:nvSpPr>
          <p:cNvPr id="12" name="Line Callout 1 11"/>
          <p:cNvSpPr/>
          <p:nvPr/>
        </p:nvSpPr>
        <p:spPr>
          <a:xfrm>
            <a:off x="304800" y="1905000"/>
            <a:ext cx="1600200" cy="609600"/>
          </a:xfrm>
          <a:prstGeom prst="borderCallout1">
            <a:avLst>
              <a:gd name="adj1" fmla="val 112780"/>
              <a:gd name="adj2" fmla="val 45398"/>
              <a:gd name="adj3" fmla="val 461755"/>
              <a:gd name="adj4" fmla="val 39589"/>
            </a:avLst>
          </a:prstGeom>
          <a:solidFill>
            <a:srgbClr val="FF0000"/>
          </a:solidFill>
          <a:ln>
            <a:solidFill>
              <a:srgbClr val="FF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DURING TREATMENT</a:t>
            </a:r>
          </a:p>
        </p:txBody>
      </p:sp>
      <p:sp>
        <p:nvSpPr>
          <p:cNvPr id="13" name="Line Callout 1 12"/>
          <p:cNvSpPr/>
          <p:nvPr/>
        </p:nvSpPr>
        <p:spPr>
          <a:xfrm>
            <a:off x="1371600" y="2743200"/>
            <a:ext cx="1600200" cy="609600"/>
          </a:xfrm>
          <a:prstGeom prst="borderCallout1">
            <a:avLst>
              <a:gd name="adj1" fmla="val 112780"/>
              <a:gd name="adj2" fmla="val 45398"/>
              <a:gd name="adj3" fmla="val 293845"/>
              <a:gd name="adj4" fmla="val 54941"/>
            </a:avLst>
          </a:prstGeom>
          <a:solidFill>
            <a:srgbClr val="FF0000"/>
          </a:solidFill>
          <a:ln>
            <a:solidFill>
              <a:srgbClr val="FF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EFFLUENT (MF)</a:t>
            </a:r>
          </a:p>
        </p:txBody>
      </p:sp>
      <p:sp>
        <p:nvSpPr>
          <p:cNvPr id="14" name="Title 4"/>
          <p:cNvSpPr txBox="1">
            <a:spLocks/>
          </p:cNvSpPr>
          <p:nvPr/>
        </p:nvSpPr>
        <p:spPr>
          <a:xfrm>
            <a:off x="457200" y="838200"/>
            <a:ext cx="8229600" cy="1143000"/>
          </a:xfrm>
          <a:prstGeom prst="rect">
            <a:avLst/>
          </a:prstGeom>
        </p:spPr>
        <p:txBody>
          <a:bodyPr vert="horz" lIns="0" rIns="0" bIns="0" anchor="t">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smtClean="0">
                <a:solidFill>
                  <a:schemeClr val="tx2"/>
                </a:solidFill>
                <a:latin typeface="+mj-lt"/>
                <a:ea typeface="+mj-ea"/>
                <a:cs typeface="+mj-cs"/>
              </a:rPr>
              <a:t>M</a:t>
            </a:r>
            <a:r>
              <a:rPr kumimoji="0" lang="en-US" sz="4000" b="0" i="0" u="none" strike="noStrike" kern="1200" cap="none" spc="0" normalizeH="0" baseline="0" noProof="0" dirty="0" err="1" smtClean="0">
                <a:ln>
                  <a:noFill/>
                </a:ln>
                <a:solidFill>
                  <a:schemeClr val="tx2"/>
                </a:solidFill>
                <a:effectLst/>
                <a:uLnTx/>
                <a:uFillTx/>
                <a:latin typeface="+mj-lt"/>
                <a:ea typeface="+mj-ea"/>
                <a:cs typeface="+mj-cs"/>
              </a:rPr>
              <a:t>embrane</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bioreactor technology</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2" name="Picture 4"/>
          <p:cNvPicPr>
            <a:picLocks noChangeAspect="1" noChangeArrowheads="1"/>
          </p:cNvPicPr>
          <p:nvPr/>
        </p:nvPicPr>
        <p:blipFill>
          <a:blip r:embed="rId2" cstate="print"/>
          <a:srcRect/>
          <a:stretch>
            <a:fillRect/>
          </a:stretch>
        </p:blipFill>
        <p:spPr bwMode="auto">
          <a:xfrm>
            <a:off x="838200" y="3924299"/>
            <a:ext cx="7315200" cy="4229101"/>
          </a:xfrm>
          <a:prstGeom prst="rect">
            <a:avLst/>
          </a:prstGeom>
          <a:noFill/>
          <a:ln w="9525">
            <a:noFill/>
            <a:miter lim="800000"/>
            <a:headEnd/>
            <a:tailEnd/>
          </a:ln>
          <a:effectLst/>
        </p:spPr>
      </p:pic>
      <p:pic>
        <p:nvPicPr>
          <p:cNvPr id="355331" name="Picture 3"/>
          <p:cNvPicPr>
            <a:picLocks noChangeAspect="1" noChangeArrowheads="1"/>
          </p:cNvPicPr>
          <p:nvPr/>
        </p:nvPicPr>
        <p:blipFill>
          <a:blip r:embed="rId3" cstate="print"/>
          <a:srcRect/>
          <a:stretch>
            <a:fillRect/>
          </a:stretch>
        </p:blipFill>
        <p:spPr bwMode="auto">
          <a:xfrm>
            <a:off x="-1600200" y="-1485900"/>
            <a:ext cx="12192000" cy="7048500"/>
          </a:xfrm>
          <a:prstGeom prst="rect">
            <a:avLst/>
          </a:prstGeom>
          <a:noFill/>
          <a:ln w="9525">
            <a:noFill/>
            <a:miter lim="800000"/>
            <a:headEnd/>
            <a:tailEnd/>
          </a:ln>
          <a:effectLst/>
        </p:spPr>
      </p:pic>
      <p:sp>
        <p:nvSpPr>
          <p:cNvPr id="5" name="Rectangle 4"/>
          <p:cNvSpPr/>
          <p:nvPr/>
        </p:nvSpPr>
        <p:spPr>
          <a:xfrm>
            <a:off x="-1524000" y="5181600"/>
            <a:ext cx="11049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5334000"/>
            <a:ext cx="1600200" cy="289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0" y="5410200"/>
            <a:ext cx="1600200" cy="289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8200" y="-914400"/>
            <a:ext cx="11049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B040228.JPG"/>
          <p:cNvPicPr>
            <a:picLocks noChangeAspect="1"/>
          </p:cNvPicPr>
          <p:nvPr/>
        </p:nvPicPr>
        <p:blipFill>
          <a:blip r:embed="rId2" cstate="print"/>
          <a:stretch>
            <a:fillRect/>
          </a:stretch>
        </p:blipFill>
        <p:spPr>
          <a:xfrm>
            <a:off x="228600" y="2971800"/>
            <a:ext cx="2444097" cy="1828800"/>
          </a:xfrm>
          <a:prstGeom prst="rect">
            <a:avLst/>
          </a:prstGeom>
        </p:spPr>
      </p:pic>
      <p:sp>
        <p:nvSpPr>
          <p:cNvPr id="3" name="Title 2"/>
          <p:cNvSpPr>
            <a:spLocks noGrp="1"/>
          </p:cNvSpPr>
          <p:nvPr>
            <p:ph type="title"/>
          </p:nvPr>
        </p:nvSpPr>
        <p:spPr>
          <a:xfrm>
            <a:off x="609600" y="1066800"/>
            <a:ext cx="2590800" cy="3048000"/>
          </a:xfrm>
        </p:spPr>
        <p:txBody>
          <a:bodyPr vert="horz" lIns="0" rIns="0" bIns="0" anchor="t">
            <a:noAutofit/>
          </a:bodyPr>
          <a:lstStyle/>
          <a:p>
            <a:r>
              <a:rPr lang="en-US" sz="2800" dirty="0" smtClean="0">
                <a:solidFill>
                  <a:schemeClr val="tx1"/>
                </a:solidFill>
                <a:latin typeface="+mn-lt"/>
              </a:rPr>
              <a:t>A Hercules aircraft transportable system…</a:t>
            </a:r>
            <a:endParaRPr lang="en-US" sz="2800" dirty="0">
              <a:solidFill>
                <a:schemeClr val="tx1"/>
              </a:solidFill>
              <a:latin typeface="+mn-lt"/>
            </a:endParaRPr>
          </a:p>
        </p:txBody>
      </p:sp>
      <p:pic>
        <p:nvPicPr>
          <p:cNvPr id="9" name="Picture 8" descr="logo.png"/>
          <p:cNvPicPr>
            <a:picLocks noChangeAspect="1"/>
          </p:cNvPicPr>
          <p:nvPr/>
        </p:nvPicPr>
        <p:blipFill>
          <a:blip r:embed="rId3" cstate="print"/>
          <a:stretch>
            <a:fillRect/>
          </a:stretch>
        </p:blipFill>
        <p:spPr>
          <a:xfrm>
            <a:off x="152400" y="6248400"/>
            <a:ext cx="1524000" cy="447977"/>
          </a:xfrm>
          <a:prstGeom prst="rect">
            <a:avLst/>
          </a:prstGeom>
        </p:spPr>
      </p:pic>
      <p:pic>
        <p:nvPicPr>
          <p:cNvPr id="6" name="Picture 2" descr="C:\Users\RCT\Documents\AFC (John Ellsworth)\Startup Nov2008 Photos\IMG_2505.JPG"/>
          <p:cNvPicPr>
            <a:picLocks noGrp="1" noChangeAspect="1" noChangeArrowheads="1"/>
          </p:cNvPicPr>
          <p:nvPr>
            <p:ph sz="half" idx="1"/>
          </p:nvPr>
        </p:nvPicPr>
        <p:blipFill>
          <a:blip r:embed="rId4" cstate="print"/>
          <a:srcRect/>
          <a:stretch>
            <a:fillRect/>
          </a:stretch>
        </p:blipFill>
        <p:spPr bwMode="auto">
          <a:xfrm>
            <a:off x="3575050" y="2045207"/>
            <a:ext cx="5111750" cy="3834386"/>
          </a:xfrm>
          <a:prstGeom prst="rect">
            <a:avLst/>
          </a:prstGeom>
          <a:noFill/>
          <a:ln w="9525">
            <a:noFill/>
            <a:miter lim="800000"/>
            <a:headEnd/>
            <a:tailEnd/>
          </a:ln>
        </p:spPr>
      </p:pic>
      <p:sp>
        <p:nvSpPr>
          <p:cNvPr id="8" name="TextBox 7"/>
          <p:cNvSpPr txBox="1"/>
          <p:nvPr/>
        </p:nvSpPr>
        <p:spPr>
          <a:xfrm>
            <a:off x="3886200" y="5953780"/>
            <a:ext cx="4648200" cy="523220"/>
          </a:xfrm>
          <a:prstGeom prst="rect">
            <a:avLst/>
          </a:prstGeom>
        </p:spPr>
        <p:txBody>
          <a:bodyPr vert="horz" lIns="0" rIns="0" bIns="0" anchor="t">
            <a:noAutofit/>
          </a:bodyPr>
          <a:lstStyle/>
          <a:p>
            <a:pPr>
              <a:spcBef>
                <a:spcPct val="0"/>
              </a:spcBef>
            </a:pPr>
            <a:r>
              <a:rPr lang="en-US" sz="2800" dirty="0" smtClean="0">
                <a:ea typeface="+mj-ea"/>
                <a:cs typeface="+mj-cs"/>
              </a:rPr>
              <a:t>(</a:t>
            </a:r>
            <a:r>
              <a:rPr lang="en-US" sz="2800" dirty="0" err="1" smtClean="0">
                <a:ea typeface="+mj-ea"/>
                <a:cs typeface="+mj-cs"/>
              </a:rPr>
              <a:t>Sidestream</a:t>
            </a:r>
            <a:r>
              <a:rPr lang="en-US" sz="2800" dirty="0" smtClean="0">
                <a:ea typeface="+mj-ea"/>
                <a:cs typeface="+mj-cs"/>
              </a:rPr>
              <a:t> tubular MBR)</a:t>
            </a:r>
          </a:p>
        </p:txBody>
      </p:sp>
      <p:pic>
        <p:nvPicPr>
          <p:cNvPr id="7" name="Content Placeholder 9" descr="PB040062.JPG"/>
          <p:cNvPicPr>
            <a:picLocks noChangeAspect="1"/>
          </p:cNvPicPr>
          <p:nvPr/>
        </p:nvPicPr>
        <p:blipFill>
          <a:blip r:embed="rId5" cstate="print"/>
          <a:stretch>
            <a:fillRect/>
          </a:stretch>
        </p:blipFill>
        <p:spPr>
          <a:xfrm>
            <a:off x="990600" y="4343400"/>
            <a:ext cx="2444096" cy="182880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685800" y="990600"/>
            <a:ext cx="7772400" cy="1981200"/>
          </a:xfrm>
          <a:prstGeom prst="rect">
            <a:avLst/>
          </a:prstGeom>
        </p:spPr>
        <p:txBody>
          <a:bodyPr/>
          <a:lstStyle/>
          <a:p>
            <a:pPr marL="342900" lvl="0" indent="-342900" algn="ctr">
              <a:spcBef>
                <a:spcPct val="20000"/>
              </a:spcBef>
              <a:defRPr/>
            </a:pPr>
            <a:r>
              <a:rPr lang="en-US" sz="4000" dirty="0" smtClean="0">
                <a:solidFill>
                  <a:schemeClr val="tx2"/>
                </a:solidFill>
                <a:latin typeface="+mj-lt"/>
                <a:ea typeface="+mj-ea"/>
                <a:cs typeface="+mj-cs"/>
              </a:rPr>
              <a:t>Drinking water plants for temporary camps, remote operations, and emergencies</a:t>
            </a:r>
          </a:p>
        </p:txBody>
      </p:sp>
      <p:sp>
        <p:nvSpPr>
          <p:cNvPr id="8" name="Subtitle 2"/>
          <p:cNvSpPr txBox="1">
            <a:spLocks/>
          </p:cNvSpPr>
          <p:nvPr/>
        </p:nvSpPr>
        <p:spPr>
          <a:xfrm>
            <a:off x="1447800" y="1905000"/>
            <a:ext cx="6400800" cy="1143000"/>
          </a:xfrm>
          <a:prstGeom prst="rect">
            <a:avLst/>
          </a:prstGeom>
        </p:spPr>
        <p:txBody>
          <a:bodyPr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9" name="Picture 3" descr="CampWater Overview 023.jpg"/>
          <p:cNvPicPr>
            <a:picLocks noChangeAspect="1"/>
          </p:cNvPicPr>
          <p:nvPr/>
        </p:nvPicPr>
        <p:blipFill>
          <a:blip r:embed="rId2" cstate="print"/>
          <a:srcRect l="12500" t="7037" r="19576"/>
          <a:stretch>
            <a:fillRect/>
          </a:stretch>
        </p:blipFill>
        <p:spPr bwMode="auto">
          <a:xfrm>
            <a:off x="457200" y="3108325"/>
            <a:ext cx="4008438" cy="3086100"/>
          </a:xfrm>
          <a:prstGeom prst="rect">
            <a:avLst/>
          </a:prstGeom>
          <a:noFill/>
          <a:ln w="9525">
            <a:noFill/>
            <a:miter lim="800000"/>
            <a:headEnd/>
            <a:tailEnd/>
          </a:ln>
        </p:spPr>
      </p:pic>
      <p:pic>
        <p:nvPicPr>
          <p:cNvPr id="10" name="Picture 4" descr="Quinhagak 060.jpg"/>
          <p:cNvPicPr>
            <a:picLocks noChangeAspect="1"/>
          </p:cNvPicPr>
          <p:nvPr/>
        </p:nvPicPr>
        <p:blipFill>
          <a:blip r:embed="rId3" cstate="print"/>
          <a:srcRect l="15891" r="10246" b="-1515"/>
          <a:stretch>
            <a:fillRect/>
          </a:stretch>
        </p:blipFill>
        <p:spPr bwMode="auto">
          <a:xfrm>
            <a:off x="4800600" y="3108325"/>
            <a:ext cx="3962400" cy="306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066800"/>
            <a:ext cx="2590800" cy="3048000"/>
          </a:xfrm>
        </p:spPr>
        <p:txBody>
          <a:bodyPr vert="horz" lIns="0" rIns="0" bIns="0" anchor="t">
            <a:noAutofit/>
          </a:bodyPr>
          <a:lstStyle/>
          <a:p>
            <a:r>
              <a:rPr lang="en-US" sz="2800" dirty="0" smtClean="0">
                <a:solidFill>
                  <a:schemeClr val="tx1"/>
                </a:solidFill>
                <a:latin typeface="+mn-lt"/>
              </a:rPr>
              <a:t>…for use in ice road/ice pad construction and drilling support</a:t>
            </a:r>
            <a:endParaRPr lang="en-US" sz="2800" dirty="0">
              <a:solidFill>
                <a:schemeClr val="tx1"/>
              </a:solidFill>
              <a:latin typeface="+mn-lt"/>
            </a:endParaRPr>
          </a:p>
        </p:txBody>
      </p:sp>
      <p:pic>
        <p:nvPicPr>
          <p:cNvPr id="9" name="Picture 8" descr="logo.png"/>
          <p:cNvPicPr>
            <a:picLocks noChangeAspect="1"/>
          </p:cNvPicPr>
          <p:nvPr/>
        </p:nvPicPr>
        <p:blipFill>
          <a:blip r:embed="rId2" cstate="print"/>
          <a:stretch>
            <a:fillRect/>
          </a:stretch>
        </p:blipFill>
        <p:spPr>
          <a:xfrm>
            <a:off x="152400" y="6248400"/>
            <a:ext cx="1524000" cy="447977"/>
          </a:xfrm>
          <a:prstGeom prst="rect">
            <a:avLst/>
          </a:prstGeom>
        </p:spPr>
      </p:pic>
      <p:pic>
        <p:nvPicPr>
          <p:cNvPr id="7" name="Picture 2" descr="C:\Users\RCT\Documents\AFC (John Ellsworth)\Photos from Tim Burris\Nanuq-AFC's Herc Camp-March 2009.JPG"/>
          <p:cNvPicPr>
            <a:picLocks noGrp="1" noChangeAspect="1" noChangeArrowheads="1"/>
          </p:cNvPicPr>
          <p:nvPr>
            <p:ph sz="half" idx="1"/>
          </p:nvPr>
        </p:nvPicPr>
        <p:blipFill>
          <a:blip r:embed="rId3" cstate="print"/>
          <a:srcRect/>
          <a:stretch>
            <a:fillRect/>
          </a:stretch>
        </p:blipFill>
        <p:spPr bwMode="auto">
          <a:xfrm>
            <a:off x="3575050" y="2045207"/>
            <a:ext cx="5111750" cy="3834386"/>
          </a:xfrm>
          <a:prstGeom prst="rect">
            <a:avLst/>
          </a:prstGeom>
          <a:noFill/>
        </p:spPr>
      </p:pic>
      <p:sp>
        <p:nvSpPr>
          <p:cNvPr id="8" name="Line Callout 1 7"/>
          <p:cNvSpPr/>
          <p:nvPr/>
        </p:nvSpPr>
        <p:spPr>
          <a:xfrm>
            <a:off x="5791200" y="2514600"/>
            <a:ext cx="838200" cy="304800"/>
          </a:xfrm>
          <a:prstGeom prst="borderCallout1">
            <a:avLst>
              <a:gd name="adj1" fmla="val 18750"/>
              <a:gd name="adj2" fmla="val -8333"/>
              <a:gd name="adj3" fmla="val 313993"/>
              <a:gd name="adj4" fmla="val -62756"/>
            </a:avLst>
          </a:prstGeom>
          <a:solidFill>
            <a:srgbClr val="FF0000"/>
          </a:solidFill>
          <a:ln>
            <a:solidFill>
              <a:srgbClr val="FF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STP</a:t>
            </a:r>
          </a:p>
        </p:txBody>
      </p:sp>
      <p:sp>
        <p:nvSpPr>
          <p:cNvPr id="10" name="Line Callout 1 9"/>
          <p:cNvSpPr/>
          <p:nvPr/>
        </p:nvSpPr>
        <p:spPr>
          <a:xfrm>
            <a:off x="4876800" y="2133600"/>
            <a:ext cx="838200" cy="304800"/>
          </a:xfrm>
          <a:prstGeom prst="borderCallout1">
            <a:avLst>
              <a:gd name="adj1" fmla="val 112780"/>
              <a:gd name="adj2" fmla="val 45398"/>
              <a:gd name="adj3" fmla="val 457277"/>
              <a:gd name="adj4" fmla="val -9025"/>
            </a:avLst>
          </a:prstGeom>
          <a:solidFill>
            <a:srgbClr val="FF0000"/>
          </a:solidFill>
          <a:ln>
            <a:solidFill>
              <a:srgbClr val="FF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WTP</a:t>
            </a:r>
          </a:p>
        </p:txBody>
      </p:sp>
      <p:sp>
        <p:nvSpPr>
          <p:cNvPr id="11" name="Line Callout 1 10"/>
          <p:cNvSpPr/>
          <p:nvPr/>
        </p:nvSpPr>
        <p:spPr>
          <a:xfrm>
            <a:off x="3962400" y="4876800"/>
            <a:ext cx="1828800" cy="304800"/>
          </a:xfrm>
          <a:prstGeom prst="borderCallout1">
            <a:avLst>
              <a:gd name="adj1" fmla="val -30504"/>
              <a:gd name="adj2" fmla="val 40514"/>
              <a:gd name="adj3" fmla="val -281529"/>
              <a:gd name="adj4" fmla="val 74015"/>
            </a:avLst>
          </a:prstGeom>
          <a:solidFill>
            <a:srgbClr val="FF0000"/>
          </a:solidFill>
          <a:ln>
            <a:solidFill>
              <a:srgbClr val="FF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24-MAN CAMP</a:t>
            </a:r>
          </a:p>
        </p:txBody>
      </p:sp>
      <p:pic>
        <p:nvPicPr>
          <p:cNvPr id="12" name="Content Placeholder 8" descr="PB040234.JPG"/>
          <p:cNvPicPr>
            <a:picLocks noChangeAspect="1"/>
          </p:cNvPicPr>
          <p:nvPr/>
        </p:nvPicPr>
        <p:blipFill>
          <a:blip r:embed="rId4" cstate="print"/>
          <a:stretch>
            <a:fillRect/>
          </a:stretch>
        </p:blipFill>
        <p:spPr>
          <a:xfrm>
            <a:off x="680103" y="3810000"/>
            <a:ext cx="2444097" cy="1828800"/>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198 Control System Screenshot\screenshot.bmp"/>
          <p:cNvPicPr>
            <a:picLocks noChangeAspect="1" noChangeArrowheads="1"/>
          </p:cNvPicPr>
          <p:nvPr/>
        </p:nvPicPr>
        <p:blipFill>
          <a:blip r:embed="rId2" cstate="print"/>
          <a:srcRect/>
          <a:stretch>
            <a:fillRect/>
          </a:stretch>
        </p:blipFill>
        <p:spPr bwMode="auto">
          <a:xfrm>
            <a:off x="457200" y="895350"/>
            <a:ext cx="8229600" cy="5143500"/>
          </a:xfrm>
          <a:prstGeom prst="rect">
            <a:avLst/>
          </a:prstGeom>
          <a:noFill/>
        </p:spPr>
      </p:pic>
      <p:sp>
        <p:nvSpPr>
          <p:cNvPr id="3" name="TextBox 2"/>
          <p:cNvSpPr txBox="1"/>
          <p:nvPr/>
        </p:nvSpPr>
        <p:spPr>
          <a:xfrm>
            <a:off x="381000" y="250448"/>
            <a:ext cx="8382000" cy="892552"/>
          </a:xfrm>
          <a:prstGeom prst="rect">
            <a:avLst/>
          </a:prstGeom>
          <a:solidFill>
            <a:schemeClr val="bg1"/>
          </a:solidFill>
        </p:spPr>
        <p:txBody>
          <a:bodyPr wrap="square" rtlCol="0">
            <a:spAutoFit/>
          </a:bodyPr>
          <a:lstStyle/>
          <a:p>
            <a:pPr algn="ctr"/>
            <a:r>
              <a:rPr lang="en-US" sz="4000" dirty="0" smtClean="0"/>
              <a:t>E</a:t>
            </a:r>
            <a:r>
              <a:rPr lang="en-US" sz="4000" dirty="0" smtClean="0"/>
              <a:t>xample </a:t>
            </a:r>
            <a:r>
              <a:rPr lang="en-US" sz="4000" dirty="0" smtClean="0"/>
              <a:t>control screen</a:t>
            </a:r>
            <a:endParaRPr lang="en-US" sz="1200" dirty="0" smtClean="0"/>
          </a:p>
          <a:p>
            <a:pPr algn="ctr"/>
            <a:endParaRPr lang="en-US" sz="1200" dirty="0"/>
          </a:p>
        </p:txBody>
      </p:sp>
      <p:sp>
        <p:nvSpPr>
          <p:cNvPr id="4" name="TextBox 3"/>
          <p:cNvSpPr txBox="1"/>
          <p:nvPr/>
        </p:nvSpPr>
        <p:spPr>
          <a:xfrm>
            <a:off x="304800" y="5830669"/>
            <a:ext cx="8458200" cy="923330"/>
          </a:xfrm>
          <a:prstGeom prst="rect">
            <a:avLst/>
          </a:prstGeom>
          <a:solidFill>
            <a:srgbClr val="FF0000"/>
          </a:solidFill>
        </p:spPr>
        <p:txBody>
          <a:bodyPr wrap="square" rtlCol="0">
            <a:spAutoFit/>
          </a:bodyPr>
          <a:lstStyle/>
          <a:p>
            <a:pPr algn="ctr"/>
            <a:r>
              <a:rPr lang="en-US" dirty="0" smtClean="0">
                <a:solidFill>
                  <a:schemeClr val="bg1"/>
                </a:solidFill>
              </a:rPr>
              <a:t>Although complicated at first glance, the operator soon finds it simple and user-friendly.  The treatment plant status is viewable and controllable from anywhere in the world </a:t>
            </a:r>
          </a:p>
          <a:p>
            <a:pPr algn="ctr"/>
            <a:r>
              <a:rPr lang="en-US" dirty="0" smtClean="0">
                <a:solidFill>
                  <a:schemeClr val="bg1"/>
                </a:solidFill>
              </a:rPr>
              <a:t>via this screen.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t. Wash Startup-151.JPG"/>
          <p:cNvPicPr>
            <a:picLocks noChangeAspect="1"/>
          </p:cNvPicPr>
          <p:nvPr/>
        </p:nvPicPr>
        <p:blipFill>
          <a:blip r:embed="rId2" cstate="print"/>
          <a:stretch>
            <a:fillRect/>
          </a:stretch>
        </p:blipFill>
        <p:spPr>
          <a:xfrm>
            <a:off x="4404189" y="331527"/>
            <a:ext cx="4663611" cy="3097473"/>
          </a:xfrm>
          <a:prstGeom prst="rect">
            <a:avLst/>
          </a:prstGeom>
        </p:spPr>
      </p:pic>
      <p:pic>
        <p:nvPicPr>
          <p:cNvPr id="3" name="Picture 2" descr="Mt. Wash Startup-048.JPG"/>
          <p:cNvPicPr>
            <a:picLocks noChangeAspect="1"/>
          </p:cNvPicPr>
          <p:nvPr/>
        </p:nvPicPr>
        <p:blipFill>
          <a:blip r:embed="rId3" cstate="print"/>
          <a:stretch>
            <a:fillRect/>
          </a:stretch>
        </p:blipFill>
        <p:spPr>
          <a:xfrm>
            <a:off x="96749" y="3581400"/>
            <a:ext cx="4703851" cy="3124200"/>
          </a:xfrm>
          <a:prstGeom prst="rect">
            <a:avLst/>
          </a:prstGeom>
        </p:spPr>
      </p:pic>
      <p:pic>
        <p:nvPicPr>
          <p:cNvPr id="4" name="Picture 3" descr="Mt. Wash Startup-111.JPG"/>
          <p:cNvPicPr>
            <a:picLocks noChangeAspect="1"/>
          </p:cNvPicPr>
          <p:nvPr/>
        </p:nvPicPr>
        <p:blipFill>
          <a:blip r:embed="rId4" cstate="print"/>
          <a:stretch>
            <a:fillRect/>
          </a:stretch>
        </p:blipFill>
        <p:spPr>
          <a:xfrm>
            <a:off x="136989" y="152400"/>
            <a:ext cx="4130211" cy="2743200"/>
          </a:xfrm>
          <a:prstGeom prst="rect">
            <a:avLst/>
          </a:prstGeom>
        </p:spPr>
      </p:pic>
      <p:sp>
        <p:nvSpPr>
          <p:cNvPr id="6" name="TextBox 5"/>
          <p:cNvSpPr txBox="1"/>
          <p:nvPr/>
        </p:nvSpPr>
        <p:spPr>
          <a:xfrm>
            <a:off x="5257800" y="3962400"/>
            <a:ext cx="3505200" cy="2431435"/>
          </a:xfrm>
          <a:prstGeom prst="rect">
            <a:avLst/>
          </a:prstGeom>
          <a:noFill/>
        </p:spPr>
        <p:txBody>
          <a:bodyPr wrap="square" rtlCol="0">
            <a:spAutoFit/>
          </a:bodyPr>
          <a:lstStyle/>
          <a:p>
            <a:r>
              <a:rPr lang="en-US" dirty="0" smtClean="0"/>
              <a:t>HOME OF THE</a:t>
            </a:r>
          </a:p>
          <a:p>
            <a:r>
              <a:rPr lang="en-US" sz="4000" dirty="0" smtClean="0"/>
              <a:t>WORLD’S</a:t>
            </a:r>
          </a:p>
          <a:p>
            <a:pPr algn="r"/>
            <a:r>
              <a:rPr lang="en-US" sz="4000" dirty="0" smtClean="0"/>
              <a:t>WORST</a:t>
            </a:r>
            <a:endParaRPr lang="en-US" sz="3600" dirty="0" smtClean="0"/>
          </a:p>
          <a:p>
            <a:pPr algn="ctr"/>
            <a:r>
              <a:rPr lang="en-US" sz="4800" dirty="0" smtClean="0"/>
              <a:t>WEATHER</a:t>
            </a:r>
            <a:r>
              <a:rPr lang="en-US" sz="2000" baseline="80000" dirty="0" smtClean="0"/>
              <a:t>SM</a:t>
            </a:r>
            <a:endParaRPr lang="en-US" sz="4400" baseline="80000" dirty="0"/>
          </a:p>
        </p:txBody>
      </p:sp>
      <p:sp>
        <p:nvSpPr>
          <p:cNvPr id="7" name="TextBox 6"/>
          <p:cNvSpPr txBox="1"/>
          <p:nvPr/>
        </p:nvSpPr>
        <p:spPr>
          <a:xfrm>
            <a:off x="457200" y="2971800"/>
            <a:ext cx="3429000" cy="461665"/>
          </a:xfrm>
          <a:prstGeom prst="rect">
            <a:avLst/>
          </a:prstGeom>
          <a:noFill/>
        </p:spPr>
        <p:txBody>
          <a:bodyPr wrap="square" rtlCol="0">
            <a:spAutoFit/>
          </a:bodyPr>
          <a:lstStyle/>
          <a:p>
            <a:pPr algn="ctr"/>
            <a:r>
              <a:rPr lang="en-US" sz="2400" dirty="0" smtClean="0"/>
              <a:t>(231 mph wind, -47</a:t>
            </a:r>
            <a:r>
              <a:rPr lang="en-US" sz="2400" baseline="30000" dirty="0" smtClean="0"/>
              <a:t>o</a:t>
            </a:r>
            <a:r>
              <a:rPr lang="en-US" sz="2400" dirty="0" smtClean="0"/>
              <a:t>F)</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066800"/>
            <a:ext cx="2590800" cy="3048000"/>
          </a:xfrm>
        </p:spPr>
        <p:txBody>
          <a:bodyPr vert="horz" lIns="0" rIns="0" bIns="0" anchor="t">
            <a:noAutofit/>
          </a:bodyPr>
          <a:lstStyle/>
          <a:p>
            <a:r>
              <a:rPr lang="en-US" sz="2800" dirty="0" smtClean="0">
                <a:solidFill>
                  <a:schemeClr val="tx1"/>
                </a:solidFill>
                <a:latin typeface="+mn-lt"/>
              </a:rPr>
              <a:t>Mt. Washington, NH</a:t>
            </a:r>
            <a:endParaRPr lang="en-US" sz="2800" dirty="0">
              <a:solidFill>
                <a:schemeClr val="tx1"/>
              </a:solidFill>
              <a:latin typeface="+mn-lt"/>
            </a:endParaRPr>
          </a:p>
        </p:txBody>
      </p:sp>
      <p:pic>
        <p:nvPicPr>
          <p:cNvPr id="9" name="Picture 8" descr="logo.png"/>
          <p:cNvPicPr>
            <a:picLocks noChangeAspect="1"/>
          </p:cNvPicPr>
          <p:nvPr/>
        </p:nvPicPr>
        <p:blipFill>
          <a:blip r:embed="rId2" cstate="print"/>
          <a:stretch>
            <a:fillRect/>
          </a:stretch>
        </p:blipFill>
        <p:spPr>
          <a:xfrm>
            <a:off x="152400" y="6248400"/>
            <a:ext cx="1524000" cy="447977"/>
          </a:xfrm>
          <a:prstGeom prst="rect">
            <a:avLst/>
          </a:prstGeom>
        </p:spPr>
      </p:pic>
      <p:sp>
        <p:nvSpPr>
          <p:cNvPr id="14" name="TextBox 13"/>
          <p:cNvSpPr txBox="1"/>
          <p:nvPr/>
        </p:nvSpPr>
        <p:spPr>
          <a:xfrm>
            <a:off x="3886200" y="5334000"/>
            <a:ext cx="4648200" cy="523220"/>
          </a:xfrm>
          <a:prstGeom prst="rect">
            <a:avLst/>
          </a:prstGeom>
        </p:spPr>
        <p:txBody>
          <a:bodyPr vert="horz" lIns="0" rIns="0" bIns="0" anchor="t">
            <a:noAutofit/>
          </a:bodyPr>
          <a:lstStyle/>
          <a:p>
            <a:pPr>
              <a:spcBef>
                <a:spcPct val="0"/>
              </a:spcBef>
            </a:pPr>
            <a:r>
              <a:rPr lang="en-US" sz="2800" dirty="0" smtClean="0">
                <a:ea typeface="+mj-ea"/>
                <a:cs typeface="+mj-cs"/>
              </a:rPr>
              <a:t>(</a:t>
            </a:r>
            <a:r>
              <a:rPr lang="en-US" sz="2800" dirty="0" err="1" smtClean="0">
                <a:ea typeface="+mj-ea"/>
                <a:cs typeface="+mj-cs"/>
              </a:rPr>
              <a:t>Sidestream</a:t>
            </a:r>
            <a:r>
              <a:rPr lang="en-US" sz="2800" dirty="0" smtClean="0">
                <a:ea typeface="+mj-ea"/>
                <a:cs typeface="+mj-cs"/>
              </a:rPr>
              <a:t> tubular MBR)</a:t>
            </a:r>
          </a:p>
        </p:txBody>
      </p:sp>
      <p:pic>
        <p:nvPicPr>
          <p:cNvPr id="16" name="Picture 2" descr="C:\Users\RCT\Documents\Downloads\Mt Wash ESTP 12-13.jpg"/>
          <p:cNvPicPr>
            <a:picLocks noGrp="1" noChangeAspect="1" noChangeArrowheads="1"/>
          </p:cNvPicPr>
          <p:nvPr>
            <p:ph sz="half" idx="1"/>
          </p:nvPr>
        </p:nvPicPr>
        <p:blipFill>
          <a:blip r:embed="rId3" cstate="print"/>
          <a:srcRect/>
          <a:stretch>
            <a:fillRect/>
          </a:stretch>
        </p:blipFill>
        <p:spPr bwMode="auto">
          <a:xfrm>
            <a:off x="3575050" y="2131464"/>
            <a:ext cx="5111750" cy="3661872"/>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ROAD MAP OF NEW HAMPSHIRE - USA">
            <a:hlinkClick r:id="rId2"/>
          </p:cNvPr>
          <p:cNvPicPr>
            <a:picLocks noChangeAspect="1" noChangeArrowheads="1"/>
          </p:cNvPicPr>
          <p:nvPr/>
        </p:nvPicPr>
        <p:blipFill>
          <a:blip r:embed="rId3" cstate="print"/>
          <a:srcRect/>
          <a:stretch>
            <a:fillRect/>
          </a:stretch>
        </p:blipFill>
        <p:spPr bwMode="auto">
          <a:xfrm>
            <a:off x="6248400" y="3124200"/>
            <a:ext cx="3714750" cy="6219826"/>
          </a:xfrm>
          <a:prstGeom prst="rect">
            <a:avLst/>
          </a:prstGeom>
          <a:noFill/>
        </p:spPr>
      </p:pic>
      <p:pic>
        <p:nvPicPr>
          <p:cNvPr id="49154" name="Picture 2" descr="C:\Users\RCT\Desktop\Tech Review Board\Map_of_ExtremeSTPs_in_Alaska-March_2009.png"/>
          <p:cNvPicPr>
            <a:picLocks noChangeAspect="1" noChangeArrowheads="1"/>
          </p:cNvPicPr>
          <p:nvPr/>
        </p:nvPicPr>
        <p:blipFill>
          <a:blip r:embed="rId4" cstate="print"/>
          <a:srcRect/>
          <a:stretch>
            <a:fillRect/>
          </a:stretch>
        </p:blipFill>
        <p:spPr bwMode="auto">
          <a:xfrm>
            <a:off x="0" y="0"/>
            <a:ext cx="8151813" cy="6300122"/>
          </a:xfrm>
          <a:prstGeom prst="rect">
            <a:avLst/>
          </a:prstGeom>
          <a:noFill/>
        </p:spPr>
      </p:pic>
      <p:sp>
        <p:nvSpPr>
          <p:cNvPr id="4" name="TextBox 3"/>
          <p:cNvSpPr txBox="1"/>
          <p:nvPr/>
        </p:nvSpPr>
        <p:spPr>
          <a:xfrm>
            <a:off x="6477000" y="4340423"/>
            <a:ext cx="1524000" cy="307777"/>
          </a:xfrm>
          <a:prstGeom prst="rect">
            <a:avLst/>
          </a:prstGeom>
          <a:solidFill>
            <a:srgbClr val="FFFF00"/>
          </a:solidFill>
          <a:ln w="38100">
            <a:solidFill>
              <a:schemeClr val="tx1"/>
            </a:solidFill>
          </a:ln>
        </p:spPr>
        <p:txBody>
          <a:bodyPr wrap="square" rtlCol="0">
            <a:spAutoFit/>
          </a:bodyPr>
          <a:lstStyle/>
          <a:p>
            <a:pPr algn="ctr"/>
            <a:r>
              <a:rPr lang="en-US" sz="1400" dirty="0" smtClean="0">
                <a:latin typeface="Times New Roman" pitchFamily="18" charset="0"/>
                <a:cs typeface="Times New Roman" pitchFamily="18" charset="0"/>
              </a:rPr>
              <a:t>1 New Hampshire</a:t>
            </a:r>
            <a:endParaRPr lang="en-US" sz="1400" dirty="0">
              <a:latin typeface="Times New Roman" pitchFamily="18" charset="0"/>
              <a:cs typeface="Times New Roman" pitchFamily="18" charset="0"/>
            </a:endParaRPr>
          </a:p>
        </p:txBody>
      </p:sp>
      <p:cxnSp>
        <p:nvCxnSpPr>
          <p:cNvPr id="6" name="Straight Arrow Connector 5"/>
          <p:cNvCxnSpPr/>
          <p:nvPr/>
        </p:nvCxnSpPr>
        <p:spPr>
          <a:xfrm rot="16200000" flipH="1">
            <a:off x="7772400" y="4800600"/>
            <a:ext cx="106680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png"/>
          <p:cNvPicPr>
            <a:picLocks noChangeAspect="1"/>
          </p:cNvPicPr>
          <p:nvPr/>
        </p:nvPicPr>
        <p:blipFill>
          <a:blip r:embed="rId2" cstate="print"/>
          <a:stretch>
            <a:fillRect/>
          </a:stretch>
        </p:blipFill>
        <p:spPr>
          <a:xfrm>
            <a:off x="152400" y="6248400"/>
            <a:ext cx="1524000" cy="447977"/>
          </a:xfrm>
          <a:prstGeom prst="rect">
            <a:avLst/>
          </a:prstGeom>
        </p:spPr>
      </p:pic>
      <p:sp>
        <p:nvSpPr>
          <p:cNvPr id="7" name="Subtitle 2"/>
          <p:cNvSpPr>
            <a:spLocks noGrp="1"/>
          </p:cNvSpPr>
          <p:nvPr>
            <p:ph type="body" idx="1"/>
          </p:nvPr>
        </p:nvSpPr>
        <p:spPr>
          <a:xfrm>
            <a:off x="609600" y="2590800"/>
            <a:ext cx="7772400" cy="1509712"/>
          </a:xfrm>
        </p:spPr>
        <p:txBody>
          <a:bodyPr>
            <a:normAutofit/>
          </a:bodyPr>
          <a:lstStyle/>
          <a:p>
            <a:pPr algn="ctr"/>
            <a:r>
              <a:rPr lang="en-US" sz="2800" dirty="0" smtClean="0"/>
              <a:t>Our goal is to make life </a:t>
            </a:r>
            <a:r>
              <a:rPr lang="en-US" sz="2800" dirty="0" smtClean="0"/>
              <a:t>simpler, more comfortable, and environmentally friendly</a:t>
            </a:r>
            <a:endParaRPr lang="en-US" sz="2800" dirty="0" smtClean="0"/>
          </a:p>
        </p:txBody>
      </p:sp>
      <p:sp>
        <p:nvSpPr>
          <p:cNvPr id="8" name="TextBox 7"/>
          <p:cNvSpPr txBox="1"/>
          <p:nvPr/>
        </p:nvSpPr>
        <p:spPr>
          <a:xfrm>
            <a:off x="609600" y="3429000"/>
            <a:ext cx="7772400" cy="1471172"/>
          </a:xfrm>
          <a:prstGeom prst="rect">
            <a:avLst/>
          </a:prstGeom>
        </p:spPr>
        <p:txBody>
          <a:bodyPr vert="horz" lIns="45720" rIns="45720" anchor="t">
            <a:normAutofit/>
          </a:bodyPr>
          <a:lstStyle/>
          <a:p>
            <a:pPr algn="ctr">
              <a:spcBef>
                <a:spcPct val="20000"/>
              </a:spcBef>
              <a:buClr>
                <a:schemeClr val="accent3"/>
              </a:buClr>
              <a:buSzPct val="95000"/>
            </a:pPr>
            <a:r>
              <a:rPr lang="en-US" sz="2800" dirty="0" smtClean="0"/>
              <a:t>by providing worry-free water and wastewater treatment plants</a:t>
            </a:r>
          </a:p>
          <a:p>
            <a:pPr algn="ctr">
              <a:spcBef>
                <a:spcPct val="20000"/>
              </a:spcBef>
              <a:buClr>
                <a:schemeClr val="accent3"/>
              </a:buClr>
              <a:buSzPct val="95000"/>
            </a:pP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28800"/>
            <a:ext cx="8229600" cy="2895600"/>
          </a:xfrm>
        </p:spPr>
        <p:txBody>
          <a:bodyPr>
            <a:normAutofit/>
          </a:bodyPr>
          <a:lstStyle/>
          <a:p>
            <a:pPr indent="0">
              <a:buNone/>
            </a:pPr>
            <a:r>
              <a:rPr lang="en-US" i="1" dirty="0" err="1" smtClean="0">
                <a:cs typeface="Andalus" pitchFamily="2" charset="-78"/>
              </a:rPr>
              <a:t>ExtremeSTP</a:t>
            </a:r>
            <a:r>
              <a:rPr lang="en-US" i="1" baseline="30000" dirty="0" err="1" smtClean="0">
                <a:cs typeface="Andalus" pitchFamily="2" charset="-78"/>
              </a:rPr>
              <a:t>TM</a:t>
            </a:r>
            <a:r>
              <a:rPr lang="en-US" i="1" dirty="0" smtClean="0">
                <a:cs typeface="Andalus" pitchFamily="2" charset="-78"/>
              </a:rPr>
              <a:t> sewage treatment plants are specifically designed to operate in the coldest places, but they also work well in the warmest places.  They are ideal for rapid deployment in emergency relief situations.</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362200"/>
            <a:ext cx="5105400" cy="1248728"/>
          </a:xfrm>
        </p:spPr>
        <p:txBody>
          <a:bodyPr anchor="t">
            <a:noAutofit/>
          </a:bodyPr>
          <a:lstStyle/>
          <a:p>
            <a:pPr algn="l"/>
            <a:r>
              <a:rPr lang="en-US" sz="1800" b="0" dirty="0" smtClean="0">
                <a:solidFill>
                  <a:schemeClr val="tx1"/>
                </a:solidFill>
                <a:effectLst/>
                <a:latin typeface="+mn-lt"/>
              </a:rPr>
              <a:t>Bob Tsigonis, P.E., Owner/President</a:t>
            </a:r>
            <a:br>
              <a:rPr lang="en-US" sz="1800" b="0" dirty="0" smtClean="0">
                <a:solidFill>
                  <a:schemeClr val="tx1"/>
                </a:solidFill>
                <a:effectLst/>
                <a:latin typeface="+mn-lt"/>
              </a:rPr>
            </a:br>
            <a:r>
              <a:rPr lang="en-US" sz="1800" b="0" dirty="0" smtClean="0">
                <a:solidFill>
                  <a:schemeClr val="tx1"/>
                </a:solidFill>
                <a:effectLst/>
                <a:latin typeface="+mn-lt"/>
              </a:rPr>
              <a:t>Jerry Fleishman, Operations Manager</a:t>
            </a:r>
            <a:br>
              <a:rPr lang="en-US" sz="1800" b="0" dirty="0" smtClean="0">
                <a:solidFill>
                  <a:schemeClr val="tx1"/>
                </a:solidFill>
                <a:effectLst/>
                <a:latin typeface="+mn-lt"/>
              </a:rPr>
            </a:br>
            <a:r>
              <a:rPr lang="en-US" sz="1800" b="0" dirty="0" smtClean="0">
                <a:solidFill>
                  <a:schemeClr val="tx1"/>
                </a:solidFill>
                <a:effectLst/>
                <a:latin typeface="+mn-lt"/>
              </a:rPr>
              <a:t>Jason Rowland, E.I.T., Lead Mechanical Engineer</a:t>
            </a:r>
            <a:br>
              <a:rPr lang="en-US" sz="1800" b="0" dirty="0" smtClean="0">
                <a:solidFill>
                  <a:schemeClr val="tx1"/>
                </a:solidFill>
                <a:effectLst/>
                <a:latin typeface="+mn-lt"/>
              </a:rPr>
            </a:br>
            <a:r>
              <a:rPr lang="en-US" sz="1800" b="0" dirty="0" smtClean="0">
                <a:solidFill>
                  <a:schemeClr val="tx1"/>
                </a:solidFill>
                <a:effectLst/>
                <a:latin typeface="+mn-lt"/>
              </a:rPr>
              <a:t>Guy Peters, Office Manager</a:t>
            </a:r>
            <a:endParaRPr lang="en-US" sz="1800" b="0" dirty="0">
              <a:solidFill>
                <a:schemeClr val="tx1"/>
              </a:solidFill>
              <a:effectLst/>
              <a:latin typeface="+mn-lt"/>
            </a:endParaRPr>
          </a:p>
        </p:txBody>
      </p:sp>
      <p:sp>
        <p:nvSpPr>
          <p:cNvPr id="7" name="TextBox 6"/>
          <p:cNvSpPr txBox="1"/>
          <p:nvPr/>
        </p:nvSpPr>
        <p:spPr>
          <a:xfrm>
            <a:off x="1295400" y="5352871"/>
            <a:ext cx="2812052" cy="923330"/>
          </a:xfrm>
          <a:prstGeom prst="rect">
            <a:avLst/>
          </a:prstGeom>
          <a:noFill/>
        </p:spPr>
        <p:txBody>
          <a:bodyPr wrap="none" rtlCol="0">
            <a:spAutoFit/>
          </a:bodyPr>
          <a:lstStyle/>
          <a:p>
            <a:r>
              <a:rPr lang="en-US" b="1" dirty="0" smtClean="0"/>
              <a:t>Mailing &amp; Physical Address:</a:t>
            </a:r>
          </a:p>
          <a:p>
            <a:r>
              <a:rPr lang="en-US" dirty="0" smtClean="0"/>
              <a:t>1963 Donald Avenue</a:t>
            </a:r>
            <a:br>
              <a:rPr lang="en-US" dirty="0" smtClean="0"/>
            </a:br>
            <a:r>
              <a:rPr lang="en-US" dirty="0" smtClean="0"/>
              <a:t>Fairbanks, AK 99701</a:t>
            </a:r>
            <a:endParaRPr lang="en-US" dirty="0"/>
          </a:p>
        </p:txBody>
      </p:sp>
      <p:sp>
        <p:nvSpPr>
          <p:cNvPr id="8" name="TextBox 7"/>
          <p:cNvSpPr txBox="1"/>
          <p:nvPr/>
        </p:nvSpPr>
        <p:spPr>
          <a:xfrm>
            <a:off x="5562600" y="5352871"/>
            <a:ext cx="2590800" cy="1200329"/>
          </a:xfrm>
          <a:prstGeom prst="rect">
            <a:avLst/>
          </a:prstGeom>
          <a:noFill/>
        </p:spPr>
        <p:txBody>
          <a:bodyPr wrap="square" rtlCol="0">
            <a:spAutoFit/>
          </a:bodyPr>
          <a:lstStyle/>
          <a:p>
            <a:r>
              <a:rPr lang="en-US" b="1" dirty="0" smtClean="0"/>
              <a:t>Phone Numbers:</a:t>
            </a:r>
          </a:p>
          <a:p>
            <a:r>
              <a:rPr lang="en-US" dirty="0" smtClean="0"/>
              <a:t>907-458-7024</a:t>
            </a:r>
            <a:br>
              <a:rPr lang="en-US" dirty="0" smtClean="0"/>
            </a:br>
            <a:r>
              <a:rPr lang="en-US" dirty="0" smtClean="0"/>
              <a:t>866-458-7024 toll free</a:t>
            </a:r>
          </a:p>
          <a:p>
            <a:r>
              <a:rPr lang="en-US" dirty="0" smtClean="0"/>
              <a:t>907-458-7025 fax</a:t>
            </a:r>
            <a:endParaRPr lang="en-US" dirty="0"/>
          </a:p>
        </p:txBody>
      </p:sp>
      <p:sp>
        <p:nvSpPr>
          <p:cNvPr id="9" name="TextBox 8"/>
          <p:cNvSpPr txBox="1"/>
          <p:nvPr/>
        </p:nvSpPr>
        <p:spPr>
          <a:xfrm>
            <a:off x="2362200" y="3646943"/>
            <a:ext cx="3496085" cy="1477328"/>
          </a:xfrm>
          <a:prstGeom prst="rect">
            <a:avLst/>
          </a:prstGeom>
          <a:noFill/>
        </p:spPr>
        <p:txBody>
          <a:bodyPr wrap="none" rtlCol="0">
            <a:spAutoFit/>
          </a:bodyPr>
          <a:lstStyle/>
          <a:p>
            <a:r>
              <a:rPr lang="en-US" b="1" dirty="0" smtClean="0">
                <a:solidFill>
                  <a:schemeClr val="accent1"/>
                </a:solidFill>
              </a:rPr>
              <a:t>Emails:</a:t>
            </a:r>
          </a:p>
          <a:p>
            <a:r>
              <a:rPr lang="en-US" dirty="0" smtClean="0">
                <a:solidFill>
                  <a:schemeClr val="accent1"/>
                </a:solidFill>
              </a:rPr>
              <a:t>Bob@lifewaterengineering.com </a:t>
            </a:r>
          </a:p>
          <a:p>
            <a:r>
              <a:rPr lang="en-US" dirty="0" smtClean="0">
                <a:solidFill>
                  <a:schemeClr val="accent1"/>
                </a:solidFill>
              </a:rPr>
              <a:t>Jerry@lifewaterengineering.com</a:t>
            </a:r>
          </a:p>
          <a:p>
            <a:r>
              <a:rPr lang="en-US" dirty="0" smtClean="0">
                <a:solidFill>
                  <a:schemeClr val="accent1"/>
                </a:solidFill>
              </a:rPr>
              <a:t>Jason@lifewaterengineering.com </a:t>
            </a:r>
          </a:p>
          <a:p>
            <a:r>
              <a:rPr lang="en-US" dirty="0" smtClean="0">
                <a:solidFill>
                  <a:schemeClr val="accent1"/>
                </a:solidFill>
              </a:rPr>
              <a:t>Guy@lifewaterengineering.com </a:t>
            </a:r>
            <a:endParaRPr lang="en-US" dirty="0">
              <a:solidFill>
                <a:schemeClr val="accent1"/>
              </a:solidFill>
            </a:endParaRPr>
          </a:p>
        </p:txBody>
      </p:sp>
      <p:pic>
        <p:nvPicPr>
          <p:cNvPr id="10" name="Picture 2" descr="C:\Users\RCT\Documents\LEC logo.png"/>
          <p:cNvPicPr>
            <a:picLocks noChangeAspect="1" noChangeArrowheads="1"/>
          </p:cNvPicPr>
          <p:nvPr/>
        </p:nvPicPr>
        <p:blipFill>
          <a:blip r:embed="rId3" cstate="print"/>
          <a:srcRect/>
          <a:stretch>
            <a:fillRect/>
          </a:stretch>
        </p:blipFill>
        <p:spPr bwMode="auto">
          <a:xfrm>
            <a:off x="2211804" y="792480"/>
            <a:ext cx="4112796" cy="118872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3"/>
          <p:cNvSpPr>
            <a:spLocks noChangeArrowheads="1"/>
          </p:cNvSpPr>
          <p:nvPr/>
        </p:nvSpPr>
        <p:spPr bwMode="auto">
          <a:xfrm>
            <a:off x="533400" y="5103813"/>
            <a:ext cx="8077200" cy="1261884"/>
          </a:xfrm>
          <a:prstGeom prst="rect">
            <a:avLst/>
          </a:prstGeom>
          <a:noFill/>
          <a:ln w="9525">
            <a:noFill/>
            <a:miter lim="800000"/>
            <a:headEnd/>
            <a:tailEnd/>
          </a:ln>
          <a:effectLst/>
        </p:spPr>
        <p:txBody>
          <a:bodyPr anchor="ctr">
            <a:spAutoFit/>
          </a:bodyPr>
          <a:lstStyle/>
          <a:p>
            <a:pPr algn="ctr"/>
            <a:r>
              <a:rPr lang="en-US" sz="2800" dirty="0"/>
              <a:t>Separating &amp; drying </a:t>
            </a:r>
            <a:r>
              <a:rPr lang="en-US" sz="2800" dirty="0" smtClean="0"/>
              <a:t>toilet</a:t>
            </a:r>
          </a:p>
          <a:p>
            <a:pPr algn="ctr"/>
            <a:r>
              <a:rPr lang="en-US" sz="2400" dirty="0" smtClean="0"/>
              <a:t>(urine can go to a greywater treatment system, dried solids can be burned in a wood stove or placed in a compost pile) </a:t>
            </a:r>
            <a:endParaRPr lang="en-US" sz="2400" dirty="0"/>
          </a:p>
        </p:txBody>
      </p:sp>
      <p:pic>
        <p:nvPicPr>
          <p:cNvPr id="11" name="Picture 2" descr="S:\Lifewater Engineering\Vendor &amp; Equipment Information\Separett Waterless Toilets\Pictures\Picture 052.jpg"/>
          <p:cNvPicPr>
            <a:picLocks noGrp="1" noChangeAspect="1" noChangeArrowheads="1"/>
          </p:cNvPicPr>
          <p:nvPr>
            <p:ph sz="half" idx="1"/>
          </p:nvPr>
        </p:nvPicPr>
        <p:blipFill>
          <a:blip r:embed="rId2" cstate="print"/>
          <a:srcRect/>
          <a:stretch>
            <a:fillRect/>
          </a:stretch>
        </p:blipFill>
        <p:spPr bwMode="auto">
          <a:xfrm>
            <a:off x="762000" y="978874"/>
            <a:ext cx="4038600" cy="3974126"/>
          </a:xfrm>
          <a:prstGeom prst="rect">
            <a:avLst/>
          </a:prstGeom>
          <a:noFill/>
        </p:spPr>
      </p:pic>
      <p:pic>
        <p:nvPicPr>
          <p:cNvPr id="49155" name="Picture 3" descr="S:\Lifewater Engineering\Vendor &amp; Equipment Information\Separett Waterless Toilets\Pictures\Picture 055.jpg"/>
          <p:cNvPicPr>
            <a:picLocks noGrp="1" noChangeAspect="1" noChangeArrowheads="1"/>
          </p:cNvPicPr>
          <p:nvPr>
            <p:ph sz="half" idx="2"/>
          </p:nvPr>
        </p:nvPicPr>
        <p:blipFill>
          <a:blip r:embed="rId3" cstate="print"/>
          <a:srcRect/>
          <a:stretch>
            <a:fillRect/>
          </a:stretch>
        </p:blipFill>
        <p:spPr bwMode="auto">
          <a:xfrm>
            <a:off x="5494020" y="807720"/>
            <a:ext cx="2506980" cy="429768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457200" y="990600"/>
            <a:ext cx="8229600" cy="1143000"/>
          </a:xfrm>
        </p:spPr>
        <p:txBody>
          <a:bodyPr anchor="t">
            <a:normAutofit/>
          </a:bodyPr>
          <a:lstStyle/>
          <a:p>
            <a:pPr algn="ctr" eaLnBrk="1" hangingPunct="1"/>
            <a:r>
              <a:rPr lang="en-US" sz="4000" dirty="0" smtClean="0"/>
              <a:t>Solutions for a fast response</a:t>
            </a:r>
          </a:p>
        </p:txBody>
      </p:sp>
      <p:sp>
        <p:nvSpPr>
          <p:cNvPr id="4099" name="Content Placeholder 2"/>
          <p:cNvSpPr>
            <a:spLocks noGrp="1"/>
          </p:cNvSpPr>
          <p:nvPr>
            <p:ph idx="1"/>
          </p:nvPr>
        </p:nvSpPr>
        <p:spPr/>
        <p:txBody>
          <a:bodyPr>
            <a:normAutofit/>
          </a:bodyPr>
          <a:lstStyle/>
          <a:p>
            <a:pPr eaLnBrk="1" hangingPunct="1">
              <a:buNone/>
            </a:pPr>
            <a:r>
              <a:rPr lang="en-US" sz="2800" dirty="0" smtClean="0"/>
              <a:t>… from 1500 to 20,000 gallons per day</a:t>
            </a:r>
          </a:p>
        </p:txBody>
      </p:sp>
      <p:pic>
        <p:nvPicPr>
          <p:cNvPr id="4100" name="Picture 3" descr="15.jpg"/>
          <p:cNvPicPr>
            <a:picLocks noChangeAspect="1"/>
          </p:cNvPicPr>
          <p:nvPr/>
        </p:nvPicPr>
        <p:blipFill>
          <a:blip r:embed="rId3" cstate="print"/>
          <a:srcRect l="9167" t="20370" r="34251"/>
          <a:stretch>
            <a:fillRect/>
          </a:stretch>
        </p:blipFill>
        <p:spPr bwMode="auto">
          <a:xfrm>
            <a:off x="549275" y="2835275"/>
            <a:ext cx="3641725" cy="2882900"/>
          </a:xfrm>
          <a:prstGeom prst="rect">
            <a:avLst/>
          </a:prstGeom>
          <a:noFill/>
          <a:ln w="9525">
            <a:noFill/>
            <a:miter lim="800000"/>
            <a:headEnd/>
            <a:tailEnd/>
          </a:ln>
        </p:spPr>
      </p:pic>
      <p:pic>
        <p:nvPicPr>
          <p:cNvPr id="4101" name="Picture 5" descr="Quinhagak 050.jpg"/>
          <p:cNvPicPr>
            <a:picLocks noChangeAspect="1"/>
          </p:cNvPicPr>
          <p:nvPr/>
        </p:nvPicPr>
        <p:blipFill>
          <a:blip r:embed="rId4" cstate="print"/>
          <a:srcRect l="10834" r="5833"/>
          <a:stretch>
            <a:fillRect/>
          </a:stretch>
        </p:blipFill>
        <p:spPr bwMode="auto">
          <a:xfrm>
            <a:off x="4479925" y="2743200"/>
            <a:ext cx="4470400" cy="3017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457200" y="990600"/>
            <a:ext cx="8229600" cy="1143000"/>
          </a:xfrm>
        </p:spPr>
        <p:txBody>
          <a:bodyPr anchor="t">
            <a:normAutofit/>
          </a:bodyPr>
          <a:lstStyle/>
          <a:p>
            <a:pPr algn="ctr" eaLnBrk="1" hangingPunct="1"/>
            <a:r>
              <a:rPr lang="en-US" sz="4000" dirty="0" smtClean="0"/>
              <a:t>Eagle Alaska, Spring 2009</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Alaska DEC requested two Model FUV2’s for emergency response to Eagle after the Yukon River flooded the city well. </a:t>
            </a:r>
          </a:p>
          <a:p>
            <a:pPr eaLnBrk="1" fontAlgn="auto" hangingPunct="1">
              <a:spcAft>
                <a:spcPts val="0"/>
              </a:spcAft>
              <a:buFont typeface="Arial" pitchFamily="34" charset="0"/>
              <a:buChar char="•"/>
              <a:defRPr/>
            </a:pPr>
            <a:r>
              <a:rPr lang="en-US" dirty="0" smtClean="0"/>
              <a:t>They were delivered to the State in one day. </a:t>
            </a:r>
          </a:p>
          <a:p>
            <a:pPr eaLnBrk="1" fontAlgn="auto" hangingPunct="1">
              <a:spcAft>
                <a:spcPts val="0"/>
              </a:spcAft>
              <a:buFont typeface="Arial" pitchFamily="34" charset="0"/>
              <a:buChar char="•"/>
              <a:defRPr/>
            </a:pPr>
            <a:r>
              <a:rPr lang="en-US" dirty="0" smtClean="0"/>
              <a:t>Two days later the Incident Commander reported that one FUV2 was supplying the entire village and paid for both of them “</a:t>
            </a:r>
            <a:r>
              <a:rPr lang="en-US" i="1" dirty="0" smtClean="0"/>
              <a:t>the first day of operation”.  </a:t>
            </a:r>
          </a:p>
          <a:p>
            <a:pPr eaLnBrk="1" fontAlgn="auto" hangingPunct="1">
              <a:spcAft>
                <a:spcPts val="0"/>
              </a:spcAft>
              <a:buFont typeface="Arial" pitchFamily="34" charset="0"/>
              <a:buChar char="•"/>
              <a:defRPr/>
            </a:pPr>
            <a:r>
              <a:rPr lang="en-US" dirty="0" smtClean="0"/>
              <a:t>Contact Lee Johnson, P.E., Alaska DEC for details.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457200" y="990600"/>
            <a:ext cx="8229600" cy="1143000"/>
          </a:xfrm>
        </p:spPr>
        <p:txBody>
          <a:bodyPr anchor="t">
            <a:normAutofit/>
          </a:bodyPr>
          <a:lstStyle/>
          <a:p>
            <a:pPr algn="ctr" eaLnBrk="1" hangingPunct="1"/>
            <a:r>
              <a:rPr lang="en-US" sz="4000" dirty="0" smtClean="0"/>
              <a:t>If you are planning ahead…</a:t>
            </a:r>
          </a:p>
        </p:txBody>
      </p:sp>
      <p:sp>
        <p:nvSpPr>
          <p:cNvPr id="5123" name="Content Placeholder 2"/>
          <p:cNvSpPr>
            <a:spLocks noGrp="1"/>
          </p:cNvSpPr>
          <p:nvPr>
            <p:ph idx="1"/>
          </p:nvPr>
        </p:nvSpPr>
        <p:spPr>
          <a:xfrm>
            <a:off x="685800" y="1981200"/>
            <a:ext cx="7772400" cy="4114800"/>
          </a:xfrm>
        </p:spPr>
        <p:txBody>
          <a:bodyPr>
            <a:normAutofit/>
          </a:bodyPr>
          <a:lstStyle/>
          <a:p>
            <a:pPr eaLnBrk="1" hangingPunct="1">
              <a:buNone/>
            </a:pPr>
            <a:r>
              <a:rPr lang="en-US" sz="2800" dirty="0" smtClean="0"/>
              <a:t>…Alaska-proven custom plants</a:t>
            </a:r>
          </a:p>
        </p:txBody>
      </p:sp>
      <p:pic>
        <p:nvPicPr>
          <p:cNvPr id="5124" name="Picture 3" descr="CampWater Overview 062.jpg"/>
          <p:cNvPicPr>
            <a:picLocks noChangeAspect="1"/>
          </p:cNvPicPr>
          <p:nvPr/>
        </p:nvPicPr>
        <p:blipFill>
          <a:blip r:embed="rId3" cstate="print"/>
          <a:srcRect t="2592" r="28719" b="17407"/>
          <a:stretch>
            <a:fillRect/>
          </a:stretch>
        </p:blipFill>
        <p:spPr bwMode="auto">
          <a:xfrm>
            <a:off x="365125" y="3190875"/>
            <a:ext cx="4206875" cy="2654300"/>
          </a:xfrm>
          <a:prstGeom prst="rect">
            <a:avLst/>
          </a:prstGeom>
          <a:noFill/>
          <a:ln w="9525">
            <a:noFill/>
            <a:miter lim="800000"/>
            <a:headEnd/>
            <a:tailEnd/>
          </a:ln>
        </p:spPr>
      </p:pic>
      <p:pic>
        <p:nvPicPr>
          <p:cNvPr id="5125" name="Picture 4" descr="CampWater Overview 064.jpg"/>
          <p:cNvPicPr>
            <a:picLocks noChangeAspect="1"/>
          </p:cNvPicPr>
          <p:nvPr/>
        </p:nvPicPr>
        <p:blipFill>
          <a:blip r:embed="rId4" cstate="print"/>
          <a:srcRect t="10789"/>
          <a:stretch>
            <a:fillRect/>
          </a:stretch>
        </p:blipFill>
        <p:spPr bwMode="auto">
          <a:xfrm>
            <a:off x="4664075" y="3175000"/>
            <a:ext cx="4022725"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066800"/>
            <a:ext cx="7772400" cy="1143000"/>
          </a:xfrm>
        </p:spPr>
        <p:txBody>
          <a:bodyPr vert="horz" anchor="t">
            <a:normAutofit/>
          </a:bodyPr>
          <a:lstStyle/>
          <a:p>
            <a:pPr marL="274320" indent="-274320">
              <a:spcBef>
                <a:spcPct val="20000"/>
              </a:spcBef>
              <a:buClr>
                <a:schemeClr val="accent3"/>
              </a:buClr>
              <a:buSzPct val="95000"/>
            </a:pPr>
            <a:r>
              <a:rPr lang="en-US" sz="2800" dirty="0" smtClean="0">
                <a:solidFill>
                  <a:schemeClr val="tx1"/>
                </a:solidFill>
                <a:latin typeface="+mn-lt"/>
                <a:ea typeface="+mn-ea"/>
                <a:cs typeface="+mn-cs"/>
              </a:rPr>
              <a:t>…with good results</a:t>
            </a:r>
          </a:p>
        </p:txBody>
      </p:sp>
      <p:pic>
        <p:nvPicPr>
          <p:cNvPr id="7171" name="Content Placeholder 3" descr="DSC_0717.JPG"/>
          <p:cNvPicPr>
            <a:picLocks noGrp="1" noChangeAspect="1"/>
          </p:cNvPicPr>
          <p:nvPr>
            <p:ph idx="1"/>
          </p:nvPr>
        </p:nvPicPr>
        <p:blipFill>
          <a:blip r:embed="rId3" cstate="print"/>
          <a:srcRect l="3027" t="2660" r="5103"/>
          <a:stretch>
            <a:fillRect/>
          </a:stretch>
        </p:blipFill>
        <p:spPr>
          <a:xfrm>
            <a:off x="457200" y="1676400"/>
            <a:ext cx="3962400" cy="2787650"/>
          </a:xfrm>
        </p:spPr>
      </p:pic>
      <p:pic>
        <p:nvPicPr>
          <p:cNvPr id="7172" name="Picture 4" descr="101.jpg"/>
          <p:cNvPicPr>
            <a:picLocks noChangeAspect="1"/>
          </p:cNvPicPr>
          <p:nvPr/>
        </p:nvPicPr>
        <p:blipFill>
          <a:blip r:embed="rId4" cstate="print"/>
          <a:srcRect/>
          <a:stretch>
            <a:fillRect/>
          </a:stretch>
        </p:blipFill>
        <p:spPr bwMode="auto">
          <a:xfrm>
            <a:off x="4832350" y="1295400"/>
            <a:ext cx="3625850" cy="2414588"/>
          </a:xfrm>
          <a:prstGeom prst="rect">
            <a:avLst/>
          </a:prstGeom>
          <a:noFill/>
          <a:ln w="9525">
            <a:noFill/>
            <a:miter lim="800000"/>
            <a:headEnd/>
            <a:tailEnd/>
          </a:ln>
        </p:spPr>
      </p:pic>
      <p:pic>
        <p:nvPicPr>
          <p:cNvPr id="7173" name="Picture 5" descr="Upsala 014.jpg"/>
          <p:cNvPicPr>
            <a:picLocks noChangeAspect="1"/>
          </p:cNvPicPr>
          <p:nvPr/>
        </p:nvPicPr>
        <p:blipFill>
          <a:blip r:embed="rId5" cstate="print"/>
          <a:srcRect l="24689" t="30000" r="33125"/>
          <a:stretch>
            <a:fillRect/>
          </a:stretch>
        </p:blipFill>
        <p:spPr bwMode="auto">
          <a:xfrm>
            <a:off x="3657600" y="3382963"/>
            <a:ext cx="3532188" cy="3297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990600"/>
            <a:ext cx="8229600" cy="1143000"/>
          </a:xfrm>
        </p:spPr>
        <p:txBody>
          <a:bodyPr anchor="t"/>
          <a:lstStyle/>
          <a:p>
            <a:pPr algn="ctr" eaLnBrk="1" hangingPunct="1"/>
            <a:r>
              <a:rPr lang="en-US" sz="4000" dirty="0" smtClean="0"/>
              <a:t>Model F20C at </a:t>
            </a:r>
            <a:r>
              <a:rPr lang="en-US" sz="4000" dirty="0" err="1" smtClean="0"/>
              <a:t>Quinhagak</a:t>
            </a:r>
            <a:r>
              <a:rPr lang="en-US" sz="4000" dirty="0" smtClean="0"/>
              <a:t>, Alaska</a:t>
            </a:r>
          </a:p>
        </p:txBody>
      </p:sp>
      <p:sp>
        <p:nvSpPr>
          <p:cNvPr id="13315" name="Content Placeholder 2"/>
          <p:cNvSpPr>
            <a:spLocks noGrp="1"/>
          </p:cNvSpPr>
          <p:nvPr>
            <p:ph idx="1"/>
          </p:nvPr>
        </p:nvSpPr>
        <p:spPr>
          <a:xfrm>
            <a:off x="457200" y="2011680"/>
            <a:ext cx="8229600" cy="4389120"/>
          </a:xfrm>
        </p:spPr>
        <p:txBody>
          <a:bodyPr/>
          <a:lstStyle/>
          <a:p>
            <a:pPr algn="ctr" eaLnBrk="1" hangingPunct="1">
              <a:buNone/>
            </a:pPr>
            <a:r>
              <a:rPr lang="en-US" dirty="0" smtClean="0"/>
              <a:t>20 </a:t>
            </a:r>
            <a:r>
              <a:rPr lang="en-US" dirty="0" err="1" smtClean="0"/>
              <a:t>gpm</a:t>
            </a:r>
            <a:r>
              <a:rPr lang="en-US" dirty="0" smtClean="0"/>
              <a:t>, Strainer, 4ea 20”Filters, Chlorinator</a:t>
            </a:r>
          </a:p>
        </p:txBody>
      </p:sp>
      <p:pic>
        <p:nvPicPr>
          <p:cNvPr id="13316" name="Picture 3" descr="Quinhagak 055.jpg"/>
          <p:cNvPicPr>
            <a:picLocks noChangeAspect="1"/>
          </p:cNvPicPr>
          <p:nvPr/>
        </p:nvPicPr>
        <p:blipFill>
          <a:blip r:embed="rId3" cstate="print"/>
          <a:srcRect l="8566" t="15556" r="5238"/>
          <a:stretch>
            <a:fillRect/>
          </a:stretch>
        </p:blipFill>
        <p:spPr bwMode="auto">
          <a:xfrm>
            <a:off x="1881187" y="2743200"/>
            <a:ext cx="4900613" cy="3602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ysClr val="windowText" lastClr="000000"/>
      </a:dk1>
      <a:lt1>
        <a:sysClr val="window" lastClr="FFFFFF"/>
      </a:lt1>
      <a:dk2>
        <a:srgbClr val="02485C"/>
      </a:dk2>
      <a:lt2>
        <a:srgbClr val="02485C"/>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2376</TotalTime>
  <Words>725</Words>
  <Application>Microsoft Office PowerPoint</Application>
  <PresentationFormat>On-screen Show (4:3)</PresentationFormat>
  <Paragraphs>137</Paragraphs>
  <Slides>48</Slides>
  <Notes>10</Notes>
  <HiddenSlides>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Flow</vt:lpstr>
      <vt:lpstr>AutoCAD LT Drawing</vt:lpstr>
      <vt:lpstr>Packaged Water &amp; Wastewater Treatment Plants for Your Remote Camp in Alaska</vt:lpstr>
      <vt:lpstr>Slide 2</vt:lpstr>
      <vt:lpstr>Slide 3</vt:lpstr>
      <vt:lpstr>Slide 4</vt:lpstr>
      <vt:lpstr>Solutions for a fast response</vt:lpstr>
      <vt:lpstr>Eagle Alaska, Spring 2009</vt:lpstr>
      <vt:lpstr>If you are planning ahead…</vt:lpstr>
      <vt:lpstr>…with good results</vt:lpstr>
      <vt:lpstr>Model F20C at Quinhagak, Alaska</vt:lpstr>
      <vt:lpstr>A 12VDC solar powered system</vt:lpstr>
      <vt:lpstr>Maintenance Kit Option</vt:lpstr>
      <vt:lpstr>Raw Water Analysis Recommended </vt:lpstr>
      <vt:lpstr>How do I know my water is safe?</vt:lpstr>
      <vt:lpstr>Slide 14</vt:lpstr>
      <vt:lpstr>Configuration &amp; treatment technology appropriate to your project</vt:lpstr>
      <vt:lpstr>Treatment technology comparison</vt:lpstr>
      <vt:lpstr>Control moisture in the STP</vt:lpstr>
      <vt:lpstr>We like empty pipes!</vt:lpstr>
      <vt:lpstr>Submerged fixed film technology</vt:lpstr>
      <vt:lpstr>First compartment -anaerobic settling</vt:lpstr>
      <vt:lpstr>Second compartment - submerged fixed film treatment</vt:lpstr>
      <vt:lpstr>Third compartment -fabric filter, effluent storage &amp; pump, UV</vt:lpstr>
      <vt:lpstr>Skid-mounted treatment plant for a 6 to 12-man camp</vt:lpstr>
      <vt:lpstr>Helicopter transportable treatment plant for a 6 to 12-man camp</vt:lpstr>
      <vt:lpstr>ExtremeSTP sewage treatment plant and thermosyphon for permanent installation on permafrost </vt:lpstr>
      <vt:lpstr>Above ground ESTP thermally decoupled from the ground for permanent installation on permafrost</vt:lpstr>
      <vt:lpstr>New, low power, submerged fixed film ExtremeSTP sewage treatment plant</vt:lpstr>
      <vt:lpstr>Manufacturing Process</vt:lpstr>
      <vt:lpstr>Step 1: Cut plastic parts using a CNC router</vt:lpstr>
      <vt:lpstr>Step 2: Weld tanks together using extrusion welders</vt:lpstr>
      <vt:lpstr>Step 3: Place components into tanks and test</vt:lpstr>
      <vt:lpstr>Step 4: For commercial systems – insert tanks and other components into an insulated container (20’/40’/45’/48’/53’)</vt:lpstr>
      <vt:lpstr>Slide 33</vt:lpstr>
      <vt:lpstr>Step 5: Ship or deliver ExtremeSTPtm sewage treatment plant to customer</vt:lpstr>
      <vt:lpstr>Slide 35</vt:lpstr>
      <vt:lpstr>Discharge in summer/winter</vt:lpstr>
      <vt:lpstr>Slide 37</vt:lpstr>
      <vt:lpstr>Slide 38</vt:lpstr>
      <vt:lpstr>A Hercules aircraft transportable system…</vt:lpstr>
      <vt:lpstr>…for use in ice road/ice pad construction and drilling support</vt:lpstr>
      <vt:lpstr>Slide 41</vt:lpstr>
      <vt:lpstr>Slide 42</vt:lpstr>
      <vt:lpstr>Mt. Washington, NH</vt:lpstr>
      <vt:lpstr>Slide 44</vt:lpstr>
      <vt:lpstr>Slide 45</vt:lpstr>
      <vt:lpstr>Slide 46</vt:lpstr>
      <vt:lpstr>Bob Tsigonis, P.E., Owner/President Jerry Fleishman, Operations Manager Jason Rowland, E.I.T., Lead Mechanical Engineer Guy Peters, Office Manager</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 Tsigonis</dc:creator>
  <cp:lastModifiedBy>Bob Tsigonis</cp:lastModifiedBy>
  <cp:revision>170</cp:revision>
  <dcterms:created xsi:type="dcterms:W3CDTF">2010-01-23T19:47:03Z</dcterms:created>
  <dcterms:modified xsi:type="dcterms:W3CDTF">2010-01-26T14:57:20Z</dcterms:modified>
</cp:coreProperties>
</file>