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74" r:id="rId5"/>
    <p:sldId id="258" r:id="rId6"/>
    <p:sldId id="259" r:id="rId7"/>
    <p:sldId id="266" r:id="rId8"/>
    <p:sldId id="260" r:id="rId9"/>
    <p:sldId id="261" r:id="rId10"/>
    <p:sldId id="262" r:id="rId11"/>
    <p:sldId id="267" r:id="rId12"/>
    <p:sldId id="268" r:id="rId13"/>
    <p:sldId id="269" r:id="rId14"/>
    <p:sldId id="270" r:id="rId15"/>
    <p:sldId id="271" r:id="rId16"/>
    <p:sldId id="275" r:id="rId17"/>
    <p:sldId id="272" r:id="rId1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014" autoAdjust="0"/>
  </p:normalViewPr>
  <p:slideViewPr>
    <p:cSldViewPr>
      <p:cViewPr varScale="1">
        <p:scale>
          <a:sx n="41" d="100"/>
          <a:sy n="41" d="100"/>
        </p:scale>
        <p:origin x="-83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788" y="-9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72F81-EF12-4938-845D-D75AD585694E}" type="doc">
      <dgm:prSet loTypeId="urn:microsoft.com/office/officeart/2005/8/layout/vList2" loCatId="list" qsTypeId="urn:microsoft.com/office/officeart/2005/8/quickstyle/3d3" qsCatId="3D" csTypeId="urn:microsoft.com/office/officeart/2005/8/colors/accent3_2" csCatId="accent3" phldr="1"/>
      <dgm:spPr/>
      <dgm:t>
        <a:bodyPr/>
        <a:lstStyle/>
        <a:p>
          <a:endParaRPr lang="en-US"/>
        </a:p>
      </dgm:t>
    </dgm:pt>
    <dgm:pt modelId="{DCB3A96B-E30F-43C0-B8B8-4E32D589F3C1}">
      <dgm:prSet phldrT="[Text]" custT="1"/>
      <dgm:spPr>
        <a:solidFill>
          <a:schemeClr val="bg2">
            <a:lumMod val="50000"/>
            <a:alpha val="85000"/>
          </a:schemeClr>
        </a:solidFill>
        <a:ln w="57150">
          <a:solidFill>
            <a:schemeClr val="tx1"/>
          </a:solidFill>
        </a:ln>
      </dgm:spPr>
      <dgm:t>
        <a:bodyPr/>
        <a:lstStyle/>
        <a:p>
          <a:r>
            <a:rPr lang="en-US" sz="4400" dirty="0" smtClean="0">
              <a:effectLst>
                <a:outerShdw blurRad="38100" dist="38100" dir="2700000" algn="tl">
                  <a:srgbClr val="000000">
                    <a:alpha val="43137"/>
                  </a:srgbClr>
                </a:outerShdw>
              </a:effectLst>
            </a:rPr>
            <a:t>-Excellent Bond strength</a:t>
          </a:r>
        </a:p>
        <a:p>
          <a:r>
            <a:rPr lang="en-US" sz="4400" dirty="0" smtClean="0">
              <a:effectLst>
                <a:outerShdw blurRad="38100" dist="38100" dir="2700000" algn="tl">
                  <a:srgbClr val="000000">
                    <a:alpha val="43137"/>
                  </a:srgbClr>
                </a:outerShdw>
              </a:effectLst>
            </a:rPr>
            <a:t>-Adverse surfaces</a:t>
          </a:r>
        </a:p>
        <a:p>
          <a:r>
            <a:rPr lang="en-US" sz="4400" dirty="0" smtClean="0">
              <a:effectLst>
                <a:outerShdw blurRad="38100" dist="38100" dir="2700000" algn="tl">
                  <a:srgbClr val="000000">
                    <a:alpha val="43137"/>
                  </a:srgbClr>
                </a:outerShdw>
              </a:effectLst>
            </a:rPr>
            <a:t>-Quick install</a:t>
          </a:r>
        </a:p>
        <a:p>
          <a:r>
            <a:rPr lang="en-US" sz="4400" dirty="0" smtClean="0">
              <a:effectLst>
                <a:outerShdw blurRad="38100" dist="38100" dir="2700000" algn="tl">
                  <a:srgbClr val="000000">
                    <a:alpha val="43137"/>
                  </a:srgbClr>
                </a:outerShdw>
              </a:effectLst>
            </a:rPr>
            <a:t>-Three day process</a:t>
          </a:r>
          <a:endParaRPr lang="en-US" sz="4400" dirty="0">
            <a:effectLst>
              <a:outerShdw blurRad="38100" dist="38100" dir="2700000" algn="tl">
                <a:srgbClr val="000000">
                  <a:alpha val="43137"/>
                </a:srgbClr>
              </a:outerShdw>
            </a:effectLst>
          </a:endParaRPr>
        </a:p>
      </dgm:t>
    </dgm:pt>
    <dgm:pt modelId="{3F415F66-5DC6-4BFA-8E0E-F7486F9E99FB}" type="parTrans" cxnId="{107BC9D1-33D3-4B53-A8B4-9F794C06CBB3}">
      <dgm:prSet/>
      <dgm:spPr/>
      <dgm:t>
        <a:bodyPr/>
        <a:lstStyle/>
        <a:p>
          <a:endParaRPr lang="en-US"/>
        </a:p>
      </dgm:t>
    </dgm:pt>
    <dgm:pt modelId="{C0E8D802-0C95-4077-838A-F953EB2CABED}" type="sibTrans" cxnId="{107BC9D1-33D3-4B53-A8B4-9F794C06CBB3}">
      <dgm:prSet/>
      <dgm:spPr/>
      <dgm:t>
        <a:bodyPr/>
        <a:lstStyle/>
        <a:p>
          <a:endParaRPr lang="en-US"/>
        </a:p>
      </dgm:t>
    </dgm:pt>
    <dgm:pt modelId="{4F44D51E-AE6E-4E5F-87C5-4963F8C4B8C6}" type="pres">
      <dgm:prSet presAssocID="{4AC72F81-EF12-4938-845D-D75AD585694E}" presName="linear" presStyleCnt="0">
        <dgm:presLayoutVars>
          <dgm:animLvl val="lvl"/>
          <dgm:resizeHandles val="exact"/>
        </dgm:presLayoutVars>
      </dgm:prSet>
      <dgm:spPr/>
      <dgm:t>
        <a:bodyPr/>
        <a:lstStyle/>
        <a:p>
          <a:endParaRPr lang="en-US"/>
        </a:p>
      </dgm:t>
    </dgm:pt>
    <dgm:pt modelId="{99A3D538-483B-46EC-9D89-1F49C8C87A35}" type="pres">
      <dgm:prSet presAssocID="{DCB3A96B-E30F-43C0-B8B8-4E32D589F3C1}" presName="parentText" presStyleLbl="node1" presStyleIdx="0" presStyleCnt="1" custLinFactNeighborX="11494" custLinFactNeighborY="483">
        <dgm:presLayoutVars>
          <dgm:chMax val="0"/>
          <dgm:bulletEnabled val="1"/>
        </dgm:presLayoutVars>
      </dgm:prSet>
      <dgm:spPr/>
      <dgm:t>
        <a:bodyPr/>
        <a:lstStyle/>
        <a:p>
          <a:endParaRPr lang="en-US"/>
        </a:p>
      </dgm:t>
    </dgm:pt>
  </dgm:ptLst>
  <dgm:cxnLst>
    <dgm:cxn modelId="{57C2C137-01D7-47C3-ACD3-2ACECDC9005B}" type="presOf" srcId="{DCB3A96B-E30F-43C0-B8B8-4E32D589F3C1}" destId="{99A3D538-483B-46EC-9D89-1F49C8C87A35}" srcOrd="0" destOrd="0" presId="urn:microsoft.com/office/officeart/2005/8/layout/vList2"/>
    <dgm:cxn modelId="{107BC9D1-33D3-4B53-A8B4-9F794C06CBB3}" srcId="{4AC72F81-EF12-4938-845D-D75AD585694E}" destId="{DCB3A96B-E30F-43C0-B8B8-4E32D589F3C1}" srcOrd="0" destOrd="0" parTransId="{3F415F66-5DC6-4BFA-8E0E-F7486F9E99FB}" sibTransId="{C0E8D802-0C95-4077-838A-F953EB2CABED}"/>
    <dgm:cxn modelId="{3626EE79-D0DC-4AC9-BF9B-23884ACBD94D}" type="presOf" srcId="{4AC72F81-EF12-4938-845D-D75AD585694E}" destId="{4F44D51E-AE6E-4E5F-87C5-4963F8C4B8C6}" srcOrd="0" destOrd="0" presId="urn:microsoft.com/office/officeart/2005/8/layout/vList2"/>
    <dgm:cxn modelId="{5395CCF6-F46A-40EF-B0F2-A24F9DF2B83F}" type="presParOf" srcId="{4F44D51E-AE6E-4E5F-87C5-4963F8C4B8C6}" destId="{99A3D538-483B-46EC-9D89-1F49C8C87A35}"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A3D538-483B-46EC-9D89-1F49C8C87A35}">
      <dsp:nvSpPr>
        <dsp:cNvPr id="0" name=""/>
        <dsp:cNvSpPr/>
      </dsp:nvSpPr>
      <dsp:spPr>
        <a:xfrm>
          <a:off x="0" y="304782"/>
          <a:ext cx="6629400" cy="3954600"/>
        </a:xfrm>
        <a:prstGeom prst="roundRect">
          <a:avLst/>
        </a:prstGeom>
        <a:solidFill>
          <a:schemeClr val="bg2">
            <a:lumMod val="50000"/>
            <a:alpha val="85000"/>
          </a:schemeClr>
        </a:solidFill>
        <a:ln w="5715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-Excellent Bond strength</a:t>
          </a:r>
        </a:p>
        <a:p>
          <a:pPr lvl="0" algn="l"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-Adverse surfaces</a:t>
          </a:r>
        </a:p>
        <a:p>
          <a:pPr lvl="0" algn="l"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-Quick install</a:t>
          </a:r>
        </a:p>
        <a:p>
          <a:pPr lvl="0" algn="l"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-Three day process</a:t>
          </a:r>
          <a:endParaRPr lang="en-US" sz="4400" kern="1200" dirty="0">
            <a:effectLst>
              <a:outerShdw blurRad="38100" dist="38100" dir="2700000" algn="tl">
                <a:srgbClr val="000000">
                  <a:alpha val="43137"/>
                </a:srgbClr>
              </a:outerShdw>
            </a:effectLst>
          </a:endParaRPr>
        </a:p>
      </dsp:txBody>
      <dsp:txXfrm>
        <a:off x="0" y="304782"/>
        <a:ext cx="6629400" cy="3954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B79B158-C2F7-41D2-9C6E-37E2E0DBB9DD}" type="datetimeFigureOut">
              <a:rPr lang="en-US" smtClean="0"/>
              <a:pPr/>
              <a:t>1/26/2010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11CC17D-A86D-4015-8A08-1A9FC75098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2500" dirty="0" smtClean="0"/>
              <a:t>Introduction</a:t>
            </a:r>
          </a:p>
          <a:p>
            <a:pPr>
              <a:buFont typeface="Arial" pitchFamily="34" charset="0"/>
              <a:buChar char="•"/>
            </a:pPr>
            <a:r>
              <a:rPr lang="en-US" sz="2500" dirty="0" smtClean="0"/>
              <a:t>Goal </a:t>
            </a:r>
          </a:p>
          <a:p>
            <a:pPr>
              <a:buFont typeface="Arial" pitchFamily="34" charset="0"/>
              <a:buChar char="•"/>
            </a:pPr>
            <a:r>
              <a:rPr lang="en-US" sz="2500" dirty="0" smtClean="0"/>
              <a:t>Company </a:t>
            </a:r>
            <a:r>
              <a:rPr lang="en-US" sz="2500" dirty="0" err="1" smtClean="0"/>
              <a:t>backround</a:t>
            </a:r>
            <a:endParaRPr lang="en-US" sz="2500" dirty="0" smtClean="0"/>
          </a:p>
          <a:p>
            <a:pPr>
              <a:buFont typeface="Arial" pitchFamily="34" charset="0"/>
              <a:buChar char="•"/>
            </a:pPr>
            <a:r>
              <a:rPr lang="en-US" sz="2500" dirty="0" smtClean="0"/>
              <a:t>Wayne </a:t>
            </a:r>
            <a:r>
              <a:rPr lang="en-US" sz="2500" dirty="0" err="1" smtClean="0"/>
              <a:t>Sellon</a:t>
            </a:r>
            <a:endParaRPr lang="en-US" sz="2500" dirty="0" smtClean="0"/>
          </a:p>
          <a:p>
            <a:pPr>
              <a:buFont typeface="Arial" pitchFamily="34" charset="0"/>
              <a:buChar char="•"/>
            </a:pPr>
            <a:r>
              <a:rPr lang="en-US" sz="2500" dirty="0" smtClean="0"/>
              <a:t>Dot and vertical overlays</a:t>
            </a:r>
          </a:p>
          <a:p>
            <a:pPr>
              <a:buFont typeface="Arial" pitchFamily="34" charset="0"/>
              <a:buChar char="•"/>
            </a:pPr>
            <a:r>
              <a:rPr lang="en-US" sz="2500" dirty="0" smtClean="0"/>
              <a:t>DOT in other states using vertical overlays</a:t>
            </a:r>
          </a:p>
          <a:p>
            <a:pPr>
              <a:buFont typeface="Arial" pitchFamily="34" charset="0"/>
              <a:buChar char="•"/>
            </a:pPr>
            <a:r>
              <a:rPr lang="en-US" sz="2500" dirty="0" smtClean="0"/>
              <a:t>Poland freeze thaw durability</a:t>
            </a:r>
          </a:p>
          <a:p>
            <a:pPr>
              <a:buFont typeface="Arial" pitchFamily="34" charset="0"/>
              <a:buChar char="•"/>
            </a:pPr>
            <a:r>
              <a:rPr lang="en-US" sz="2500" dirty="0" smtClean="0"/>
              <a:t>Existing and new road system projects</a:t>
            </a:r>
          </a:p>
          <a:p>
            <a:pPr>
              <a:buFont typeface="Arial" pitchFamily="34" charset="0"/>
              <a:buChar char="•"/>
            </a:pPr>
            <a:endParaRPr lang="en-US" sz="2500"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1CC17D-A86D-4015-8A08-1A9FC75098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1CC17D-A86D-4015-8A08-1A9FC75098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Continous</a:t>
            </a:r>
            <a:r>
              <a:rPr lang="en-US" dirty="0" smtClean="0"/>
              <a:t> system no mortar joints to deteriorate  or for water to</a:t>
            </a:r>
            <a:r>
              <a:rPr lang="en-US" baseline="0" dirty="0" smtClean="0"/>
              <a:t> penetrate and freeze popping stones off</a:t>
            </a:r>
          </a:p>
          <a:p>
            <a:r>
              <a:rPr lang="en-US" baseline="0" dirty="0" smtClean="0"/>
              <a:t>No moisture or insect intrusion</a:t>
            </a:r>
          </a:p>
          <a:p>
            <a:r>
              <a:rPr lang="en-US" baseline="0" dirty="0" smtClean="0"/>
              <a:t>Water clean up no harmful chemicals</a:t>
            </a:r>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a:t>
            </a:r>
            <a:r>
              <a:rPr lang="en-US" baseline="0" dirty="0" smtClean="0"/>
              <a:t> to vertical overlay composition and </a:t>
            </a:r>
            <a:r>
              <a:rPr lang="en-US" baseline="0" dirty="0" err="1" smtClean="0"/>
              <a:t>varity</a:t>
            </a:r>
            <a:r>
              <a:rPr lang="en-US" baseline="0" dirty="0" smtClean="0"/>
              <a:t> of uses</a:t>
            </a:r>
          </a:p>
          <a:p>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smtClean="0"/>
              <a:t> Composition</a:t>
            </a:r>
          </a:p>
          <a:p>
            <a:pPr defTabSz="942289">
              <a:defRPr/>
            </a:pPr>
            <a:r>
              <a:rPr lang="en-US" dirty="0" smtClean="0"/>
              <a:t>Flex-c-</a:t>
            </a:r>
            <a:r>
              <a:rPr lang="en-US" dirty="0" err="1" smtClean="0"/>
              <a:t>ment</a:t>
            </a:r>
            <a:r>
              <a:rPr lang="en-US" dirty="0" smtClean="0"/>
              <a:t>™ Wall Mix is a </a:t>
            </a:r>
            <a:r>
              <a:rPr lang="en-US" dirty="0" err="1" smtClean="0"/>
              <a:t>polyacrylate</a:t>
            </a:r>
            <a:r>
              <a:rPr lang="en-US" dirty="0" smtClean="0"/>
              <a:t>, modified cementations, vertical overlay system </a:t>
            </a:r>
          </a:p>
          <a:p>
            <a:pPr defTabSz="942289">
              <a:defRPr/>
            </a:pPr>
            <a:r>
              <a:rPr lang="en-US" dirty="0" smtClean="0"/>
              <a:t>that can be applied over concrete,   wood or metal to achieve the appearance of stone, wood, tile or brick. </a:t>
            </a:r>
          </a:p>
          <a:p>
            <a:pPr defTabSz="942289">
              <a:defRPr/>
            </a:pPr>
            <a:r>
              <a:rPr lang="en-US" dirty="0" smtClean="0"/>
              <a:t>It is a water-phase elastomeric resin composition incorporating resin primers, cement, cement modifiers, polymers and aggregates. </a:t>
            </a:r>
          </a:p>
          <a:p>
            <a:pPr defTabSz="942289">
              <a:defRPr/>
            </a:pPr>
            <a:r>
              <a:rPr lang="en-US" dirty="0" smtClean="0"/>
              <a:t>The components are supplied in a dry, 50 Lb. bagged mix of cement, light weight aggregates additives and polymers.</a:t>
            </a:r>
          </a:p>
          <a:p>
            <a:pPr defTabSz="942289">
              <a:defRPr/>
            </a:pPr>
            <a:r>
              <a:rPr lang="en-US" dirty="0" smtClean="0"/>
              <a:t> All ingredients are prepackaged in the 50 Lb. bag. It is a “just add water” mix.</a:t>
            </a:r>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Andy</a:t>
            </a:r>
            <a:r>
              <a:rPr lang="en-US" baseline="0" dirty="0" smtClean="0"/>
              <a:t> Yoder developed mix over 20 years ago </a:t>
            </a:r>
          </a:p>
          <a:p>
            <a:r>
              <a:rPr lang="en-US" baseline="0" dirty="0" smtClean="0"/>
              <a:t>Sold to flex-c-</a:t>
            </a:r>
            <a:r>
              <a:rPr lang="en-US" baseline="0" dirty="0" err="1" smtClean="0"/>
              <a:t>ment</a:t>
            </a:r>
            <a:endParaRPr lang="en-US" baseline="0" dirty="0" smtClean="0"/>
          </a:p>
          <a:p>
            <a:r>
              <a:rPr lang="en-US" baseline="0" dirty="0" smtClean="0"/>
              <a:t>Internationally used system with companies in the UK, Poland, Turkey, and Canada</a:t>
            </a:r>
          </a:p>
          <a:p>
            <a:r>
              <a:rPr lang="en-US" dirty="0" smtClean="0"/>
              <a:t>Made out of raw materials in the USA</a:t>
            </a:r>
          </a:p>
          <a:p>
            <a:r>
              <a:rPr lang="en-US" dirty="0" smtClean="0"/>
              <a:t>Original idea came from plasters in theme parks </a:t>
            </a:r>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durable</a:t>
            </a:r>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relative dynamic modulus indicates that flex-c-</a:t>
            </a:r>
            <a:r>
              <a:rPr lang="en-US" baseline="0" dirty="0" err="1" smtClean="0"/>
              <a:t>ment</a:t>
            </a:r>
            <a:r>
              <a:rPr lang="en-US" baseline="0" dirty="0" smtClean="0"/>
              <a:t> is freeze thaw durable after 300 cycles</a:t>
            </a:r>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Exceptional shear from steel plate</a:t>
            </a:r>
          </a:p>
          <a:p>
            <a:r>
              <a:rPr lang="en-US" dirty="0" smtClean="0"/>
              <a:t>Flexural strength</a:t>
            </a:r>
          </a:p>
          <a:p>
            <a:r>
              <a:rPr lang="en-US" dirty="0" smtClean="0"/>
              <a:t>Engineered</a:t>
            </a:r>
            <a:r>
              <a:rPr lang="en-US" baseline="0" dirty="0" smtClean="0"/>
              <a:t> to withstand normal surface movement with minimal negative affects</a:t>
            </a:r>
          </a:p>
          <a:p>
            <a:r>
              <a:rPr lang="en-US" baseline="0" dirty="0" smtClean="0"/>
              <a:t>Easy to apply over problematic surfaces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Uses</a:t>
            </a:r>
          </a:p>
          <a:p>
            <a:r>
              <a:rPr lang="en-US" dirty="0" smtClean="0"/>
              <a:t>Flex-c-</a:t>
            </a:r>
            <a:r>
              <a:rPr lang="en-US" dirty="0" err="1" smtClean="0"/>
              <a:t>ment</a:t>
            </a:r>
            <a:r>
              <a:rPr lang="en-US" dirty="0" smtClean="0"/>
              <a:t>™ Wall Mix is typically used as a decorative wall overlay for surfacing in both commercial and residential applications. Its use can be enhanced by incorporating the use of pigments, stains and sealers to finish the coloring and sealing process.</a:t>
            </a:r>
          </a:p>
          <a:p>
            <a:endParaRPr lang="en-US" dirty="0" smtClean="0"/>
          </a:p>
          <a:p>
            <a:r>
              <a:rPr lang="en-US" dirty="0" smtClean="0"/>
              <a:t>Flex-c-</a:t>
            </a:r>
            <a:r>
              <a:rPr lang="en-US" dirty="0" err="1" smtClean="0"/>
              <a:t>ment</a:t>
            </a:r>
            <a:r>
              <a:rPr lang="en-US" dirty="0" smtClean="0"/>
              <a:t>™ Wall Mix can be used as a thin overlay for use with stencils or free style finishes or in full 2 1/2 inch thickness with stamps, trowels, carving tools, brushes, sprays or it can be worked freehand to achieve an incredible variety of decorative surfaces.</a:t>
            </a:r>
          </a:p>
          <a:p>
            <a:endParaRPr lang="en-US" dirty="0"/>
          </a:p>
        </p:txBody>
      </p:sp>
      <p:sp>
        <p:nvSpPr>
          <p:cNvPr id="4" name="Slide Number Placeholder 3"/>
          <p:cNvSpPr>
            <a:spLocks noGrp="1"/>
          </p:cNvSpPr>
          <p:nvPr>
            <p:ph type="sldNum" sz="quarter" idx="10"/>
          </p:nvPr>
        </p:nvSpPr>
        <p:spPr/>
        <p:txBody>
          <a:bodyPr/>
          <a:lstStyle/>
          <a:p>
            <a:fld id="{A11CC17D-A86D-4015-8A08-1A9FC75098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1CC17D-A86D-4015-8A08-1A9FC75098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2">
                    <a:lumMod val="1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10000"/>
                  </a:schemeClr>
                </a:solidFill>
                <a:effectLst>
                  <a:outerShdw blurRad="38100" dist="38100" dir="2700000" algn="tl">
                    <a:srgbClr val="000000">
                      <a:alpha val="43137"/>
                    </a:srgbClr>
                  </a:outerShdw>
                </a:effectLst>
              </a:defRPr>
            </a:lvl1pPr>
            <a:lvl2pPr>
              <a:defRPr>
                <a:solidFill>
                  <a:schemeClr val="bg2">
                    <a:lumMod val="10000"/>
                  </a:schemeClr>
                </a:solidFill>
                <a:effectLst>
                  <a:outerShdw blurRad="38100" dist="38100" dir="2700000" algn="tl">
                    <a:srgbClr val="000000">
                      <a:alpha val="43137"/>
                    </a:srgbClr>
                  </a:outerShdw>
                </a:effectLst>
              </a:defRPr>
            </a:lvl2pPr>
            <a:lvl3pPr>
              <a:defRPr>
                <a:solidFill>
                  <a:schemeClr val="bg2">
                    <a:lumMod val="10000"/>
                  </a:schemeClr>
                </a:solidFill>
                <a:effectLst>
                  <a:outerShdw blurRad="38100" dist="38100" dir="2700000" algn="tl">
                    <a:srgbClr val="000000">
                      <a:alpha val="43137"/>
                    </a:srgbClr>
                  </a:outerShdw>
                </a:effectLst>
              </a:defRPr>
            </a:lvl3pPr>
            <a:lvl4pPr>
              <a:defRPr>
                <a:solidFill>
                  <a:schemeClr val="bg2">
                    <a:lumMod val="10000"/>
                  </a:schemeClr>
                </a:solidFill>
                <a:effectLst>
                  <a:outerShdw blurRad="38100" dist="38100" dir="2700000" algn="tl">
                    <a:srgbClr val="000000">
                      <a:alpha val="43137"/>
                    </a:srgbClr>
                  </a:outerShdw>
                </a:effectLst>
              </a:defRPr>
            </a:lvl4pPr>
            <a:lvl5pPr>
              <a:defRPr>
                <a:solidFill>
                  <a:schemeClr val="bg2">
                    <a:lumMod val="10000"/>
                  </a:schemeClr>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2">
                    <a:lumMod val="10000"/>
                  </a:schemeClr>
                </a:solidFill>
                <a:effectLst>
                  <a:outerShdw blurRad="38100" dist="38100" dir="2700000" algn="tl">
                    <a:srgbClr val="000000">
                      <a:alpha val="43137"/>
                    </a:srgbClr>
                  </a:outerShdw>
                </a:effectLst>
              </a:defRPr>
            </a:lvl1p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11"/>
          </p:nvPr>
        </p:nvSpPr>
        <p:spPr/>
        <p:txBody>
          <a:bodyPr/>
          <a:lstStyle>
            <a:lvl1pPr>
              <a:defRPr>
                <a:solidFill>
                  <a:schemeClr val="bg2">
                    <a:lumMod val="10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10000"/>
                  </a:schemeClr>
                </a:solidFill>
                <a:effectLst>
                  <a:outerShdw blurRad="38100" dist="38100" dir="2700000" algn="tl">
                    <a:srgbClr val="000000">
                      <a:alpha val="43137"/>
                    </a:srgbClr>
                  </a:outerShdw>
                </a:effectLst>
              </a:defRPr>
            </a:lvl1pPr>
          </a:lstStyle>
          <a:p>
            <a:fld id="{EF252C24-6E61-4B64-8B36-18E26D192CF0}" type="slidenum">
              <a:rPr lang="en-US" smtClean="0"/>
              <a:pPr/>
              <a:t>‹#›</a:t>
            </a:fld>
            <a:endParaRPr lang="en-US" dirty="0"/>
          </a:p>
        </p:txBody>
      </p:sp>
      <p:cxnSp>
        <p:nvCxnSpPr>
          <p:cNvPr id="8" name="Straight Connector 7"/>
          <p:cNvCxnSpPr/>
          <p:nvPr userDrawn="1"/>
        </p:nvCxnSpPr>
        <p:spPr>
          <a:xfrm>
            <a:off x="0" y="1524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2C259-7F8F-4C1A-B193-F6A77FE34AC1}"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252C24-6E61-4B64-8B36-18E26D192C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2C259-7F8F-4C1A-B193-F6A77FE34AC1}" type="datetimeFigureOut">
              <a:rPr lang="en-US" smtClean="0"/>
              <a:pPr/>
              <a:t>1/26/2010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52C24-6E61-4B64-8B36-18E26D192C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ex-c-ment.com/" TargetMode="External"/><Relationship Id="rId2" Type="http://schemas.openxmlformats.org/officeDocument/2006/relationships/hyperlink" Target="mailto:ShanePerrins@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133601"/>
          </a:xfrm>
          <a:solidFill>
            <a:schemeClr val="bg2">
              <a:lumMod val="75000"/>
              <a:alpha val="86000"/>
            </a:schemeClr>
          </a:solidFill>
          <a:ln w="57150">
            <a:solidFill>
              <a:schemeClr val="tx1"/>
            </a:solidFill>
          </a:ln>
        </p:spPr>
        <p:txBody>
          <a:bodyPr>
            <a:normAutofit fontScale="90000"/>
          </a:bodyPr>
          <a:lstStyle/>
          <a:p>
            <a:r>
              <a:rPr lang="en-US" sz="4800" b="1" dirty="0" smtClean="0"/>
              <a:t/>
            </a:r>
            <a:br>
              <a:rPr lang="en-US" sz="4800" b="1" dirty="0" smtClean="0"/>
            </a:br>
            <a:r>
              <a:rPr lang="en-US" sz="6000" b="1" dirty="0" smtClean="0">
                <a:effectLst>
                  <a:outerShdw blurRad="50800" dist="38100" dir="2700000" algn="tl" rotWithShape="0">
                    <a:prstClr val="black">
                      <a:alpha val="40000"/>
                    </a:prstClr>
                  </a:outerShdw>
                </a:effectLst>
              </a:rPr>
              <a:t>Decorative Concrete</a:t>
            </a:r>
            <a:r>
              <a:rPr lang="en-US" sz="4800" b="1" dirty="0" smtClean="0">
                <a:effectLst>
                  <a:outerShdw blurRad="50800" dist="38100" dir="2700000" algn="tl" rotWithShape="0">
                    <a:prstClr val="black">
                      <a:alpha val="40000"/>
                    </a:prstClr>
                  </a:outerShdw>
                </a:effectLst>
              </a:rPr>
              <a:t/>
            </a:r>
            <a:br>
              <a:rPr lang="en-US" sz="4800" b="1"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Flex-C-</a:t>
            </a:r>
            <a:r>
              <a:rPr lang="en-US" dirty="0" err="1" smtClean="0">
                <a:effectLst>
                  <a:outerShdw blurRad="50800" dist="38100" dir="2700000" algn="tl" rotWithShape="0">
                    <a:prstClr val="black">
                      <a:alpha val="40000"/>
                    </a:prstClr>
                  </a:outerShdw>
                </a:effectLst>
              </a:rPr>
              <a:t>Ment</a:t>
            </a:r>
            <a:r>
              <a:rPr lang="en-US" dirty="0" smtClean="0">
                <a:effectLst>
                  <a:outerShdw blurRad="50800" dist="38100" dir="2700000" algn="tl" rotWithShape="0">
                    <a:prstClr val="black">
                      <a:alpha val="40000"/>
                    </a:prstClr>
                  </a:outerShdw>
                </a:effectLst>
              </a:rPr>
              <a:t>® Vertical Overlay</a:t>
            </a:r>
            <a:r>
              <a:rPr lang="en-US" sz="4800" dirty="0" smtClean="0"/>
              <a:t/>
            </a:r>
            <a:br>
              <a:rPr lang="en-US" sz="4800" dirty="0" smtClean="0"/>
            </a:br>
            <a:endParaRPr lang="en-US" sz="4800" b="1" dirty="0"/>
          </a:p>
        </p:txBody>
      </p:sp>
      <p:sp>
        <p:nvSpPr>
          <p:cNvPr id="3" name="Subtitle 2"/>
          <p:cNvSpPr>
            <a:spLocks noGrp="1"/>
          </p:cNvSpPr>
          <p:nvPr>
            <p:ph type="subTitle" idx="1"/>
          </p:nvPr>
        </p:nvSpPr>
        <p:spPr>
          <a:xfrm>
            <a:off x="1295400" y="3810000"/>
            <a:ext cx="6400800" cy="1676400"/>
          </a:xfrm>
          <a:solidFill>
            <a:schemeClr val="bg2">
              <a:lumMod val="75000"/>
              <a:alpha val="86000"/>
            </a:schemeClr>
          </a:solidFill>
          <a:ln w="57150">
            <a:solidFill>
              <a:schemeClr val="tx1"/>
            </a:solidFill>
          </a:ln>
        </p:spPr>
        <p:txBody>
          <a:bodyPr vert="horz" lIns="91440" tIns="45720" rIns="91440" bIns="45720" rtlCol="0" anchor="ctr">
            <a:normAutofit fontScale="97500"/>
          </a:bodyPr>
          <a:lstStyle/>
          <a:p>
            <a:pPr algn="l">
              <a:spcBef>
                <a:spcPct val="0"/>
              </a:spcBef>
            </a:pPr>
            <a:r>
              <a:rPr lang="en-US" dirty="0" smtClean="0">
                <a:solidFill>
                  <a:schemeClr val="tx1"/>
                </a:solidFill>
                <a:latin typeface="+mj-lt"/>
                <a:ea typeface="+mj-ea"/>
                <a:cs typeface="+mj-cs"/>
              </a:rPr>
              <a:t>	</a:t>
            </a:r>
            <a:r>
              <a:rPr lang="en-US" dirty="0" smtClean="0">
                <a:solidFill>
                  <a:schemeClr val="tx1"/>
                </a:solidFill>
                <a:effectLst>
                  <a:outerShdw blurRad="50800" dist="38100" dir="2700000" algn="tl" rotWithShape="0">
                    <a:prstClr val="black">
                      <a:alpha val="40000"/>
                    </a:prstClr>
                  </a:outerShdw>
                </a:effectLst>
                <a:latin typeface="+mj-lt"/>
                <a:ea typeface="+mj-ea"/>
                <a:cs typeface="+mj-cs"/>
              </a:rPr>
              <a:t>Shane </a:t>
            </a:r>
            <a:r>
              <a:rPr lang="en-US" dirty="0" err="1" smtClean="0">
                <a:solidFill>
                  <a:schemeClr val="tx1"/>
                </a:solidFill>
                <a:effectLst>
                  <a:outerShdw blurRad="50800" dist="38100" dir="2700000" algn="tl" rotWithShape="0">
                    <a:prstClr val="black">
                      <a:alpha val="40000"/>
                    </a:prstClr>
                  </a:outerShdw>
                </a:effectLst>
                <a:latin typeface="+mj-lt"/>
                <a:ea typeface="+mj-ea"/>
                <a:cs typeface="+mj-cs"/>
              </a:rPr>
              <a:t>Perrins</a:t>
            </a:r>
            <a:r>
              <a:rPr lang="en-US" dirty="0" smtClean="0">
                <a:solidFill>
                  <a:schemeClr val="tx1"/>
                </a:solidFill>
                <a:effectLst>
                  <a:outerShdw blurRad="50800" dist="38100" dir="2700000" algn="tl" rotWithShape="0">
                    <a:prstClr val="black">
                      <a:alpha val="40000"/>
                    </a:prstClr>
                  </a:outerShdw>
                </a:effectLst>
                <a:latin typeface="+mj-lt"/>
                <a:ea typeface="+mj-ea"/>
                <a:cs typeface="+mj-cs"/>
              </a:rPr>
              <a:t>, Owner/Operator</a:t>
            </a:r>
          </a:p>
          <a:p>
            <a:pPr algn="l">
              <a:spcBef>
                <a:spcPct val="0"/>
              </a:spcBef>
            </a:pPr>
            <a:r>
              <a:rPr lang="en-US" dirty="0" smtClean="0">
                <a:solidFill>
                  <a:schemeClr val="tx1"/>
                </a:solidFill>
                <a:effectLst>
                  <a:outerShdw blurRad="50800" dist="38100" dir="2700000" algn="tl" rotWithShape="0">
                    <a:prstClr val="black">
                      <a:alpha val="40000"/>
                    </a:prstClr>
                  </a:outerShdw>
                </a:effectLst>
                <a:latin typeface="+mj-lt"/>
                <a:ea typeface="+mj-ea"/>
                <a:cs typeface="+mj-cs"/>
              </a:rPr>
              <a:t>	Decorative Concrete Supply, LLC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9" name="Picture Placeholder 8" descr="IMG_2469.jpg"/>
          <p:cNvPicPr>
            <a:picLocks noGrp="1" noChangeAspect="1"/>
          </p:cNvPicPr>
          <p:nvPr>
            <p:ph type="pic" idx="1"/>
          </p:nvPr>
        </p:nvPicPr>
        <p:blipFill>
          <a:blip r:embed="rId3" cstate="print"/>
          <a:srcRect/>
          <a:stretch>
            <a:fillRect/>
          </a:stretch>
        </p:blipFill>
        <p:spPr>
          <a:xfrm>
            <a:off x="0" y="0"/>
            <a:ext cx="9144000" cy="6858000"/>
          </a:xfrm>
        </p:spPr>
      </p:pic>
      <p:sp>
        <p:nvSpPr>
          <p:cNvPr id="2" name="Title 1"/>
          <p:cNvSpPr>
            <a:spLocks noGrp="1"/>
          </p:cNvSpPr>
          <p:nvPr>
            <p:ph type="title"/>
          </p:nvPr>
        </p:nvSpPr>
        <p:spPr>
          <a:xfrm>
            <a:off x="4419600" y="4495800"/>
            <a:ext cx="5486400" cy="566738"/>
          </a:xfrm>
        </p:spPr>
        <p:txBody>
          <a:bodyPr>
            <a:noAutofit/>
          </a:bodyPr>
          <a:lstStyle/>
          <a:p>
            <a:pPr algn="ctr"/>
            <a:r>
              <a:rPr lang="en-US" sz="2400" dirty="0" smtClean="0"/>
              <a:t>7</a:t>
            </a:r>
            <a:r>
              <a:rPr lang="en-US" sz="2400" baseline="30000" dirty="0" smtClean="0"/>
              <a:t>TH</a:t>
            </a:r>
            <a:r>
              <a:rPr lang="en-US" sz="2400" dirty="0" smtClean="0"/>
              <a:t> &amp; A St. </a:t>
            </a:r>
            <a:br>
              <a:rPr lang="en-US" sz="2400" dirty="0" smtClean="0"/>
            </a:br>
            <a:r>
              <a:rPr lang="en-US" sz="2400" dirty="0" smtClean="0"/>
              <a:t>DOWNTOWN ANCHORAGE</a:t>
            </a:r>
            <a:endParaRPr lang="en-US" sz="2400" dirty="0"/>
          </a:p>
        </p:txBody>
      </p:sp>
      <p:sp>
        <p:nvSpPr>
          <p:cNvPr id="4" name="Text Placeholder 3"/>
          <p:cNvSpPr>
            <a:spLocks noGrp="1"/>
          </p:cNvSpPr>
          <p:nvPr>
            <p:ph type="body" sz="half" idx="2"/>
          </p:nvPr>
        </p:nvSpPr>
        <p:spPr>
          <a:xfrm>
            <a:off x="5029200" y="5029200"/>
            <a:ext cx="4114800" cy="1676400"/>
          </a:xfrm>
        </p:spPr>
        <p:txBody>
          <a:bodyPr>
            <a:normAutofit/>
          </a:bodyPr>
          <a:lstStyle/>
          <a:p>
            <a:pPr algn="ctr"/>
            <a:r>
              <a:rPr lang="en-US" sz="1800" b="1" dirty="0" smtClean="0"/>
              <a:t>HERE IS THE FINISHED PRODUCT. THIS IS A THREE DAY PROCESS. WE USED BUDDY RHODES COUNTER TOP MIX FOR THE CONCRETE TOPS. THE VERTICAL OVERLAY WAS DONE WITH FLEX-C-MENT.</a:t>
            </a:r>
            <a:endParaRPr lang="en-US"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332.jpg"/>
          <p:cNvPicPr>
            <a:picLocks noChangeAspect="1"/>
          </p:cNvPicPr>
          <p:nvPr/>
        </p:nvPicPr>
        <p:blipFill>
          <a:blip r:embed="rId3" cstate="print"/>
          <a:stretch>
            <a:fillRect/>
          </a:stretch>
        </p:blipFill>
        <p:spPr>
          <a:xfrm>
            <a:off x="2438400" y="0"/>
            <a:ext cx="4362656"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00369.jpg"/>
          <p:cNvPicPr>
            <a:picLocks noChangeAspect="1"/>
          </p:cNvPicPr>
          <p:nvPr/>
        </p:nvPicPr>
        <p:blipFill>
          <a:blip r:embed="rId3" cstate="print"/>
          <a:stretch>
            <a:fillRect/>
          </a:stretch>
        </p:blipFill>
        <p:spPr>
          <a:xfrm>
            <a:off x="1455615" y="0"/>
            <a:ext cx="6232769"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217.jpg"/>
          <p:cNvPicPr>
            <a:picLocks noChangeAspect="1"/>
          </p:cNvPicPr>
          <p:nvPr/>
        </p:nvPicPr>
        <p:blipFill>
          <a:blip r:embed="rId2" cstate="print"/>
          <a:stretch>
            <a:fillRect/>
          </a:stretch>
        </p:blipFill>
        <p:spPr>
          <a:xfrm>
            <a:off x="2187304" y="0"/>
            <a:ext cx="4769391"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230.jpg"/>
          <p:cNvPicPr>
            <a:picLocks noChangeAspect="1"/>
          </p:cNvPicPr>
          <p:nvPr/>
        </p:nvPicPr>
        <p:blipFill>
          <a:blip r:embed="rId2" cstate="print"/>
          <a:stretch>
            <a:fillRect/>
          </a:stretch>
        </p:blipFill>
        <p:spPr>
          <a:xfrm>
            <a:off x="533400" y="381000"/>
            <a:ext cx="8001000" cy="6000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9.jpg"/>
          <p:cNvPicPr>
            <a:picLocks noChangeAspect="1"/>
          </p:cNvPicPr>
          <p:nvPr/>
        </p:nvPicPr>
        <p:blipFill>
          <a:blip r:embed="rId2" cstate="print"/>
          <a:stretch>
            <a:fillRect/>
          </a:stretch>
        </p:blipFill>
        <p:spPr>
          <a:xfrm>
            <a:off x="2286000" y="381000"/>
            <a:ext cx="4572000" cy="609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Conclusion</a:t>
            </a:r>
            <a:endParaRPr lang="en-US" dirty="0"/>
          </a:p>
        </p:txBody>
      </p:sp>
      <p:sp>
        <p:nvSpPr>
          <p:cNvPr id="3" name="Content Placeholder 2"/>
          <p:cNvSpPr>
            <a:spLocks noGrp="1"/>
          </p:cNvSpPr>
          <p:nvPr>
            <p:ph idx="1"/>
          </p:nvPr>
        </p:nvSpPr>
        <p:spPr>
          <a:xfrm>
            <a:off x="838200" y="1981200"/>
            <a:ext cx="7848600" cy="4144963"/>
          </a:xfrm>
        </p:spPr>
        <p:txBody>
          <a:bodyPr/>
          <a:lstStyle/>
          <a:p>
            <a:r>
              <a:rPr lang="en-US" dirty="0" smtClean="0"/>
              <a:t>Vertical overlay</a:t>
            </a:r>
          </a:p>
          <a:p>
            <a:r>
              <a:rPr lang="en-US" dirty="0" smtClean="0"/>
              <a:t>Flex-C-</a:t>
            </a:r>
            <a:r>
              <a:rPr lang="en-US" dirty="0" err="1" smtClean="0"/>
              <a:t>Ment</a:t>
            </a:r>
            <a:r>
              <a:rPr lang="en-US" dirty="0" smtClean="0"/>
              <a:t>® background</a:t>
            </a:r>
          </a:p>
          <a:p>
            <a:r>
              <a:rPr lang="en-US" dirty="0" smtClean="0"/>
              <a:t>Comparisons</a:t>
            </a:r>
          </a:p>
          <a:p>
            <a:r>
              <a:rPr lang="en-US" dirty="0" smtClean="0"/>
              <a:t>Freeze/thaw test results</a:t>
            </a:r>
          </a:p>
          <a:p>
            <a:r>
              <a:rPr lang="en-US" dirty="0" smtClean="0"/>
              <a:t>Installation process</a:t>
            </a:r>
          </a:p>
          <a:p>
            <a:endParaRPr lang="en-US" dirty="0" smtClean="0"/>
          </a:p>
          <a:p>
            <a:endParaRPr lang="en-US" dirty="0"/>
          </a:p>
        </p:txBody>
      </p:sp>
      <p:pic>
        <p:nvPicPr>
          <p:cNvPr id="4" name="Picture 3" descr="steps2.JPG"/>
          <p:cNvPicPr>
            <a:picLocks noChangeAspect="1"/>
          </p:cNvPicPr>
          <p:nvPr/>
        </p:nvPicPr>
        <p:blipFill>
          <a:blip r:embed="rId3" cstate="print"/>
          <a:stretch>
            <a:fillRect/>
          </a:stretch>
        </p:blipFill>
        <p:spPr>
          <a:xfrm>
            <a:off x="6324600" y="2286000"/>
            <a:ext cx="196215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57150">
            <a:solidFill>
              <a:schemeClr val="tx1"/>
            </a:solidFill>
          </a:ln>
        </p:spPr>
        <p:txBody>
          <a:bodyPr/>
          <a:lstStyle/>
          <a:p>
            <a:r>
              <a:rPr lang="en-US" dirty="0" smtClean="0"/>
              <a:t>Thank You</a:t>
            </a:r>
            <a:endParaRPr lang="en-US" dirty="0"/>
          </a:p>
        </p:txBody>
      </p:sp>
      <p:sp>
        <p:nvSpPr>
          <p:cNvPr id="3" name="Content Placeholder 2"/>
          <p:cNvSpPr>
            <a:spLocks noGrp="1"/>
          </p:cNvSpPr>
          <p:nvPr>
            <p:ph idx="1"/>
          </p:nvPr>
        </p:nvSpPr>
        <p:spPr>
          <a:solidFill>
            <a:schemeClr val="bg1"/>
          </a:solidFill>
          <a:ln w="57150">
            <a:solidFill>
              <a:schemeClr val="tx1"/>
            </a:solidFill>
          </a:ln>
        </p:spPr>
        <p:txBody>
          <a:bodyPr>
            <a:normAutofit lnSpcReduction="10000"/>
          </a:bodyPr>
          <a:lstStyle/>
          <a:p>
            <a:pPr algn="ctr">
              <a:buNone/>
            </a:pPr>
            <a:r>
              <a:rPr lang="en-US" dirty="0" smtClean="0"/>
              <a:t>Contact:</a:t>
            </a:r>
          </a:p>
          <a:p>
            <a:pPr algn="ctr">
              <a:buNone/>
            </a:pPr>
            <a:r>
              <a:rPr lang="en-US" dirty="0" smtClean="0"/>
              <a:t>Decorative Concrete Supply</a:t>
            </a:r>
          </a:p>
          <a:p>
            <a:pPr algn="ctr">
              <a:buNone/>
            </a:pPr>
            <a:r>
              <a:rPr lang="en-US" dirty="0" smtClean="0"/>
              <a:t>8341 Blackberry Street</a:t>
            </a:r>
          </a:p>
          <a:p>
            <a:pPr algn="ctr">
              <a:buNone/>
            </a:pPr>
            <a:r>
              <a:rPr lang="en-US" dirty="0" smtClean="0"/>
              <a:t>Anchorage, AK 99502</a:t>
            </a:r>
          </a:p>
          <a:p>
            <a:pPr algn="ctr">
              <a:buNone/>
            </a:pPr>
            <a:r>
              <a:rPr lang="en-US" dirty="0" smtClean="0"/>
              <a:t>907-230-6544</a:t>
            </a:r>
          </a:p>
          <a:p>
            <a:pPr algn="ctr">
              <a:buNone/>
            </a:pPr>
            <a:r>
              <a:rPr lang="en-US" dirty="0" smtClean="0">
                <a:hlinkClick r:id="rId2"/>
              </a:rPr>
              <a:t>ShanePerrins@yahoo.com</a:t>
            </a:r>
            <a:endParaRPr lang="en-US" dirty="0" smtClean="0"/>
          </a:p>
          <a:p>
            <a:pPr algn="ctr">
              <a:buNone/>
            </a:pPr>
            <a:r>
              <a:rPr lang="en-US" dirty="0" smtClean="0"/>
              <a:t>Or </a:t>
            </a:r>
            <a:r>
              <a:rPr lang="en-US" dirty="0" err="1" smtClean="0"/>
              <a:t>vist</a:t>
            </a:r>
            <a:endParaRPr lang="en-US" dirty="0" smtClean="0"/>
          </a:p>
          <a:p>
            <a:pPr algn="ctr">
              <a:buNone/>
            </a:pPr>
            <a:r>
              <a:rPr lang="en-US" dirty="0" smtClean="0">
                <a:hlinkClick r:id="rId3"/>
              </a:rPr>
              <a:t>www.Flex-c-ment.com</a:t>
            </a:r>
            <a:endParaRPr lang="en-US" dirty="0" smtClean="0"/>
          </a:p>
          <a:p>
            <a:pPr algn="ctr">
              <a:buNone/>
            </a:pPr>
            <a:endParaRPr lang="en-US" dirty="0" smtClean="0"/>
          </a:p>
          <a:p>
            <a:pPr algn="ctr">
              <a:buNone/>
            </a:pP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a:xfrm>
            <a:off x="838200" y="1981200"/>
            <a:ext cx="7848600" cy="4144963"/>
          </a:xfrm>
        </p:spPr>
        <p:txBody>
          <a:bodyPr/>
          <a:lstStyle/>
          <a:p>
            <a:r>
              <a:rPr lang="en-US" dirty="0" smtClean="0"/>
              <a:t>Vertical overlay</a:t>
            </a:r>
          </a:p>
          <a:p>
            <a:r>
              <a:rPr lang="en-US" dirty="0" smtClean="0"/>
              <a:t>Flex-C-</a:t>
            </a:r>
            <a:r>
              <a:rPr lang="en-US" dirty="0" err="1" smtClean="0"/>
              <a:t>Ment</a:t>
            </a:r>
            <a:r>
              <a:rPr lang="en-US" dirty="0" smtClean="0"/>
              <a:t>® background</a:t>
            </a:r>
          </a:p>
          <a:p>
            <a:r>
              <a:rPr lang="en-US" dirty="0" smtClean="0"/>
              <a:t>Comparisons</a:t>
            </a:r>
          </a:p>
          <a:p>
            <a:r>
              <a:rPr lang="en-US" dirty="0" smtClean="0"/>
              <a:t>Freeze/thaw test results</a:t>
            </a:r>
          </a:p>
          <a:p>
            <a:r>
              <a:rPr lang="en-US" dirty="0" smtClean="0"/>
              <a:t>Installation process</a:t>
            </a:r>
          </a:p>
          <a:p>
            <a:endParaRPr lang="en-US" dirty="0" smtClean="0"/>
          </a:p>
          <a:p>
            <a:endParaRPr lang="en-US" dirty="0"/>
          </a:p>
        </p:txBody>
      </p:sp>
      <p:pic>
        <p:nvPicPr>
          <p:cNvPr id="4" name="Picture 3" descr="steps2.JPG"/>
          <p:cNvPicPr>
            <a:picLocks noChangeAspect="1"/>
          </p:cNvPicPr>
          <p:nvPr/>
        </p:nvPicPr>
        <p:blipFill>
          <a:blip r:embed="rId3" cstate="print"/>
          <a:stretch>
            <a:fillRect/>
          </a:stretch>
        </p:blipFill>
        <p:spPr>
          <a:xfrm>
            <a:off x="6324600" y="2286000"/>
            <a:ext cx="196215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solidFill>
            <a:schemeClr val="bg2">
              <a:lumMod val="75000"/>
              <a:alpha val="85000"/>
            </a:schemeClr>
          </a:solidFill>
          <a:ln w="57150">
            <a:solidFill>
              <a:schemeClr val="tx1"/>
            </a:solidFill>
          </a:ln>
        </p:spPr>
        <p:txBody>
          <a:bodyPr/>
          <a:lstStyle/>
          <a:p>
            <a:r>
              <a:rPr lang="en-US" dirty="0" smtClean="0"/>
              <a:t>Vertical Overlay</a:t>
            </a:r>
            <a:endParaRPr lang="en-US" dirty="0"/>
          </a:p>
        </p:txBody>
      </p:sp>
      <p:graphicFrame>
        <p:nvGraphicFramePr>
          <p:cNvPr id="4" name="Content Placeholder 3"/>
          <p:cNvGraphicFramePr>
            <a:graphicFrameLocks noGrp="1"/>
          </p:cNvGraphicFramePr>
          <p:nvPr>
            <p:ph idx="1"/>
          </p:nvPr>
        </p:nvGraphicFramePr>
        <p:xfrm>
          <a:off x="914400" y="1600200"/>
          <a:ext cx="6629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Flex-C-</a:t>
            </a:r>
            <a:r>
              <a:rPr lang="en-US" dirty="0" err="1" smtClean="0"/>
              <a:t>Ment</a:t>
            </a:r>
            <a:r>
              <a:rPr lang="en-US" dirty="0" smtClean="0"/>
              <a:t>®</a:t>
            </a:r>
            <a:endParaRPr lang="en-US" dirty="0"/>
          </a:p>
        </p:txBody>
      </p:sp>
      <p:sp>
        <p:nvSpPr>
          <p:cNvPr id="3" name="Content Placeholder 2"/>
          <p:cNvSpPr>
            <a:spLocks noGrp="1"/>
          </p:cNvSpPr>
          <p:nvPr>
            <p:ph idx="1"/>
          </p:nvPr>
        </p:nvSpPr>
        <p:spPr>
          <a:xfrm>
            <a:off x="533400" y="2133600"/>
            <a:ext cx="6400800" cy="4419600"/>
          </a:xfrm>
        </p:spPr>
        <p:txBody>
          <a:bodyPr>
            <a:normAutofit/>
          </a:bodyPr>
          <a:lstStyle/>
          <a:p>
            <a:r>
              <a:rPr lang="en-US" sz="3600" dirty="0" smtClean="0"/>
              <a:t>Twenty year history</a:t>
            </a:r>
          </a:p>
          <a:p>
            <a:r>
              <a:rPr lang="en-US" sz="3600" dirty="0" smtClean="0"/>
              <a:t>Based out of Mississippi</a:t>
            </a:r>
          </a:p>
          <a:p>
            <a:r>
              <a:rPr lang="en-US" sz="3600" dirty="0" smtClean="0"/>
              <a:t>International Company</a:t>
            </a:r>
          </a:p>
          <a:p>
            <a:r>
              <a:rPr lang="en-US" sz="3600" dirty="0" smtClean="0"/>
              <a:t>Formulated from same product </a:t>
            </a:r>
            <a:br>
              <a:rPr lang="en-US" sz="3600" dirty="0" smtClean="0"/>
            </a:br>
            <a:r>
              <a:rPr lang="en-US" sz="3600" dirty="0" smtClean="0"/>
              <a:t>used at theme parks</a:t>
            </a:r>
          </a:p>
          <a:p>
            <a:endParaRPr lang="en-US" dirty="0"/>
          </a:p>
        </p:txBody>
      </p:sp>
      <p:pic>
        <p:nvPicPr>
          <p:cNvPr id="5" name="Picture 4" descr="logo.TIF"/>
          <p:cNvPicPr>
            <a:picLocks noChangeAspect="1"/>
          </p:cNvPicPr>
          <p:nvPr/>
        </p:nvPicPr>
        <p:blipFill>
          <a:blip r:embed="rId3" cstate="print"/>
          <a:stretch>
            <a:fillRect/>
          </a:stretch>
        </p:blipFill>
        <p:spPr>
          <a:xfrm rot="594807">
            <a:off x="5523404" y="2252223"/>
            <a:ext cx="3287268" cy="16002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alpha val="85000"/>
            </a:schemeClr>
          </a:solidFill>
          <a:ln w="57150">
            <a:solidFill>
              <a:schemeClr val="tx1"/>
            </a:solidFill>
          </a:ln>
        </p:spPr>
        <p:txBody>
          <a:bodyPr>
            <a:normAutofit/>
          </a:bodyPr>
          <a:lstStyle/>
          <a:p>
            <a:r>
              <a:rPr lang="en-US" dirty="0" smtClean="0">
                <a:solidFill>
                  <a:schemeClr val="bg1"/>
                </a:solidFill>
                <a:effectLst>
                  <a:outerShdw blurRad="38100" dist="38100" dir="2700000" algn="tl">
                    <a:srgbClr val="000000">
                      <a:alpha val="43137"/>
                    </a:srgbClr>
                  </a:outerShdw>
                </a:effectLst>
              </a:rPr>
              <a:t>Flex-c-ment VS. Cultured Stone</a:t>
            </a:r>
            <a:endParaRPr lang="en-US"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solidFill>
            <a:schemeClr val="bg2">
              <a:lumMod val="50000"/>
            </a:schemeClr>
          </a:solidFill>
          <a:ln w="57150">
            <a:solidFill>
              <a:schemeClr val="tx1"/>
            </a:solidFill>
          </a:ln>
        </p:spPr>
        <p:txBody>
          <a:bodyPr/>
          <a:lstStyle/>
          <a:p>
            <a:r>
              <a:rPr lang="en-US" dirty="0" smtClean="0">
                <a:solidFill>
                  <a:schemeClr val="bg1"/>
                </a:solidFill>
                <a:effectLst>
                  <a:outerShdw blurRad="38100" dist="38100" dir="2700000" algn="tl">
                    <a:srgbClr val="000000">
                      <a:alpha val="43137"/>
                    </a:srgbClr>
                  </a:outerShdw>
                </a:effectLst>
              </a:rPr>
              <a:t>Flex-c-ment</a:t>
            </a:r>
            <a:endParaRPr lang="en-US"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solidFill>
            <a:schemeClr val="bg2">
              <a:lumMod val="50000"/>
              <a:alpha val="86000"/>
            </a:schemeClr>
          </a:solidFill>
          <a:ln w="57150">
            <a:solidFill>
              <a:schemeClr val="tx1"/>
            </a:solidFill>
          </a:ln>
        </p:spPr>
        <p:style>
          <a:lnRef idx="0">
            <a:scrgbClr r="0" g="0" b="0"/>
          </a:lnRef>
          <a:fillRef idx="1003">
            <a:schemeClr val="dk1"/>
          </a:fillRef>
          <a:effectRef idx="0">
            <a:scrgbClr r="0" g="0" b="0"/>
          </a:effectRef>
          <a:fontRef idx="major"/>
        </p:style>
        <p:txBody>
          <a:bodyPr/>
          <a:lstStyle/>
          <a:p>
            <a:r>
              <a:rPr lang="en-US" dirty="0" smtClean="0">
                <a:solidFill>
                  <a:schemeClr val="bg1"/>
                </a:solidFill>
                <a:effectLst>
                  <a:outerShdw blurRad="38100" dist="38100" dir="2700000" algn="tl">
                    <a:srgbClr val="000000">
                      <a:alpha val="43137"/>
                    </a:srgbClr>
                  </a:outerShdw>
                </a:effectLst>
              </a:rPr>
              <a:t>Better Quality</a:t>
            </a:r>
          </a:p>
          <a:p>
            <a:r>
              <a:rPr lang="en-US" dirty="0" smtClean="0">
                <a:solidFill>
                  <a:schemeClr val="bg1"/>
                </a:solidFill>
                <a:effectLst>
                  <a:outerShdw blurRad="38100" dist="38100" dir="2700000" algn="tl">
                    <a:srgbClr val="000000">
                      <a:alpha val="43137"/>
                    </a:srgbClr>
                  </a:outerShdw>
                </a:effectLst>
              </a:rPr>
              <a:t>More Realistic</a:t>
            </a:r>
          </a:p>
          <a:p>
            <a:r>
              <a:rPr lang="en-US" dirty="0" smtClean="0">
                <a:solidFill>
                  <a:schemeClr val="bg1"/>
                </a:solidFill>
                <a:effectLst>
                  <a:outerShdw blurRad="38100" dist="38100" dir="2700000" algn="tl">
                    <a:srgbClr val="000000">
                      <a:alpha val="43137"/>
                    </a:srgbClr>
                  </a:outerShdw>
                </a:effectLst>
              </a:rPr>
              <a:t>Cost ($15-$35 Sq Ft) Installed</a:t>
            </a:r>
          </a:p>
          <a:p>
            <a:r>
              <a:rPr lang="en-US" dirty="0" smtClean="0">
                <a:solidFill>
                  <a:schemeClr val="bg1"/>
                </a:solidFill>
                <a:effectLst>
                  <a:outerShdw blurRad="38100" dist="38100" dir="2700000" algn="tl">
                    <a:srgbClr val="000000">
                      <a:alpha val="43137"/>
                    </a:srgbClr>
                  </a:outerShdw>
                </a:effectLst>
              </a:rPr>
              <a:t>Less prep work</a:t>
            </a:r>
          </a:p>
          <a:p>
            <a:r>
              <a:rPr lang="en-US" dirty="0" smtClean="0">
                <a:solidFill>
                  <a:schemeClr val="bg1"/>
                </a:solidFill>
                <a:effectLst>
                  <a:outerShdw blurRad="38100" dist="38100" dir="2700000" algn="tl">
                    <a:srgbClr val="000000">
                      <a:alpha val="43137"/>
                    </a:srgbClr>
                  </a:outerShdw>
                </a:effectLst>
              </a:rPr>
              <a:t>Bonds to almost any stable substrate</a:t>
            </a:r>
          </a:p>
          <a:p>
            <a:r>
              <a:rPr lang="en-US" dirty="0" smtClean="0">
                <a:solidFill>
                  <a:schemeClr val="bg1"/>
                </a:solidFill>
                <a:effectLst>
                  <a:outerShdw blurRad="38100" dist="38100" dir="2700000" algn="tl">
                    <a:srgbClr val="000000">
                      <a:alpha val="43137"/>
                    </a:srgbClr>
                  </a:outerShdw>
                </a:effectLst>
              </a:rPr>
              <a:t>Unlimited possibilities in style and color</a:t>
            </a:r>
          </a:p>
        </p:txBody>
      </p:sp>
      <p:sp>
        <p:nvSpPr>
          <p:cNvPr id="5" name="Text Placeholder 4"/>
          <p:cNvSpPr>
            <a:spLocks noGrp="1"/>
          </p:cNvSpPr>
          <p:nvPr>
            <p:ph type="body" sz="quarter" idx="3"/>
          </p:nvPr>
        </p:nvSpPr>
        <p:spPr>
          <a:solidFill>
            <a:schemeClr val="bg2">
              <a:lumMod val="50000"/>
            </a:schemeClr>
          </a:solidFill>
          <a:ln w="57150">
            <a:solidFill>
              <a:schemeClr val="tx1"/>
            </a:solidFill>
          </a:ln>
        </p:spPr>
        <p:txBody>
          <a:bodyPr/>
          <a:lstStyle/>
          <a:p>
            <a:r>
              <a:rPr lang="en-US" dirty="0" smtClean="0">
                <a:solidFill>
                  <a:schemeClr val="bg1"/>
                </a:solidFill>
                <a:effectLst>
                  <a:outerShdw blurRad="38100" dist="38100" dir="2700000" algn="tl">
                    <a:srgbClr val="000000">
                      <a:alpha val="43137"/>
                    </a:srgbClr>
                  </a:outerShdw>
                </a:effectLst>
              </a:rPr>
              <a:t>Cultured Stone</a:t>
            </a:r>
            <a:endParaRPr lang="en-US"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5" y="2174875"/>
            <a:ext cx="4041775" cy="3951288"/>
          </a:xfrm>
          <a:solidFill>
            <a:schemeClr val="bg2">
              <a:lumMod val="50000"/>
              <a:alpha val="85000"/>
            </a:schemeClr>
          </a:solidFill>
          <a:ln w="57150">
            <a:solidFill>
              <a:schemeClr val="tx1"/>
            </a:solidFill>
          </a:ln>
        </p:spPr>
        <p:txBody>
          <a:bodyPr/>
          <a:lstStyle/>
          <a:p>
            <a:r>
              <a:rPr lang="en-US" dirty="0" smtClean="0">
                <a:solidFill>
                  <a:schemeClr val="bg1"/>
                </a:solidFill>
                <a:effectLst>
                  <a:outerShdw blurRad="38100" dist="38100" dir="2700000" algn="tl">
                    <a:srgbClr val="000000">
                      <a:alpha val="43137"/>
                    </a:srgbClr>
                  </a:outerShdw>
                </a:effectLst>
              </a:rPr>
              <a:t>Has holes from casting</a:t>
            </a:r>
          </a:p>
          <a:p>
            <a:r>
              <a:rPr lang="en-US" dirty="0" smtClean="0">
                <a:solidFill>
                  <a:schemeClr val="bg1"/>
                </a:solidFill>
                <a:effectLst>
                  <a:outerShdw blurRad="38100" dist="38100" dir="2700000" algn="tl">
                    <a:srgbClr val="000000">
                      <a:alpha val="43137"/>
                    </a:srgbClr>
                  </a:outerShdw>
                </a:effectLst>
              </a:rPr>
              <a:t>Poor coloring</a:t>
            </a:r>
          </a:p>
          <a:p>
            <a:r>
              <a:rPr lang="en-US" dirty="0" smtClean="0">
                <a:solidFill>
                  <a:schemeClr val="bg1"/>
                </a:solidFill>
                <a:effectLst>
                  <a:outerShdw blurRad="38100" dist="38100" dir="2700000" algn="tl">
                    <a:srgbClr val="000000">
                      <a:alpha val="43137"/>
                    </a:srgbClr>
                  </a:outerShdw>
                </a:effectLst>
              </a:rPr>
              <a:t>Cost ($25-$55 Sq Ft) Installed</a:t>
            </a:r>
          </a:p>
          <a:p>
            <a:r>
              <a:rPr lang="en-US" dirty="0" smtClean="0">
                <a:solidFill>
                  <a:schemeClr val="bg1"/>
                </a:solidFill>
                <a:effectLst>
                  <a:outerShdw blurRad="38100" dist="38100" dir="2700000" algn="tl">
                    <a:srgbClr val="000000">
                      <a:alpha val="43137"/>
                    </a:srgbClr>
                  </a:outerShdw>
                </a:effectLst>
              </a:rPr>
              <a:t>More prep work with substrate</a:t>
            </a:r>
          </a:p>
          <a:p>
            <a:r>
              <a:rPr lang="en-US" dirty="0" smtClean="0">
                <a:solidFill>
                  <a:schemeClr val="bg1"/>
                </a:solidFill>
                <a:effectLst>
                  <a:outerShdw blurRad="38100" dist="38100" dir="2700000" algn="tl">
                    <a:srgbClr val="000000">
                      <a:alpha val="43137"/>
                    </a:srgbClr>
                  </a:outerShdw>
                </a:effectLst>
              </a:rPr>
              <a:t>More labor intensive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638"/>
            <a:ext cx="8229600" cy="1858962"/>
          </a:xfrm>
          <a:solidFill>
            <a:schemeClr val="bg2">
              <a:lumMod val="75000"/>
              <a:alpha val="85000"/>
            </a:schemeClr>
          </a:solidFill>
          <a:ln w="57150">
            <a:solidFill>
              <a:schemeClr val="tx1"/>
            </a:solidFill>
          </a:ln>
        </p:spPr>
        <p:txBody>
          <a:bodyPr/>
          <a:lstStyle/>
          <a:p>
            <a:r>
              <a:rPr lang="en-US" dirty="0" smtClean="0"/>
              <a:t>Material Specs</a:t>
            </a:r>
            <a:br>
              <a:rPr lang="en-US" dirty="0" smtClean="0"/>
            </a:br>
            <a:r>
              <a:rPr lang="en-US" sz="1800" dirty="0" smtClean="0"/>
              <a:t>MODIFIED ASTM C 666  PROCEDURE-A</a:t>
            </a:r>
            <a:br>
              <a:rPr lang="en-US" sz="1800" dirty="0" smtClean="0"/>
            </a:br>
            <a:r>
              <a:rPr lang="en-US" sz="1800" dirty="0" smtClean="0"/>
              <a:t>STANDARD TEST METHOD FOR RESISTANCE OF CONCRETE TO RAPID FREEZING AND THAWING</a:t>
            </a:r>
            <a:endParaRPr lang="en-US" sz="1800" dirty="0"/>
          </a:p>
        </p:txBody>
      </p:sp>
      <p:graphicFrame>
        <p:nvGraphicFramePr>
          <p:cNvPr id="17" name="Content Placeholder 16"/>
          <p:cNvGraphicFramePr>
            <a:graphicFrameLocks noGrp="1"/>
          </p:cNvGraphicFramePr>
          <p:nvPr>
            <p:ph idx="1"/>
          </p:nvPr>
        </p:nvGraphicFramePr>
        <p:xfrm>
          <a:off x="457200" y="2362203"/>
          <a:ext cx="8229600" cy="4241793"/>
        </p:xfrm>
        <a:graphic>
          <a:graphicData uri="http://schemas.openxmlformats.org/drawingml/2006/table">
            <a:tbl>
              <a:tblPr firstRow="1" bandRow="1">
                <a:effectLst>
                  <a:innerShdw blurRad="114300" dir="480000">
                    <a:schemeClr val="tx1"/>
                  </a:innerShdw>
                </a:effectLst>
                <a:tableStyleId>{5C22544A-7EE6-4342-B048-85BDC9FD1C3A}</a:tableStyleId>
              </a:tblPr>
              <a:tblGrid>
                <a:gridCol w="1828800"/>
                <a:gridCol w="1524000"/>
                <a:gridCol w="1295400"/>
                <a:gridCol w="1295400"/>
                <a:gridCol w="2286000"/>
              </a:tblGrid>
              <a:tr h="465666">
                <a:tc>
                  <a:txBody>
                    <a:bodyPr/>
                    <a:lstStyle/>
                    <a:p>
                      <a:r>
                        <a:rPr lang="en-US" dirty="0" smtClean="0"/>
                        <a:t>SAMPLE IDENTIFICATIONS</a:t>
                      </a:r>
                      <a:endParaRPr lang="en-US" dirty="0"/>
                    </a:p>
                  </a:txBody>
                  <a:tcPr>
                    <a:solidFill>
                      <a:schemeClr val="bg2">
                        <a:lumMod val="75000"/>
                        <a:alpha val="86000"/>
                      </a:schemeClr>
                    </a:solidFill>
                  </a:tcPr>
                </a:tc>
                <a:tc>
                  <a:txBody>
                    <a:bodyPr/>
                    <a:lstStyle/>
                    <a:p>
                      <a:r>
                        <a:rPr lang="en-US" dirty="0" smtClean="0"/>
                        <a:t>FREEZE-THAW CYCLES</a:t>
                      </a:r>
                      <a:endParaRPr lang="en-US" dirty="0"/>
                    </a:p>
                  </a:txBody>
                  <a:tcPr>
                    <a:solidFill>
                      <a:schemeClr val="bg2">
                        <a:lumMod val="75000"/>
                        <a:alpha val="86000"/>
                      </a:schemeClr>
                    </a:solidFill>
                  </a:tcPr>
                </a:tc>
                <a:tc>
                  <a:txBody>
                    <a:bodyPr/>
                    <a:lstStyle/>
                    <a:p>
                      <a:r>
                        <a:rPr lang="en-US" dirty="0" smtClean="0"/>
                        <a:t>LENGTH CHANGE,%</a:t>
                      </a:r>
                      <a:endParaRPr lang="en-US" dirty="0"/>
                    </a:p>
                  </a:txBody>
                  <a:tcPr>
                    <a:solidFill>
                      <a:schemeClr val="bg2">
                        <a:lumMod val="75000"/>
                        <a:alpha val="86000"/>
                      </a:schemeClr>
                    </a:solidFill>
                  </a:tcPr>
                </a:tc>
                <a:tc>
                  <a:txBody>
                    <a:bodyPr/>
                    <a:lstStyle/>
                    <a:p>
                      <a:r>
                        <a:rPr lang="en-US" dirty="0" smtClean="0"/>
                        <a:t>MASS CHANGE,%</a:t>
                      </a:r>
                      <a:endParaRPr lang="en-US" dirty="0"/>
                    </a:p>
                  </a:txBody>
                  <a:tcPr>
                    <a:solidFill>
                      <a:schemeClr val="bg2">
                        <a:lumMod val="75000"/>
                        <a:alpha val="86000"/>
                      </a:schemeClr>
                    </a:solidFill>
                  </a:tcPr>
                </a:tc>
                <a:tc>
                  <a:txBody>
                    <a:bodyPr/>
                    <a:lstStyle/>
                    <a:p>
                      <a:r>
                        <a:rPr lang="en-US" dirty="0" smtClean="0"/>
                        <a:t>RELATIVE</a:t>
                      </a:r>
                      <a:r>
                        <a:rPr lang="en-US" baseline="0" dirty="0" smtClean="0"/>
                        <a:t> </a:t>
                      </a:r>
                      <a:r>
                        <a:rPr lang="en-US" dirty="0" smtClean="0"/>
                        <a:t>DYNAMIC</a:t>
                      </a:r>
                    </a:p>
                    <a:p>
                      <a:r>
                        <a:rPr lang="en-US" dirty="0" smtClean="0"/>
                        <a:t>MODULUS,%</a:t>
                      </a:r>
                      <a:endParaRPr lang="en-US" dirty="0"/>
                    </a:p>
                  </a:txBody>
                  <a:tcPr>
                    <a:solidFill>
                      <a:schemeClr val="bg2">
                        <a:lumMod val="75000"/>
                        <a:alpha val="86000"/>
                      </a:schemeClr>
                    </a:solidFill>
                  </a:tcPr>
                </a:tc>
              </a:tr>
              <a:tr h="426717">
                <a:tc>
                  <a:txBody>
                    <a:bodyPr/>
                    <a:lstStyle/>
                    <a:p>
                      <a:r>
                        <a:rPr lang="en-US" dirty="0" smtClean="0"/>
                        <a:t>WALL</a:t>
                      </a:r>
                      <a:r>
                        <a:rPr lang="en-US" baseline="0" dirty="0" smtClean="0"/>
                        <a:t> MIX </a:t>
                      </a:r>
                      <a:endParaRPr lang="en-US" dirty="0"/>
                    </a:p>
                  </a:txBody>
                  <a:tcPr>
                    <a:solidFill>
                      <a:schemeClr val="bg2">
                        <a:lumMod val="75000"/>
                        <a:alpha val="86000"/>
                      </a:schemeClr>
                    </a:solidFill>
                  </a:tcPr>
                </a:tc>
                <a:tc>
                  <a:txBody>
                    <a:bodyPr/>
                    <a:lstStyle/>
                    <a:p>
                      <a:r>
                        <a:rPr lang="en-US" dirty="0" smtClean="0"/>
                        <a:t>0</a:t>
                      </a:r>
                      <a:endParaRPr lang="en-US" dirty="0"/>
                    </a:p>
                  </a:txBody>
                  <a:tcPr>
                    <a:solidFill>
                      <a:schemeClr val="bg2">
                        <a:lumMod val="75000"/>
                        <a:alpha val="86000"/>
                      </a:schemeClr>
                    </a:solidFill>
                  </a:tcPr>
                </a:tc>
                <a:tc>
                  <a:txBody>
                    <a:bodyPr/>
                    <a:lstStyle/>
                    <a:p>
                      <a:r>
                        <a:rPr lang="en-US" dirty="0" smtClean="0"/>
                        <a:t>0.00</a:t>
                      </a:r>
                      <a:endParaRPr lang="en-US" dirty="0"/>
                    </a:p>
                  </a:txBody>
                  <a:tcPr>
                    <a:solidFill>
                      <a:schemeClr val="bg2">
                        <a:lumMod val="75000"/>
                        <a:alpha val="86000"/>
                      </a:schemeClr>
                    </a:solidFill>
                  </a:tcPr>
                </a:tc>
                <a:tc>
                  <a:txBody>
                    <a:bodyPr/>
                    <a:lstStyle/>
                    <a:p>
                      <a:r>
                        <a:rPr lang="en-US" dirty="0" smtClean="0"/>
                        <a:t>0.00</a:t>
                      </a:r>
                      <a:endParaRPr lang="en-US" dirty="0"/>
                    </a:p>
                  </a:txBody>
                  <a:tcPr>
                    <a:solidFill>
                      <a:schemeClr val="bg2">
                        <a:lumMod val="75000"/>
                        <a:alpha val="86000"/>
                      </a:schemeClr>
                    </a:solidFill>
                  </a:tcPr>
                </a:tc>
                <a:tc>
                  <a:txBody>
                    <a:bodyPr/>
                    <a:lstStyle/>
                    <a:p>
                      <a:r>
                        <a:rPr lang="en-US" dirty="0" smtClean="0"/>
                        <a:t>100</a:t>
                      </a:r>
                      <a:endParaRPr lang="en-US" dirty="0"/>
                    </a:p>
                  </a:txBody>
                  <a:tcPr>
                    <a:solidFill>
                      <a:schemeClr val="bg2">
                        <a:lumMod val="75000"/>
                        <a:alpha val="86000"/>
                      </a:schemeClr>
                    </a:solidFill>
                  </a:tcPr>
                </a:tc>
              </a:tr>
              <a:tr h="381000">
                <a:tc>
                  <a:txBody>
                    <a:bodyPr/>
                    <a:lstStyle/>
                    <a:p>
                      <a:r>
                        <a:rPr lang="en-US" dirty="0" smtClean="0"/>
                        <a:t>WALLMIX</a:t>
                      </a:r>
                      <a:endParaRPr lang="en-US" dirty="0"/>
                    </a:p>
                  </a:txBody>
                  <a:tcPr>
                    <a:solidFill>
                      <a:schemeClr val="bg2">
                        <a:lumMod val="75000"/>
                        <a:alpha val="86000"/>
                      </a:schemeClr>
                    </a:solidFill>
                  </a:tcPr>
                </a:tc>
                <a:tc>
                  <a:txBody>
                    <a:bodyPr/>
                    <a:lstStyle/>
                    <a:p>
                      <a:r>
                        <a:rPr lang="en-US" dirty="0" smtClean="0"/>
                        <a:t>37</a:t>
                      </a:r>
                      <a:endParaRPr lang="en-US" dirty="0"/>
                    </a:p>
                  </a:txBody>
                  <a:tcPr>
                    <a:solidFill>
                      <a:schemeClr val="bg2">
                        <a:lumMod val="75000"/>
                        <a:alpha val="86000"/>
                      </a:schemeClr>
                    </a:solidFill>
                  </a:tcPr>
                </a:tc>
                <a:tc>
                  <a:txBody>
                    <a:bodyPr/>
                    <a:lstStyle/>
                    <a:p>
                      <a:r>
                        <a:rPr lang="en-US" dirty="0" smtClean="0"/>
                        <a:t>0.01</a:t>
                      </a:r>
                      <a:endParaRPr lang="en-US" dirty="0"/>
                    </a:p>
                  </a:txBody>
                  <a:tcPr>
                    <a:solidFill>
                      <a:schemeClr val="bg2">
                        <a:lumMod val="75000"/>
                        <a:alpha val="86000"/>
                      </a:schemeClr>
                    </a:solidFill>
                  </a:tcPr>
                </a:tc>
                <a:tc>
                  <a:txBody>
                    <a:bodyPr/>
                    <a:lstStyle/>
                    <a:p>
                      <a:r>
                        <a:rPr lang="en-US" dirty="0" smtClean="0"/>
                        <a:t>-0.22</a:t>
                      </a:r>
                      <a:endParaRPr lang="en-US" dirty="0"/>
                    </a:p>
                  </a:txBody>
                  <a:tcPr>
                    <a:solidFill>
                      <a:schemeClr val="bg2">
                        <a:lumMod val="75000"/>
                        <a:alpha val="86000"/>
                      </a:schemeClr>
                    </a:solidFill>
                  </a:tcPr>
                </a:tc>
                <a:tc>
                  <a:txBody>
                    <a:bodyPr/>
                    <a:lstStyle/>
                    <a:p>
                      <a:r>
                        <a:rPr lang="en-US" dirty="0" smtClean="0"/>
                        <a:t>97</a:t>
                      </a:r>
                      <a:endParaRPr lang="en-US" dirty="0"/>
                    </a:p>
                  </a:txBody>
                  <a:tcPr>
                    <a:solidFill>
                      <a:schemeClr val="bg2">
                        <a:lumMod val="75000"/>
                        <a:alpha val="86000"/>
                      </a:schemeClr>
                    </a:solidFill>
                  </a:tcPr>
                </a:tc>
              </a:tr>
              <a:tr h="465666">
                <a:tc>
                  <a:txBody>
                    <a:bodyPr/>
                    <a:lstStyle/>
                    <a:p>
                      <a:r>
                        <a:rPr lang="en-US" dirty="0" smtClean="0"/>
                        <a:t>WALL</a:t>
                      </a:r>
                      <a:r>
                        <a:rPr lang="en-US" baseline="0" dirty="0" smtClean="0"/>
                        <a:t> MIX </a:t>
                      </a:r>
                    </a:p>
                  </a:txBody>
                  <a:tcPr>
                    <a:solidFill>
                      <a:schemeClr val="bg2">
                        <a:lumMod val="75000"/>
                        <a:alpha val="86000"/>
                      </a:schemeClr>
                    </a:solidFill>
                  </a:tcPr>
                </a:tc>
                <a:tc>
                  <a:txBody>
                    <a:bodyPr/>
                    <a:lstStyle/>
                    <a:p>
                      <a:r>
                        <a:rPr lang="en-US" dirty="0" smtClean="0"/>
                        <a:t>69</a:t>
                      </a:r>
                      <a:endParaRPr lang="en-US" dirty="0"/>
                    </a:p>
                  </a:txBody>
                  <a:tcPr>
                    <a:solidFill>
                      <a:schemeClr val="bg2">
                        <a:lumMod val="75000"/>
                        <a:alpha val="86000"/>
                      </a:schemeClr>
                    </a:solidFill>
                  </a:tcPr>
                </a:tc>
                <a:tc>
                  <a:txBody>
                    <a:bodyPr/>
                    <a:lstStyle/>
                    <a:p>
                      <a:r>
                        <a:rPr lang="en-US" dirty="0" smtClean="0"/>
                        <a:t>0.02</a:t>
                      </a:r>
                      <a:endParaRPr lang="en-US" dirty="0"/>
                    </a:p>
                  </a:txBody>
                  <a:tcPr>
                    <a:solidFill>
                      <a:schemeClr val="bg2">
                        <a:lumMod val="75000"/>
                        <a:alpha val="86000"/>
                      </a:schemeClr>
                    </a:solidFill>
                  </a:tcPr>
                </a:tc>
                <a:tc>
                  <a:txBody>
                    <a:bodyPr/>
                    <a:lstStyle/>
                    <a:p>
                      <a:r>
                        <a:rPr lang="en-US" dirty="0" smtClean="0"/>
                        <a:t>-0.40</a:t>
                      </a:r>
                      <a:endParaRPr lang="en-US" dirty="0"/>
                    </a:p>
                  </a:txBody>
                  <a:tcPr>
                    <a:solidFill>
                      <a:schemeClr val="bg2">
                        <a:lumMod val="75000"/>
                        <a:alpha val="86000"/>
                      </a:schemeClr>
                    </a:solidFill>
                  </a:tcPr>
                </a:tc>
                <a:tc>
                  <a:txBody>
                    <a:bodyPr/>
                    <a:lstStyle/>
                    <a:p>
                      <a:r>
                        <a:rPr lang="en-US" dirty="0" smtClean="0"/>
                        <a:t>95</a:t>
                      </a:r>
                      <a:endParaRPr lang="en-US" dirty="0"/>
                    </a:p>
                  </a:txBody>
                  <a:tcPr>
                    <a:solidFill>
                      <a:schemeClr val="bg2">
                        <a:lumMod val="75000"/>
                        <a:alpha val="86000"/>
                      </a:schemeClr>
                    </a:solidFill>
                  </a:tcPr>
                </a:tc>
              </a:tr>
              <a:tr h="465666">
                <a:tc>
                  <a:txBody>
                    <a:bodyPr/>
                    <a:lstStyle/>
                    <a:p>
                      <a:r>
                        <a:rPr lang="en-US" dirty="0" smtClean="0"/>
                        <a:t>WALL MIX</a:t>
                      </a:r>
                      <a:endParaRPr lang="en-US" dirty="0"/>
                    </a:p>
                  </a:txBody>
                  <a:tcPr>
                    <a:solidFill>
                      <a:schemeClr val="bg2">
                        <a:lumMod val="75000"/>
                        <a:alpha val="86000"/>
                      </a:schemeClr>
                    </a:solidFill>
                  </a:tcPr>
                </a:tc>
                <a:tc>
                  <a:txBody>
                    <a:bodyPr/>
                    <a:lstStyle/>
                    <a:p>
                      <a:r>
                        <a:rPr lang="en-US" dirty="0" smtClean="0"/>
                        <a:t>99</a:t>
                      </a:r>
                      <a:endParaRPr lang="en-US" dirty="0"/>
                    </a:p>
                  </a:txBody>
                  <a:tcPr>
                    <a:solidFill>
                      <a:schemeClr val="bg2">
                        <a:lumMod val="75000"/>
                        <a:alpha val="86000"/>
                      </a:schemeClr>
                    </a:solidFill>
                  </a:tcPr>
                </a:tc>
                <a:tc>
                  <a:txBody>
                    <a:bodyPr/>
                    <a:lstStyle/>
                    <a:p>
                      <a:r>
                        <a:rPr lang="en-US" dirty="0" smtClean="0"/>
                        <a:t>0.03</a:t>
                      </a:r>
                      <a:endParaRPr lang="en-US" dirty="0"/>
                    </a:p>
                  </a:txBody>
                  <a:tcPr>
                    <a:solidFill>
                      <a:schemeClr val="bg2">
                        <a:lumMod val="75000"/>
                        <a:alpha val="86000"/>
                      </a:schemeClr>
                    </a:solidFill>
                  </a:tcPr>
                </a:tc>
                <a:tc>
                  <a:txBody>
                    <a:bodyPr/>
                    <a:lstStyle/>
                    <a:p>
                      <a:r>
                        <a:rPr lang="en-US" dirty="0" smtClean="0"/>
                        <a:t>-0.56</a:t>
                      </a:r>
                      <a:endParaRPr lang="en-US" dirty="0"/>
                    </a:p>
                  </a:txBody>
                  <a:tcPr>
                    <a:solidFill>
                      <a:schemeClr val="bg2">
                        <a:lumMod val="75000"/>
                        <a:alpha val="86000"/>
                      </a:schemeClr>
                    </a:solidFill>
                  </a:tcPr>
                </a:tc>
                <a:tc>
                  <a:txBody>
                    <a:bodyPr/>
                    <a:lstStyle/>
                    <a:p>
                      <a:r>
                        <a:rPr lang="en-US" dirty="0" smtClean="0"/>
                        <a:t>97</a:t>
                      </a:r>
                      <a:endParaRPr lang="en-US" dirty="0"/>
                    </a:p>
                  </a:txBody>
                  <a:tcPr>
                    <a:solidFill>
                      <a:schemeClr val="bg2">
                        <a:lumMod val="75000"/>
                        <a:alpha val="86000"/>
                      </a:schemeClr>
                    </a:solidFill>
                  </a:tcPr>
                </a:tc>
              </a:tr>
              <a:tr h="465666">
                <a:tc>
                  <a:txBody>
                    <a:bodyPr/>
                    <a:lstStyle/>
                    <a:p>
                      <a:r>
                        <a:rPr lang="en-US" dirty="0" smtClean="0"/>
                        <a:t>WALL MIX</a:t>
                      </a:r>
                      <a:endParaRPr lang="en-US" dirty="0"/>
                    </a:p>
                  </a:txBody>
                  <a:tcPr>
                    <a:solidFill>
                      <a:schemeClr val="bg2">
                        <a:lumMod val="75000"/>
                        <a:alpha val="86000"/>
                      </a:schemeClr>
                    </a:solidFill>
                  </a:tcPr>
                </a:tc>
                <a:tc>
                  <a:txBody>
                    <a:bodyPr/>
                    <a:lstStyle/>
                    <a:p>
                      <a:r>
                        <a:rPr lang="en-US" dirty="0" smtClean="0"/>
                        <a:t>129</a:t>
                      </a:r>
                      <a:endParaRPr lang="en-US" dirty="0"/>
                    </a:p>
                  </a:txBody>
                  <a:tcPr>
                    <a:solidFill>
                      <a:schemeClr val="bg2">
                        <a:lumMod val="75000"/>
                        <a:alpha val="86000"/>
                      </a:schemeClr>
                    </a:solidFill>
                  </a:tcPr>
                </a:tc>
                <a:tc>
                  <a:txBody>
                    <a:bodyPr/>
                    <a:lstStyle/>
                    <a:p>
                      <a:r>
                        <a:rPr lang="en-US" dirty="0" smtClean="0"/>
                        <a:t>0.02</a:t>
                      </a:r>
                      <a:endParaRPr lang="en-US" dirty="0"/>
                    </a:p>
                  </a:txBody>
                  <a:tcPr>
                    <a:solidFill>
                      <a:schemeClr val="bg2">
                        <a:lumMod val="75000"/>
                        <a:alpha val="86000"/>
                      </a:schemeClr>
                    </a:solidFill>
                  </a:tcPr>
                </a:tc>
                <a:tc>
                  <a:txBody>
                    <a:bodyPr/>
                    <a:lstStyle/>
                    <a:p>
                      <a:r>
                        <a:rPr lang="en-US" dirty="0" smtClean="0"/>
                        <a:t>-0.62</a:t>
                      </a:r>
                      <a:endParaRPr lang="en-US" dirty="0"/>
                    </a:p>
                  </a:txBody>
                  <a:tcPr>
                    <a:solidFill>
                      <a:schemeClr val="bg2">
                        <a:lumMod val="75000"/>
                        <a:alpha val="86000"/>
                      </a:schemeClr>
                    </a:solidFill>
                  </a:tcPr>
                </a:tc>
                <a:tc>
                  <a:txBody>
                    <a:bodyPr/>
                    <a:lstStyle/>
                    <a:p>
                      <a:r>
                        <a:rPr lang="en-US" dirty="0" smtClean="0"/>
                        <a:t>94</a:t>
                      </a:r>
                      <a:endParaRPr lang="en-US" dirty="0"/>
                    </a:p>
                  </a:txBody>
                  <a:tcPr>
                    <a:solidFill>
                      <a:schemeClr val="bg2">
                        <a:lumMod val="75000"/>
                        <a:alpha val="86000"/>
                      </a:schemeClr>
                    </a:solidFill>
                  </a:tcPr>
                </a:tc>
              </a:tr>
              <a:tr h="465666">
                <a:tc>
                  <a:txBody>
                    <a:bodyPr/>
                    <a:lstStyle/>
                    <a:p>
                      <a:r>
                        <a:rPr lang="en-US" dirty="0" smtClean="0"/>
                        <a:t>WALL MIX</a:t>
                      </a:r>
                      <a:endParaRPr lang="en-US" dirty="0"/>
                    </a:p>
                  </a:txBody>
                  <a:tcPr>
                    <a:solidFill>
                      <a:schemeClr val="bg2">
                        <a:lumMod val="75000"/>
                        <a:alpha val="86000"/>
                      </a:schemeClr>
                    </a:solidFill>
                  </a:tcPr>
                </a:tc>
                <a:tc>
                  <a:txBody>
                    <a:bodyPr/>
                    <a:lstStyle/>
                    <a:p>
                      <a:r>
                        <a:rPr lang="en-US" dirty="0" smtClean="0"/>
                        <a:t>163</a:t>
                      </a:r>
                      <a:endParaRPr lang="en-US" dirty="0"/>
                    </a:p>
                  </a:txBody>
                  <a:tcPr>
                    <a:solidFill>
                      <a:schemeClr val="bg2">
                        <a:lumMod val="75000"/>
                        <a:alpha val="86000"/>
                      </a:schemeClr>
                    </a:solidFill>
                  </a:tcPr>
                </a:tc>
                <a:tc>
                  <a:txBody>
                    <a:bodyPr/>
                    <a:lstStyle/>
                    <a:p>
                      <a:r>
                        <a:rPr lang="en-US" dirty="0" smtClean="0"/>
                        <a:t>0.03</a:t>
                      </a:r>
                      <a:endParaRPr lang="en-US" dirty="0"/>
                    </a:p>
                  </a:txBody>
                  <a:tcPr>
                    <a:solidFill>
                      <a:schemeClr val="bg2">
                        <a:lumMod val="75000"/>
                        <a:alpha val="86000"/>
                      </a:schemeClr>
                    </a:solidFill>
                  </a:tcPr>
                </a:tc>
                <a:tc>
                  <a:txBody>
                    <a:bodyPr/>
                    <a:lstStyle/>
                    <a:p>
                      <a:r>
                        <a:rPr lang="en-US" dirty="0" smtClean="0"/>
                        <a:t>-0.45</a:t>
                      </a:r>
                      <a:endParaRPr lang="en-US" dirty="0"/>
                    </a:p>
                  </a:txBody>
                  <a:tcPr>
                    <a:solidFill>
                      <a:schemeClr val="bg2">
                        <a:lumMod val="75000"/>
                        <a:alpha val="86000"/>
                      </a:schemeClr>
                    </a:solidFill>
                  </a:tcPr>
                </a:tc>
                <a:tc>
                  <a:txBody>
                    <a:bodyPr/>
                    <a:lstStyle/>
                    <a:p>
                      <a:r>
                        <a:rPr lang="en-US" dirty="0" smtClean="0"/>
                        <a:t>93</a:t>
                      </a:r>
                      <a:endParaRPr lang="en-US" dirty="0"/>
                    </a:p>
                  </a:txBody>
                  <a:tcPr>
                    <a:solidFill>
                      <a:schemeClr val="bg2">
                        <a:lumMod val="75000"/>
                        <a:alpha val="86000"/>
                      </a:schemeClr>
                    </a:solidFill>
                  </a:tcPr>
                </a:tc>
              </a:tr>
              <a:tr h="465666">
                <a:tc>
                  <a:txBody>
                    <a:bodyPr/>
                    <a:lstStyle/>
                    <a:p>
                      <a:r>
                        <a:rPr lang="en-US" dirty="0" smtClean="0"/>
                        <a:t>WALL MIX</a:t>
                      </a:r>
                      <a:endParaRPr lang="en-US" dirty="0"/>
                    </a:p>
                  </a:txBody>
                  <a:tcPr>
                    <a:solidFill>
                      <a:schemeClr val="bg2">
                        <a:lumMod val="75000"/>
                        <a:alpha val="86000"/>
                      </a:schemeClr>
                    </a:solidFill>
                  </a:tcPr>
                </a:tc>
                <a:tc>
                  <a:txBody>
                    <a:bodyPr/>
                    <a:lstStyle/>
                    <a:p>
                      <a:r>
                        <a:rPr lang="en-US" dirty="0" smtClean="0"/>
                        <a:t>193</a:t>
                      </a:r>
                      <a:endParaRPr lang="en-US" dirty="0"/>
                    </a:p>
                  </a:txBody>
                  <a:tcPr>
                    <a:solidFill>
                      <a:schemeClr val="bg2">
                        <a:lumMod val="75000"/>
                        <a:alpha val="86000"/>
                      </a:schemeClr>
                    </a:solidFill>
                  </a:tcPr>
                </a:tc>
                <a:tc>
                  <a:txBody>
                    <a:bodyPr/>
                    <a:lstStyle/>
                    <a:p>
                      <a:r>
                        <a:rPr lang="en-US" dirty="0" smtClean="0"/>
                        <a:t>0.02</a:t>
                      </a:r>
                      <a:endParaRPr lang="en-US" dirty="0"/>
                    </a:p>
                  </a:txBody>
                  <a:tcPr>
                    <a:solidFill>
                      <a:schemeClr val="bg2">
                        <a:lumMod val="75000"/>
                        <a:alpha val="86000"/>
                      </a:schemeClr>
                    </a:solidFill>
                  </a:tcPr>
                </a:tc>
                <a:tc>
                  <a:txBody>
                    <a:bodyPr/>
                    <a:lstStyle/>
                    <a:p>
                      <a:r>
                        <a:rPr lang="en-US" dirty="0" smtClean="0"/>
                        <a:t>-0.50</a:t>
                      </a:r>
                      <a:endParaRPr lang="en-US" dirty="0"/>
                    </a:p>
                  </a:txBody>
                  <a:tcPr>
                    <a:solidFill>
                      <a:schemeClr val="bg2">
                        <a:lumMod val="75000"/>
                        <a:alpha val="86000"/>
                      </a:schemeClr>
                    </a:solidFill>
                  </a:tcPr>
                </a:tc>
                <a:tc>
                  <a:txBody>
                    <a:bodyPr/>
                    <a:lstStyle/>
                    <a:p>
                      <a:r>
                        <a:rPr lang="en-US" dirty="0" smtClean="0"/>
                        <a:t>98</a:t>
                      </a:r>
                      <a:endParaRPr lang="en-US" dirty="0"/>
                    </a:p>
                  </a:txBody>
                  <a:tcPr>
                    <a:solidFill>
                      <a:schemeClr val="bg2">
                        <a:lumMod val="75000"/>
                        <a:alpha val="86000"/>
                      </a:schemeClr>
                    </a:solidFill>
                  </a:tcPr>
                </a:tc>
              </a:tr>
              <a:tr h="465666">
                <a:tc>
                  <a:txBody>
                    <a:bodyPr/>
                    <a:lstStyle/>
                    <a:p>
                      <a:r>
                        <a:rPr lang="en-US" dirty="0" smtClean="0"/>
                        <a:t>WALL MIX</a:t>
                      </a:r>
                      <a:endParaRPr lang="en-US" dirty="0"/>
                    </a:p>
                  </a:txBody>
                  <a:tcPr>
                    <a:solidFill>
                      <a:schemeClr val="bg2">
                        <a:lumMod val="75000"/>
                        <a:alpha val="86000"/>
                      </a:schemeClr>
                    </a:solidFill>
                  </a:tcPr>
                </a:tc>
                <a:tc>
                  <a:txBody>
                    <a:bodyPr/>
                    <a:lstStyle/>
                    <a:p>
                      <a:r>
                        <a:rPr lang="en-US" dirty="0" smtClean="0"/>
                        <a:t>222</a:t>
                      </a:r>
                      <a:endParaRPr lang="en-US" dirty="0"/>
                    </a:p>
                  </a:txBody>
                  <a:tcPr>
                    <a:solidFill>
                      <a:schemeClr val="bg2">
                        <a:lumMod val="75000"/>
                        <a:alpha val="86000"/>
                      </a:schemeClr>
                    </a:solidFill>
                  </a:tcPr>
                </a:tc>
                <a:tc>
                  <a:txBody>
                    <a:bodyPr/>
                    <a:lstStyle/>
                    <a:p>
                      <a:r>
                        <a:rPr lang="en-US" dirty="0" smtClean="0"/>
                        <a:t>0.02</a:t>
                      </a:r>
                      <a:endParaRPr lang="en-US" dirty="0"/>
                    </a:p>
                  </a:txBody>
                  <a:tcPr>
                    <a:solidFill>
                      <a:schemeClr val="bg2">
                        <a:lumMod val="75000"/>
                        <a:alpha val="86000"/>
                      </a:schemeClr>
                    </a:solidFill>
                  </a:tcPr>
                </a:tc>
                <a:tc>
                  <a:txBody>
                    <a:bodyPr/>
                    <a:lstStyle/>
                    <a:p>
                      <a:r>
                        <a:rPr lang="en-US" dirty="0" smtClean="0"/>
                        <a:t>-0.58</a:t>
                      </a:r>
                      <a:endParaRPr lang="en-US" dirty="0"/>
                    </a:p>
                  </a:txBody>
                  <a:tcPr>
                    <a:solidFill>
                      <a:schemeClr val="bg2">
                        <a:lumMod val="75000"/>
                        <a:alpha val="86000"/>
                      </a:schemeClr>
                    </a:solidFill>
                  </a:tcPr>
                </a:tc>
                <a:tc>
                  <a:txBody>
                    <a:bodyPr/>
                    <a:lstStyle/>
                    <a:p>
                      <a:r>
                        <a:rPr lang="en-US" dirty="0" smtClean="0"/>
                        <a:t>98</a:t>
                      </a:r>
                      <a:endParaRPr lang="en-US" dirty="0"/>
                    </a:p>
                  </a:txBody>
                  <a:tcPr>
                    <a:solidFill>
                      <a:schemeClr val="bg2">
                        <a:lumMod val="75000"/>
                        <a:alpha val="86000"/>
                      </a:schemeClr>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57150">
            <a:solidFill>
              <a:schemeClr val="tx1"/>
            </a:solidFill>
          </a:ln>
        </p:spPr>
        <p:txBody>
          <a:bodyPr/>
          <a:lstStyle/>
          <a:p>
            <a:r>
              <a:rPr lang="en-US" b="1" dirty="0" smtClean="0"/>
              <a:t>Physical Properties</a:t>
            </a:r>
            <a:endParaRPr lang="en-US" b="1" dirty="0"/>
          </a:p>
        </p:txBody>
      </p:sp>
      <p:sp>
        <p:nvSpPr>
          <p:cNvPr id="3" name="Content Placeholder 2"/>
          <p:cNvSpPr>
            <a:spLocks noGrp="1"/>
          </p:cNvSpPr>
          <p:nvPr>
            <p:ph idx="1"/>
          </p:nvPr>
        </p:nvSpPr>
        <p:spPr>
          <a:xfrm>
            <a:off x="0" y="1600200"/>
            <a:ext cx="9144000" cy="4648199"/>
          </a:xfrm>
          <a:solidFill>
            <a:schemeClr val="bg1"/>
          </a:solidFill>
          <a:ln w="57150">
            <a:solidFill>
              <a:schemeClr val="tx1"/>
            </a:solidFill>
          </a:ln>
        </p:spPr>
        <p:txBody>
          <a:bodyPr>
            <a:noAutofit/>
          </a:bodyPr>
          <a:lstStyle/>
          <a:p>
            <a:pPr>
              <a:buFont typeface="+mj-lt"/>
              <a:buAutoNum type="arabicPeriod"/>
            </a:pPr>
            <a:r>
              <a:rPr lang="en-US" sz="1800" b="1" dirty="0" smtClean="0"/>
              <a:t>Compressive Strength ASTM C 39 ……………………………………………………………..2,640 psi</a:t>
            </a:r>
          </a:p>
          <a:p>
            <a:pPr>
              <a:buFont typeface="+mj-lt"/>
              <a:buAutoNum type="arabicPeriod"/>
            </a:pPr>
            <a:r>
              <a:rPr lang="en-US" sz="1800" b="1" dirty="0" smtClean="0"/>
              <a:t>Flexural Strength ASTM C 78 ......................................................................515 psi</a:t>
            </a:r>
          </a:p>
          <a:p>
            <a:pPr>
              <a:buFont typeface="+mj-lt"/>
              <a:buAutoNum type="arabicPeriod"/>
            </a:pPr>
            <a:r>
              <a:rPr lang="en-US" sz="1800" b="1" dirty="0" smtClean="0"/>
              <a:t>Adhesion MIL-D-3134 Para. 3.7.14 (Shear from steel plate after 96 hours ..312 psi</a:t>
            </a:r>
          </a:p>
          <a:p>
            <a:pPr>
              <a:buFont typeface="+mj-lt"/>
              <a:buAutoNum type="arabicPeriod"/>
            </a:pPr>
            <a:r>
              <a:rPr lang="en-US" sz="1800" b="1" dirty="0" smtClean="0"/>
              <a:t>Water Absorption ASTM C 642 .................................................................4.2%</a:t>
            </a:r>
          </a:p>
          <a:p>
            <a:pPr>
              <a:buFont typeface="+mj-lt"/>
              <a:buAutoNum type="arabicPeriod"/>
            </a:pPr>
            <a:r>
              <a:rPr lang="en-US" sz="1800" b="1" dirty="0" smtClean="0"/>
              <a:t>Tensile Strength ASTM C190 ................................................... ………………..580 psi</a:t>
            </a:r>
          </a:p>
          <a:p>
            <a:pPr>
              <a:buFont typeface="+mj-lt"/>
              <a:buAutoNum type="arabicPeriod"/>
            </a:pPr>
            <a:r>
              <a:rPr lang="en-US" sz="1800" b="1" dirty="0" smtClean="0"/>
              <a:t>Resistance to Elevated Temperatures MIL-D-3134, Para. 4.7.5.1...............No flow or Slip</a:t>
            </a:r>
          </a:p>
          <a:p>
            <a:pPr>
              <a:buFont typeface="+mj-lt"/>
              <a:buAutoNum type="arabicPeriod"/>
            </a:pPr>
            <a:r>
              <a:rPr lang="en-US" sz="1800" b="1" dirty="0" smtClean="0"/>
              <a:t>Flammability ASTM E162 Flame Spread Index. 0.47. Smoke Deposited……Less than 0.1 mg.</a:t>
            </a:r>
          </a:p>
          <a:p>
            <a:pPr>
              <a:buFont typeface="+mj-lt"/>
              <a:buAutoNum type="arabicPeriod"/>
            </a:pPr>
            <a:r>
              <a:rPr lang="en-US" sz="1800" b="1" dirty="0" smtClean="0"/>
              <a:t>ASTM E84.. Flame Spread Rate – 0</a:t>
            </a:r>
            <a:br>
              <a:rPr lang="en-US" sz="1800" b="1" dirty="0" smtClean="0"/>
            </a:br>
            <a:r>
              <a:rPr lang="en-US" sz="1800" b="1" dirty="0" smtClean="0"/>
              <a:t>Smoke Density Factor - 3 </a:t>
            </a:r>
            <a:br>
              <a:rPr lang="en-US" sz="1800" b="1" dirty="0" smtClean="0"/>
            </a:br>
            <a:r>
              <a:rPr lang="en-US" sz="1800" b="1" dirty="0" smtClean="0"/>
              <a:t>Fuel Contribution Rate - 0</a:t>
            </a:r>
          </a:p>
          <a:p>
            <a:pPr>
              <a:buFont typeface="+mj-lt"/>
              <a:buAutoNum type="arabicPeriod"/>
            </a:pPr>
            <a:r>
              <a:rPr lang="en-US" sz="1800" b="1" dirty="0" smtClean="0"/>
              <a:t>Coefficient of Thermal Expansion ASTM C531 6.8 E-04</a:t>
            </a:r>
          </a:p>
          <a:p>
            <a:pPr>
              <a:buFont typeface="+mj-lt"/>
              <a:buAutoNum type="arabicPeriod"/>
            </a:pPr>
            <a:r>
              <a:rPr lang="en-US" sz="1800" b="1" dirty="0" smtClean="0"/>
              <a:t>Electrical Conductivity ................................................................................Dielectric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5562600"/>
            <a:ext cx="5486400" cy="566738"/>
          </a:xfrm>
        </p:spPr>
        <p:txBody>
          <a:bodyPr/>
          <a:lstStyle/>
          <a:p>
            <a:pPr algn="ctr"/>
            <a:r>
              <a:rPr lang="en-US" dirty="0" smtClean="0"/>
              <a:t>7</a:t>
            </a:r>
            <a:r>
              <a:rPr lang="en-US" baseline="30000" dirty="0" smtClean="0"/>
              <a:t>TH</a:t>
            </a:r>
            <a:r>
              <a:rPr lang="en-US" dirty="0" smtClean="0"/>
              <a:t> &amp; A St. DOWNTOWN ANCHORAGE</a:t>
            </a:r>
            <a:endParaRPr lang="en-US" dirty="0"/>
          </a:p>
        </p:txBody>
      </p:sp>
      <p:sp>
        <p:nvSpPr>
          <p:cNvPr id="9" name="Text Placeholder 8"/>
          <p:cNvSpPr>
            <a:spLocks noGrp="1"/>
          </p:cNvSpPr>
          <p:nvPr>
            <p:ph type="body" sz="half" idx="2"/>
          </p:nvPr>
        </p:nvSpPr>
        <p:spPr>
          <a:xfrm>
            <a:off x="1905000" y="6053138"/>
            <a:ext cx="5486400" cy="804862"/>
          </a:xfrm>
        </p:spPr>
        <p:txBody>
          <a:bodyPr/>
          <a:lstStyle/>
          <a:p>
            <a:pPr algn="ctr"/>
            <a:r>
              <a:rPr lang="en-US" dirty="0" smtClean="0"/>
              <a:t>THIS IS WHAT WE STARTED WITH. THE LOOSE TILES COVERING THE BLOCK WERE REMOVED. ALL UNSTABLE SUBSTRATE REPAIRED. </a:t>
            </a:r>
            <a:endParaRPr lang="en-US" dirty="0"/>
          </a:p>
        </p:txBody>
      </p:sp>
      <p:pic>
        <p:nvPicPr>
          <p:cNvPr id="16" name="Picture Placeholder 15" descr="IMG00340.jpg"/>
          <p:cNvPicPr>
            <a:picLocks noGrp="1" noChangeAspect="1"/>
          </p:cNvPicPr>
          <p:nvPr>
            <p:ph type="pic" idx="1"/>
          </p:nvPr>
        </p:nvPicPr>
        <p:blipFill>
          <a:blip r:embed="rId3" cstate="print"/>
          <a:srcRect/>
          <a:stretch>
            <a:fillRect/>
          </a:stretch>
        </p:blipFill>
        <p:spPr>
          <a:xfrm>
            <a:off x="1752600" y="1371600"/>
            <a:ext cx="5562600" cy="4171950"/>
          </a:xfrm>
          <a:effectLst>
            <a:outerShdw blurRad="50800" dist="38100" dir="2700000" algn="tl" rotWithShape="0">
              <a:prstClr val="black">
                <a:alpha val="40000"/>
              </a:prstClr>
            </a:outerShdw>
          </a:effectLst>
        </p:spPr>
      </p:pic>
      <p:sp>
        <p:nvSpPr>
          <p:cNvPr id="15" name="TextBox 14"/>
          <p:cNvSpPr txBox="1"/>
          <p:nvPr/>
        </p:nvSpPr>
        <p:spPr>
          <a:xfrm>
            <a:off x="0" y="228600"/>
            <a:ext cx="8839200" cy="769441"/>
          </a:xfrm>
          <a:prstGeom prst="rect">
            <a:avLst/>
          </a:prstGeom>
          <a:noFill/>
        </p:spPr>
        <p:txBody>
          <a:bodyPr wrap="square" rtlCol="0">
            <a:spAutoFit/>
          </a:bodyPr>
          <a:lstStyle/>
          <a:p>
            <a:r>
              <a:rPr lang="en-US" sz="4400" dirty="0" smtClean="0"/>
              <a:t> Installation Process</a:t>
            </a:r>
            <a:endParaRPr lang="en-US" sz="4400" dirty="0"/>
          </a:p>
        </p:txBody>
      </p:sp>
      <p:cxnSp>
        <p:nvCxnSpPr>
          <p:cNvPr id="18" name="Straight Connector 17"/>
          <p:cNvCxnSpPr/>
          <p:nvPr/>
        </p:nvCxnSpPr>
        <p:spPr>
          <a:xfrm>
            <a:off x="0" y="10668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410200"/>
            <a:ext cx="5486400" cy="566738"/>
          </a:xfrm>
        </p:spPr>
        <p:txBody>
          <a:bodyPr/>
          <a:lstStyle/>
          <a:p>
            <a:pPr algn="ctr"/>
            <a:r>
              <a:rPr lang="en-US" dirty="0" smtClean="0"/>
              <a:t>7</a:t>
            </a:r>
            <a:r>
              <a:rPr lang="en-US" baseline="30000" dirty="0" smtClean="0"/>
              <a:t>TH</a:t>
            </a:r>
            <a:r>
              <a:rPr lang="en-US" dirty="0" smtClean="0"/>
              <a:t> &amp; A St. DOWNTOWN ANCHORAGE</a:t>
            </a:r>
            <a:endParaRPr lang="en-US" dirty="0"/>
          </a:p>
        </p:txBody>
      </p:sp>
      <p:pic>
        <p:nvPicPr>
          <p:cNvPr id="5" name="Picture Placeholder 4" descr="IMG_2446.jpg"/>
          <p:cNvPicPr>
            <a:picLocks noGrp="1" noChangeAspect="1"/>
          </p:cNvPicPr>
          <p:nvPr>
            <p:ph type="pic" idx="1"/>
          </p:nvPr>
        </p:nvPicPr>
        <p:blipFill>
          <a:blip r:embed="rId3" cstate="print"/>
          <a:srcRect/>
          <a:stretch>
            <a:fillRect/>
          </a:stretch>
        </p:blipFill>
        <p:spPr>
          <a:xfrm>
            <a:off x="1219200" y="533400"/>
            <a:ext cx="6629400" cy="4972050"/>
          </a:xfrm>
          <a:effectLst>
            <a:outerShdw blurRad="50800" dist="38100" dir="2700000" algn="tl" rotWithShape="0">
              <a:prstClr val="black">
                <a:alpha val="40000"/>
              </a:prstClr>
            </a:outerShdw>
          </a:effectLst>
        </p:spPr>
      </p:pic>
      <p:sp>
        <p:nvSpPr>
          <p:cNvPr id="4" name="Text Placeholder 3"/>
          <p:cNvSpPr>
            <a:spLocks noGrp="1"/>
          </p:cNvSpPr>
          <p:nvPr>
            <p:ph type="body" sz="half" idx="2"/>
          </p:nvPr>
        </p:nvSpPr>
        <p:spPr>
          <a:xfrm>
            <a:off x="1828800" y="5867400"/>
            <a:ext cx="5486400" cy="804862"/>
          </a:xfrm>
        </p:spPr>
        <p:txBody>
          <a:bodyPr/>
          <a:lstStyle/>
          <a:p>
            <a:pPr algn="ctr"/>
            <a:r>
              <a:rPr lang="en-US" dirty="0" smtClean="0"/>
              <a:t>THE SCRATCH COAT WAS APPLIED OVER THE SOLID SUBSTRATE YESTERDAY. TODAY THE BASE COAT WAS APPLIED TO PROPER DEPTH, STAMPED, AND IN THE PROCESS OF BEING CARVED.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758</Words>
  <Application>Microsoft Office PowerPoint</Application>
  <PresentationFormat>On-screen Show (4:3)</PresentationFormat>
  <Paragraphs>160</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Decorative Concrete Flex-C-Ment® Vertical Overlay </vt:lpstr>
      <vt:lpstr>Agenda</vt:lpstr>
      <vt:lpstr>Vertical Overlay</vt:lpstr>
      <vt:lpstr>Flex-C-Ment®</vt:lpstr>
      <vt:lpstr>Flex-c-ment VS. Cultured Stone</vt:lpstr>
      <vt:lpstr>Material Specs MODIFIED ASTM C 666  PROCEDURE-A STANDARD TEST METHOD FOR RESISTANCE OF CONCRETE TO RAPID FREEZING AND THAWING</vt:lpstr>
      <vt:lpstr>Physical Properties</vt:lpstr>
      <vt:lpstr>7TH &amp; A St. DOWNTOWN ANCHORAGE</vt:lpstr>
      <vt:lpstr>7TH &amp; A St. DOWNTOWN ANCHORAGE</vt:lpstr>
      <vt:lpstr>7TH &amp; A St.  DOWNTOWN ANCHORAGE</vt:lpstr>
      <vt:lpstr>Slide 11</vt:lpstr>
      <vt:lpstr>Slide 12</vt:lpstr>
      <vt:lpstr>Slide 13</vt:lpstr>
      <vt:lpstr>Slide 14</vt:lpstr>
      <vt:lpstr>Slide 15</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Decorative Concrete</dc:title>
  <dc:creator>kiolpgb</dc:creator>
  <cp:lastModifiedBy>State of Alaska</cp:lastModifiedBy>
  <cp:revision>63</cp:revision>
  <dcterms:created xsi:type="dcterms:W3CDTF">2009-11-24T03:59:11Z</dcterms:created>
  <dcterms:modified xsi:type="dcterms:W3CDTF">2010-01-26T20:36:09Z</dcterms:modified>
</cp:coreProperties>
</file>