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handoutMasterIdLst>
    <p:handoutMasterId r:id="rId59"/>
  </p:handoutMasterIdLst>
  <p:sldIdLst>
    <p:sldId id="363" r:id="rId2"/>
    <p:sldId id="364" r:id="rId3"/>
    <p:sldId id="393" r:id="rId4"/>
    <p:sldId id="365" r:id="rId5"/>
    <p:sldId id="343" r:id="rId6"/>
    <p:sldId id="395" r:id="rId7"/>
    <p:sldId id="357" r:id="rId8"/>
    <p:sldId id="396" r:id="rId9"/>
    <p:sldId id="397" r:id="rId10"/>
    <p:sldId id="340" r:id="rId11"/>
    <p:sldId id="342" r:id="rId12"/>
    <p:sldId id="399" r:id="rId13"/>
    <p:sldId id="400" r:id="rId14"/>
    <p:sldId id="435" r:id="rId15"/>
    <p:sldId id="408" r:id="rId16"/>
    <p:sldId id="410" r:id="rId17"/>
    <p:sldId id="409" r:id="rId18"/>
    <p:sldId id="411" r:id="rId19"/>
    <p:sldId id="437" r:id="rId20"/>
    <p:sldId id="438" r:id="rId21"/>
    <p:sldId id="370" r:id="rId22"/>
    <p:sldId id="414" r:id="rId23"/>
    <p:sldId id="429" r:id="rId24"/>
    <p:sldId id="415" r:id="rId25"/>
    <p:sldId id="416" r:id="rId26"/>
    <p:sldId id="417" r:id="rId27"/>
    <p:sldId id="418" r:id="rId28"/>
    <p:sldId id="419" r:id="rId29"/>
    <p:sldId id="420" r:id="rId30"/>
    <p:sldId id="421" r:id="rId31"/>
    <p:sldId id="423" r:id="rId32"/>
    <p:sldId id="424" r:id="rId33"/>
    <p:sldId id="425" r:id="rId34"/>
    <p:sldId id="426" r:id="rId35"/>
    <p:sldId id="427" r:id="rId36"/>
    <p:sldId id="430" r:id="rId37"/>
    <p:sldId id="398" r:id="rId38"/>
    <p:sldId id="368" r:id="rId39"/>
    <p:sldId id="369" r:id="rId40"/>
    <p:sldId id="378" r:id="rId41"/>
    <p:sldId id="431" r:id="rId42"/>
    <p:sldId id="323" r:id="rId43"/>
    <p:sldId id="379" r:id="rId44"/>
    <p:sldId id="380" r:id="rId45"/>
    <p:sldId id="439" r:id="rId46"/>
    <p:sldId id="440" r:id="rId47"/>
    <p:sldId id="381" r:id="rId48"/>
    <p:sldId id="434" r:id="rId49"/>
    <p:sldId id="389" r:id="rId50"/>
    <p:sldId id="441" r:id="rId51"/>
    <p:sldId id="433" r:id="rId52"/>
    <p:sldId id="406" r:id="rId53"/>
    <p:sldId id="403" r:id="rId54"/>
    <p:sldId id="401" r:id="rId55"/>
    <p:sldId id="402" r:id="rId56"/>
    <p:sldId id="355" r:id="rId57"/>
  </p:sldIdLst>
  <p:sldSz cx="9144000" cy="6858000" type="screen4x3"/>
  <p:notesSz cx="7315200" cy="96012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wGXFGvXYv+JtoH9qkvpxA==" hashData="1eF1TzreY0mHWgOAaJpU7ttkC1/YwXpyYoipNvcaezxlQ5oM4Q/XZg/CG3Pz+e3qR8MJOiwK+CLYlpTdYLMds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78266" autoAdjust="0"/>
  </p:normalViewPr>
  <p:slideViewPr>
    <p:cSldViewPr>
      <p:cViewPr varScale="1">
        <p:scale>
          <a:sx n="90" d="100"/>
          <a:sy n="90" d="100"/>
        </p:scale>
        <p:origin x="24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238" cy="479425"/>
          </a:xfrm>
          <a:prstGeom prst="rect">
            <a:avLst/>
          </a:prstGeom>
        </p:spPr>
        <p:txBody>
          <a:bodyPr vert="horz" lIns="91422" tIns="45712" rIns="91422" bIns="45712" rtlCol="0"/>
          <a:lstStyle>
            <a:lvl1pPr algn="l">
              <a:defRPr sz="1100"/>
            </a:lvl1pPr>
          </a:lstStyle>
          <a:p>
            <a:endParaRPr lang="en-US" dirty="0"/>
          </a:p>
        </p:txBody>
      </p:sp>
      <p:sp>
        <p:nvSpPr>
          <p:cNvPr id="3" name="Date Placeholder 2"/>
          <p:cNvSpPr>
            <a:spLocks noGrp="1"/>
          </p:cNvSpPr>
          <p:nvPr>
            <p:ph type="dt" sz="quarter" idx="1"/>
          </p:nvPr>
        </p:nvSpPr>
        <p:spPr>
          <a:xfrm>
            <a:off x="4143375" y="2"/>
            <a:ext cx="3170238" cy="479425"/>
          </a:xfrm>
          <a:prstGeom prst="rect">
            <a:avLst/>
          </a:prstGeom>
        </p:spPr>
        <p:txBody>
          <a:bodyPr vert="horz" lIns="91422" tIns="45712" rIns="91422" bIns="45712" rtlCol="0"/>
          <a:lstStyle>
            <a:lvl1pPr algn="r">
              <a:defRPr sz="1100"/>
            </a:lvl1pPr>
          </a:lstStyle>
          <a:p>
            <a:fld id="{5337FC05-95E8-4BDA-AA1B-9C4D363C4946}" type="datetimeFigureOut">
              <a:rPr lang="en-US" smtClean="0"/>
              <a:pPr/>
              <a:t>4/1/2022</a:t>
            </a:fld>
            <a:endParaRPr lang="en-US" dirty="0"/>
          </a:p>
        </p:txBody>
      </p:sp>
      <p:sp>
        <p:nvSpPr>
          <p:cNvPr id="4" name="Footer Placeholder 3"/>
          <p:cNvSpPr>
            <a:spLocks noGrp="1"/>
          </p:cNvSpPr>
          <p:nvPr>
            <p:ph type="ftr" sz="quarter" idx="2"/>
          </p:nvPr>
        </p:nvSpPr>
        <p:spPr>
          <a:xfrm>
            <a:off x="1" y="9120190"/>
            <a:ext cx="3170238" cy="479425"/>
          </a:xfrm>
          <a:prstGeom prst="rect">
            <a:avLst/>
          </a:prstGeom>
        </p:spPr>
        <p:txBody>
          <a:bodyPr vert="horz" lIns="91422" tIns="45712" rIns="91422" bIns="45712"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375" y="9120190"/>
            <a:ext cx="3170238" cy="479425"/>
          </a:xfrm>
          <a:prstGeom prst="rect">
            <a:avLst/>
          </a:prstGeom>
        </p:spPr>
        <p:txBody>
          <a:bodyPr vert="horz" lIns="91422" tIns="45712" rIns="91422" bIns="45712" rtlCol="0" anchor="b"/>
          <a:lstStyle>
            <a:lvl1pPr algn="r">
              <a:defRPr sz="1100"/>
            </a:lvl1pPr>
          </a:lstStyle>
          <a:p>
            <a:fld id="{7D7B198B-BB7C-4533-9FBA-B9C7DFFDD31D}" type="slidenum">
              <a:rPr lang="en-US" smtClean="0"/>
              <a:pPr/>
              <a:t>‹#›</a:t>
            </a:fld>
            <a:endParaRPr lang="en-US" dirty="0"/>
          </a:p>
        </p:txBody>
      </p:sp>
    </p:spTree>
    <p:extLst>
      <p:ext uri="{BB962C8B-B14F-4D97-AF65-F5344CB8AC3E}">
        <p14:creationId xmlns:p14="http://schemas.microsoft.com/office/powerpoint/2010/main" val="209497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2" tIns="48321" rIns="96642" bIns="4832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2" tIns="48321" rIns="96642" bIns="48321" rtlCol="0"/>
          <a:lstStyle>
            <a:lvl1pPr algn="r">
              <a:defRPr sz="1300"/>
            </a:lvl1pPr>
          </a:lstStyle>
          <a:p>
            <a:fld id="{2116F93C-CB3F-4CB6-AD83-B5DD26F4AF35}" type="datetimeFigureOut">
              <a:rPr lang="en-US" smtClean="0"/>
              <a:pPr/>
              <a:t>4/1/2022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2" tIns="48321" rIns="96642"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2" tIns="48321" rIns="96642"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2" tIns="48321" rIns="96642" bIns="4832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2" tIns="48321" rIns="96642" bIns="48321" rtlCol="0" anchor="b"/>
          <a:lstStyle>
            <a:lvl1pPr algn="r">
              <a:defRPr sz="1300"/>
            </a:lvl1pPr>
          </a:lstStyle>
          <a:p>
            <a:fld id="{DA67A619-7239-4F8C-A312-404790816B4E}" type="slidenum">
              <a:rPr lang="en-US" smtClean="0"/>
              <a:pPr/>
              <a:t>‹#›</a:t>
            </a:fld>
            <a:endParaRPr lang="en-US" dirty="0"/>
          </a:p>
        </p:txBody>
      </p:sp>
    </p:spTree>
    <p:extLst>
      <p:ext uri="{BB962C8B-B14F-4D97-AF65-F5344CB8AC3E}">
        <p14:creationId xmlns:p14="http://schemas.microsoft.com/office/powerpoint/2010/main" val="179317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66170">
              <a:defRPr/>
            </a:pPr>
            <a:r>
              <a:rPr lang="en-US" dirty="0"/>
              <a:t>Second paragraph appears as</a:t>
            </a:r>
            <a:r>
              <a:rPr lang="en-US" baseline="0" dirty="0"/>
              <a:t> the provision written in active voice.</a:t>
            </a:r>
            <a:endParaRPr lang="en-US" dirty="0"/>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5182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each bullet (4).</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bullets. </a:t>
            </a:r>
          </a:p>
        </p:txBody>
      </p:sp>
      <p:sp>
        <p:nvSpPr>
          <p:cNvPr id="4" name="Slide Number Placeholder 3"/>
          <p:cNvSpPr>
            <a:spLocks noGrp="1"/>
          </p:cNvSpPr>
          <p:nvPr>
            <p:ph type="sldNum" sz="quarter" idx="5"/>
          </p:nvPr>
        </p:nvSpPr>
        <p:spPr/>
        <p:txBody>
          <a:bodyPr/>
          <a:lstStyle/>
          <a:p>
            <a:fld id="{DA67A619-7239-4F8C-A312-404790816B4E}" type="slidenum">
              <a:rPr lang="en-US" smtClean="0"/>
              <a:pPr/>
              <a:t>17</a:t>
            </a:fld>
            <a:endParaRPr lang="en-US" dirty="0"/>
          </a:p>
        </p:txBody>
      </p:sp>
    </p:spTree>
    <p:extLst>
      <p:ext uri="{BB962C8B-B14F-4D97-AF65-F5344CB8AC3E}">
        <p14:creationId xmlns:p14="http://schemas.microsoft.com/office/powerpoint/2010/main" val="18233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bullets.	</a:t>
            </a:r>
          </a:p>
        </p:txBody>
      </p:sp>
      <p:sp>
        <p:nvSpPr>
          <p:cNvPr id="4" name="Slide Number Placeholder 3"/>
          <p:cNvSpPr>
            <a:spLocks noGrp="1"/>
          </p:cNvSpPr>
          <p:nvPr>
            <p:ph type="sldNum" sz="quarter" idx="5"/>
          </p:nvPr>
        </p:nvSpPr>
        <p:spPr/>
        <p:txBody>
          <a:bodyPr/>
          <a:lstStyle/>
          <a:p>
            <a:fld id="{DA67A619-7239-4F8C-A312-404790816B4E}" type="slidenum">
              <a:rPr lang="en-US" smtClean="0"/>
              <a:pPr/>
              <a:t>18</a:t>
            </a:fld>
            <a:endParaRPr lang="en-US" dirty="0"/>
          </a:p>
        </p:txBody>
      </p:sp>
    </p:spTree>
    <p:extLst>
      <p:ext uri="{BB962C8B-B14F-4D97-AF65-F5344CB8AC3E}">
        <p14:creationId xmlns:p14="http://schemas.microsoft.com/office/powerpoint/2010/main" val="188888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bullet (3).</a:t>
            </a:r>
          </a:p>
        </p:txBody>
      </p:sp>
      <p:sp>
        <p:nvSpPr>
          <p:cNvPr id="4" name="Slide Number Placeholder 3"/>
          <p:cNvSpPr>
            <a:spLocks noGrp="1"/>
          </p:cNvSpPr>
          <p:nvPr>
            <p:ph type="sldNum" sz="quarter" idx="5"/>
          </p:nvPr>
        </p:nvSpPr>
        <p:spPr/>
        <p:txBody>
          <a:bodyPr/>
          <a:lstStyle/>
          <a:p>
            <a:fld id="{DA67A619-7239-4F8C-A312-404790816B4E}" type="slidenum">
              <a:rPr lang="en-US" smtClean="0"/>
              <a:pPr/>
              <a:t>23</a:t>
            </a:fld>
            <a:endParaRPr lang="en-US" dirty="0"/>
          </a:p>
        </p:txBody>
      </p:sp>
    </p:spTree>
    <p:extLst>
      <p:ext uri="{BB962C8B-B14F-4D97-AF65-F5344CB8AC3E}">
        <p14:creationId xmlns:p14="http://schemas.microsoft.com/office/powerpoint/2010/main" val="195265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second bullet grouping.</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each bullet group (2).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second bullet grouping.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Two animations in this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answer.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Three animations in this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definition.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Three animations in this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of the last three bullets.</a:t>
            </a:r>
          </a:p>
        </p:txBody>
      </p:sp>
      <p:sp>
        <p:nvSpPr>
          <p:cNvPr id="4" name="Slide Number Placeholder 3"/>
          <p:cNvSpPr>
            <a:spLocks noGrp="1"/>
          </p:cNvSpPr>
          <p:nvPr>
            <p:ph type="sldNum" sz="quarter" idx="5"/>
          </p:nvPr>
        </p:nvSpPr>
        <p:spPr/>
        <p:txBody>
          <a:bodyPr/>
          <a:lstStyle/>
          <a:p>
            <a:fld id="{DA67A619-7239-4F8C-A312-404790816B4E}" type="slidenum">
              <a:rPr lang="en-US" smtClean="0"/>
              <a:pPr/>
              <a:t>39</a:t>
            </a:fld>
            <a:endParaRPr lang="en-US" dirty="0"/>
          </a:p>
        </p:txBody>
      </p:sp>
    </p:spTree>
    <p:extLst>
      <p:ext uri="{BB962C8B-B14F-4D97-AF65-F5344CB8AC3E}">
        <p14:creationId xmlns:p14="http://schemas.microsoft.com/office/powerpoint/2010/main" val="2833459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89124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definition.</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Two animations in this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66170">
              <a:defRPr/>
            </a:pPr>
            <a:r>
              <a:rPr lang="en-US" dirty="0"/>
              <a:t>Second paragraph appears as</a:t>
            </a:r>
            <a:r>
              <a:rPr lang="en-US" baseline="0" dirty="0"/>
              <a:t> the provision written in active voice.</a:t>
            </a:r>
            <a:endParaRPr lang="en-US" dirty="0"/>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definition.</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66170">
              <a:defRPr/>
            </a:pPr>
            <a:r>
              <a:rPr lang="en-US" dirty="0"/>
              <a:t>Second paragraph appears as</a:t>
            </a:r>
            <a:r>
              <a:rPr lang="en-US" baseline="0" dirty="0"/>
              <a:t> the provision written in active voice.</a:t>
            </a:r>
            <a:endParaRPr lang="en-US" dirty="0"/>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bullets (2).</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Animation: Click to reveal special provisions (1).</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Cover Slide Emphasis 1">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sp>
        <p:nvSpPr>
          <p:cNvPr id="39" name="Arrow: Pentagon 1">
            <a:extLst>
              <a:ext uri="{FF2B5EF4-FFF2-40B4-BE49-F238E27FC236}">
                <a16:creationId xmlns:a16="http://schemas.microsoft.com/office/drawing/2014/main" id="{D95E1366-5EA0-4B84-9638-50D684577003}"/>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Arrow: Pentagon 1">
            <a:extLst>
              <a:ext uri="{FF2B5EF4-FFF2-40B4-BE49-F238E27FC236}">
                <a16:creationId xmlns:a16="http://schemas.microsoft.com/office/drawing/2014/main" id="{F136E4BB-0A91-4E47-94D8-12D92B8D4200}"/>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Arrow: Pentagon 1">
            <a:extLst>
              <a:ext uri="{FF2B5EF4-FFF2-40B4-BE49-F238E27FC236}">
                <a16:creationId xmlns:a16="http://schemas.microsoft.com/office/drawing/2014/main" id="{A1EB92B1-B22C-4E89-AAB8-459D8ADFBF0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6" name="Arrow: Pentagon 1">
            <a:extLst>
              <a:ext uri="{FF2B5EF4-FFF2-40B4-BE49-F238E27FC236}">
                <a16:creationId xmlns:a16="http://schemas.microsoft.com/office/drawing/2014/main" id="{DC30A5B5-9148-401D-88DF-AADD41C5C87C}"/>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3" name="Arrow: Pentagon 1">
            <a:extLst>
              <a:ext uri="{FF2B5EF4-FFF2-40B4-BE49-F238E27FC236}">
                <a16:creationId xmlns:a16="http://schemas.microsoft.com/office/drawing/2014/main" id="{31F329AF-06A9-4235-8153-01346C604EBA}"/>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3" name="Group 2">
            <a:extLst>
              <a:ext uri="{FF2B5EF4-FFF2-40B4-BE49-F238E27FC236}">
                <a16:creationId xmlns:a16="http://schemas.microsoft.com/office/drawing/2014/main" id="{DD81E150-2AE7-4D17-B0B2-901222DBA867}"/>
              </a:ext>
            </a:extLst>
          </p:cNvPr>
          <p:cNvGrpSpPr/>
          <p:nvPr userDrawn="1"/>
        </p:nvGrpSpPr>
        <p:grpSpPr>
          <a:xfrm>
            <a:off x="742950" y="962025"/>
            <a:ext cx="1600200" cy="2025650"/>
            <a:chOff x="1295400" y="1244600"/>
            <a:chExt cx="1763306" cy="1841500"/>
          </a:xfrm>
        </p:grpSpPr>
        <p:sp>
          <p:nvSpPr>
            <p:cNvPr id="2" name="Arrow: Pentagon 1">
              <a:extLst>
                <a:ext uri="{FF2B5EF4-FFF2-40B4-BE49-F238E27FC236}">
                  <a16:creationId xmlns:a16="http://schemas.microsoft.com/office/drawing/2014/main" id="{CECD5FE6-7583-43D0-A63D-4E4D6AF5D092}"/>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1" name="Title 1">
              <a:extLst>
                <a:ext uri="{FF2B5EF4-FFF2-40B4-BE49-F238E27FC236}">
                  <a16:creationId xmlns:a16="http://schemas.microsoft.com/office/drawing/2014/main" id="{D40779AF-3798-404F-AA64-93F5BA2BCF4A}"/>
                </a:ext>
              </a:extLst>
            </p:cNvPr>
            <p:cNvSpPr txBox="1">
              <a:spLocks/>
            </p:cNvSpPr>
            <p:nvPr userDrawn="1"/>
          </p:nvSpPr>
          <p:spPr>
            <a:xfrm>
              <a:off x="1626781"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Identify</a:t>
              </a:r>
            </a:p>
            <a:p>
              <a:r>
                <a:rPr lang="en-US" sz="1013" dirty="0">
                  <a:solidFill>
                    <a:schemeClr val="tx1"/>
                  </a:solidFill>
                  <a:latin typeface="Arial Narrow" panose="020B0606020202030204" pitchFamily="34" charset="0"/>
                </a:rPr>
                <a:t>Funding</a:t>
              </a:r>
            </a:p>
            <a:p>
              <a:r>
                <a:rPr lang="en-US" sz="1013" dirty="0">
                  <a:solidFill>
                    <a:schemeClr val="tx1"/>
                  </a:solidFill>
                  <a:latin typeface="Arial Narrow" panose="020B0606020202030204" pitchFamily="34" charset="0"/>
                </a:rPr>
                <a:t>Needs</a:t>
              </a:r>
            </a:p>
          </p:txBody>
        </p:sp>
      </p:grpSp>
      <p:grpSp>
        <p:nvGrpSpPr>
          <p:cNvPr id="35" name="Group 34">
            <a:extLst>
              <a:ext uri="{FF2B5EF4-FFF2-40B4-BE49-F238E27FC236}">
                <a16:creationId xmlns:a16="http://schemas.microsoft.com/office/drawing/2014/main" id="{325E6A17-E050-492E-AC89-C7D22BE02287}"/>
              </a:ext>
            </a:extLst>
          </p:cNvPr>
          <p:cNvGrpSpPr/>
          <p:nvPr userDrawn="1"/>
        </p:nvGrpSpPr>
        <p:grpSpPr>
          <a:xfrm>
            <a:off x="990600" y="4151473"/>
            <a:ext cx="75991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20" name="TextBox 19">
            <a:extLst>
              <a:ext uri="{FF2B5EF4-FFF2-40B4-BE49-F238E27FC236}">
                <a16:creationId xmlns:a16="http://schemas.microsoft.com/office/drawing/2014/main" id="{D5C9641D-F7DD-4EA5-9DF8-5CB63FB93726}"/>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353678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CC55C9C-9796-4DCD-BB23-085D5C3CC58B}"/>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18EA722-BB37-498E-A45C-74FAA13649C6}"/>
              </a:ext>
            </a:extLst>
          </p:cNvPr>
          <p:cNvSpPr>
            <a:spLocks noGrp="1"/>
          </p:cNvSpPr>
          <p:nvPr>
            <p:ph sz="quarter" idx="10"/>
          </p:nvPr>
        </p:nvSpPr>
        <p:spPr>
          <a:xfrm>
            <a:off x="1162051" y="2147337"/>
            <a:ext cx="7354466" cy="4180114"/>
          </a:xfrm>
          <a:noFill/>
        </p:spPr>
        <p:txBody>
          <a:bodyPr lIns="0" tIns="0" rIns="0" bIns="0" anchor="t">
            <a:normAutofit/>
          </a:bodyPr>
          <a:lstStyle>
            <a:lvl1pPr>
              <a:lnSpc>
                <a:spcPct val="90000"/>
              </a:lnSpc>
              <a:spcBef>
                <a:spcPts val="450"/>
              </a:spcBef>
              <a:spcAft>
                <a:spcPts val="450"/>
              </a:spcAft>
              <a:defRPr sz="2400">
                <a:solidFill>
                  <a:schemeClr val="tx1"/>
                </a:solidFill>
              </a:defRPr>
            </a:lvl1pPr>
            <a:lvl2pPr>
              <a:lnSpc>
                <a:spcPct val="90000"/>
              </a:lnSpc>
              <a:spcBef>
                <a:spcPts val="450"/>
              </a:spcBef>
              <a:spcAft>
                <a:spcPts val="450"/>
              </a:spcAft>
              <a:defRPr sz="2100">
                <a:solidFill>
                  <a:schemeClr val="tx1"/>
                </a:solidFill>
              </a:defRPr>
            </a:lvl2pPr>
            <a:lvl3pPr>
              <a:lnSpc>
                <a:spcPct val="90000"/>
              </a:lnSpc>
              <a:spcBef>
                <a:spcPts val="450"/>
              </a:spcBef>
              <a:spcAft>
                <a:spcPts val="450"/>
              </a:spcAft>
              <a:defRPr sz="1800">
                <a:solidFill>
                  <a:schemeClr val="tx1"/>
                </a:solidFill>
              </a:defRPr>
            </a:lvl3pPr>
            <a:lvl4pPr>
              <a:lnSpc>
                <a:spcPct val="90000"/>
              </a:lnSpc>
              <a:spcBef>
                <a:spcPts val="450"/>
              </a:spcBef>
              <a:spcAft>
                <a:spcPts val="450"/>
              </a:spcAft>
              <a:defRPr sz="1500">
                <a:solidFill>
                  <a:schemeClr val="tx1"/>
                </a:solidFill>
              </a:defRPr>
            </a:lvl4pPr>
            <a:lvl5pPr>
              <a:lnSpc>
                <a:spcPct val="90000"/>
              </a:lnSpc>
              <a:spcBef>
                <a:spcPts val="0"/>
              </a:spcBef>
              <a:spcAft>
                <a:spcPts val="675"/>
              </a:spcAft>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8F66C6B-D44A-4641-A128-F6614816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6" name="Title 15">
            <a:extLst>
              <a:ext uri="{FF2B5EF4-FFF2-40B4-BE49-F238E27FC236}">
                <a16:creationId xmlns:a16="http://schemas.microsoft.com/office/drawing/2014/main" id="{723C38CD-E2AC-499E-9D11-19BC19C15181}"/>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6" name="TextBox 5">
            <a:extLst>
              <a:ext uri="{FF2B5EF4-FFF2-40B4-BE49-F238E27FC236}">
                <a16:creationId xmlns:a16="http://schemas.microsoft.com/office/drawing/2014/main" id="{9AE247DB-3AEA-4E37-AB10-C60620C5328B}"/>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319935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imated (covered answers)">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CC55C9C-9796-4DCD-BB23-085D5C3CC58B}"/>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18EA722-BB37-498E-A45C-74FAA13649C6}"/>
              </a:ext>
            </a:extLst>
          </p:cNvPr>
          <p:cNvSpPr>
            <a:spLocks noGrp="1"/>
          </p:cNvSpPr>
          <p:nvPr>
            <p:ph sz="quarter" idx="10"/>
          </p:nvPr>
        </p:nvSpPr>
        <p:spPr>
          <a:xfrm>
            <a:off x="1162051" y="2147337"/>
            <a:ext cx="7354466" cy="4180114"/>
          </a:xfrm>
          <a:noFill/>
        </p:spPr>
        <p:txBody>
          <a:bodyPr lIns="0" tIns="0" rIns="0" bIns="0" anchor="t">
            <a:normAutofit/>
          </a:bodyPr>
          <a:lstStyle>
            <a:lvl1pPr>
              <a:lnSpc>
                <a:spcPct val="90000"/>
              </a:lnSpc>
              <a:spcBef>
                <a:spcPts val="450"/>
              </a:spcBef>
              <a:spcAft>
                <a:spcPts val="450"/>
              </a:spcAft>
              <a:defRPr sz="2400">
                <a:solidFill>
                  <a:schemeClr val="tx1"/>
                </a:solidFill>
              </a:defRPr>
            </a:lvl1pPr>
            <a:lvl2pPr>
              <a:lnSpc>
                <a:spcPct val="90000"/>
              </a:lnSpc>
              <a:spcBef>
                <a:spcPts val="450"/>
              </a:spcBef>
              <a:spcAft>
                <a:spcPts val="450"/>
              </a:spcAft>
              <a:defRPr sz="2100">
                <a:solidFill>
                  <a:schemeClr val="tx1"/>
                </a:solidFill>
              </a:defRPr>
            </a:lvl2pPr>
            <a:lvl3pPr>
              <a:lnSpc>
                <a:spcPct val="90000"/>
              </a:lnSpc>
              <a:spcBef>
                <a:spcPts val="450"/>
              </a:spcBef>
              <a:spcAft>
                <a:spcPts val="450"/>
              </a:spcAft>
              <a:defRPr sz="1800">
                <a:solidFill>
                  <a:schemeClr val="tx1"/>
                </a:solidFill>
              </a:defRPr>
            </a:lvl3pPr>
            <a:lvl4pPr>
              <a:lnSpc>
                <a:spcPct val="90000"/>
              </a:lnSpc>
              <a:spcBef>
                <a:spcPts val="450"/>
              </a:spcBef>
              <a:spcAft>
                <a:spcPts val="450"/>
              </a:spcAft>
              <a:defRPr sz="1500">
                <a:solidFill>
                  <a:schemeClr val="tx1"/>
                </a:solidFill>
              </a:defRPr>
            </a:lvl4pPr>
            <a:lvl5pPr>
              <a:lnSpc>
                <a:spcPct val="90000"/>
              </a:lnSpc>
              <a:spcBef>
                <a:spcPts val="0"/>
              </a:spcBef>
              <a:spcAft>
                <a:spcPts val="675"/>
              </a:spcAft>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8F66C6B-D44A-4641-A128-F6614816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6" name="Title 15">
            <a:extLst>
              <a:ext uri="{FF2B5EF4-FFF2-40B4-BE49-F238E27FC236}">
                <a16:creationId xmlns:a16="http://schemas.microsoft.com/office/drawing/2014/main" id="{723C38CD-E2AC-499E-9D11-19BC19C15181}"/>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F9A123CE-67F9-4AD3-94BF-0063DD41B03E}"/>
              </a:ext>
            </a:extLst>
          </p:cNvPr>
          <p:cNvSpPr>
            <a:spLocks noGrp="1"/>
          </p:cNvSpPr>
          <p:nvPr>
            <p:ph sz="quarter" idx="11" hasCustomPrompt="1"/>
          </p:nvPr>
        </p:nvSpPr>
        <p:spPr>
          <a:xfrm>
            <a:off x="342900" y="1828800"/>
            <a:ext cx="685800" cy="762000"/>
          </a:xfrm>
        </p:spPr>
        <p:txBody>
          <a:bodyPr/>
          <a:lstStyle>
            <a:lvl1pPr>
              <a:defRPr sz="1350"/>
            </a:lvl1pPr>
          </a:lstStyle>
          <a:p>
            <a:pPr lvl="0"/>
            <a:r>
              <a:rPr lang="en-US" dirty="0"/>
              <a:t>Insert cover</a:t>
            </a:r>
          </a:p>
        </p:txBody>
      </p:sp>
      <p:sp>
        <p:nvSpPr>
          <p:cNvPr id="5" name="Content Placeholder 4">
            <a:extLst>
              <a:ext uri="{FF2B5EF4-FFF2-40B4-BE49-F238E27FC236}">
                <a16:creationId xmlns:a16="http://schemas.microsoft.com/office/drawing/2014/main" id="{3811F9B4-15B8-4B61-94B0-729F942FBE95}"/>
              </a:ext>
            </a:extLst>
          </p:cNvPr>
          <p:cNvSpPr>
            <a:spLocks noGrp="1"/>
          </p:cNvSpPr>
          <p:nvPr>
            <p:ph sz="quarter" idx="12" hasCustomPrompt="1"/>
          </p:nvPr>
        </p:nvSpPr>
        <p:spPr>
          <a:xfrm>
            <a:off x="342900" y="2590800"/>
            <a:ext cx="685800" cy="838200"/>
          </a:xfrm>
        </p:spPr>
        <p:txBody>
          <a:bodyPr/>
          <a:lstStyle>
            <a:lvl1pPr>
              <a:defRPr sz="1350"/>
            </a:lvl1pPr>
          </a:lstStyle>
          <a:p>
            <a:pPr lvl="0"/>
            <a:r>
              <a:rPr lang="en-US" dirty="0"/>
              <a:t>Insert cover</a:t>
            </a:r>
          </a:p>
        </p:txBody>
      </p:sp>
      <p:sp>
        <p:nvSpPr>
          <p:cNvPr id="7" name="Content Placeholder 6">
            <a:extLst>
              <a:ext uri="{FF2B5EF4-FFF2-40B4-BE49-F238E27FC236}">
                <a16:creationId xmlns:a16="http://schemas.microsoft.com/office/drawing/2014/main" id="{3FF92FA0-95D5-4199-B4CD-B484541F7B18}"/>
              </a:ext>
            </a:extLst>
          </p:cNvPr>
          <p:cNvSpPr>
            <a:spLocks noGrp="1"/>
          </p:cNvSpPr>
          <p:nvPr>
            <p:ph sz="quarter" idx="13" hasCustomPrompt="1"/>
          </p:nvPr>
        </p:nvSpPr>
        <p:spPr>
          <a:xfrm>
            <a:off x="342900" y="3429000"/>
            <a:ext cx="685800" cy="838200"/>
          </a:xfrm>
        </p:spPr>
        <p:txBody>
          <a:bodyPr/>
          <a:lstStyle>
            <a:lvl1pPr>
              <a:defRPr sz="1350"/>
            </a:lvl1pPr>
          </a:lstStyle>
          <a:p>
            <a:pPr lvl="0"/>
            <a:r>
              <a:rPr lang="en-US" dirty="0"/>
              <a:t>Insert cover</a:t>
            </a:r>
          </a:p>
        </p:txBody>
      </p:sp>
      <p:sp>
        <p:nvSpPr>
          <p:cNvPr id="9" name="Content Placeholder 8">
            <a:extLst>
              <a:ext uri="{FF2B5EF4-FFF2-40B4-BE49-F238E27FC236}">
                <a16:creationId xmlns:a16="http://schemas.microsoft.com/office/drawing/2014/main" id="{F9420ABA-4A95-4E8C-9078-0FECD05A5A22}"/>
              </a:ext>
            </a:extLst>
          </p:cNvPr>
          <p:cNvSpPr>
            <a:spLocks noGrp="1"/>
          </p:cNvSpPr>
          <p:nvPr>
            <p:ph sz="quarter" idx="14" hasCustomPrompt="1"/>
          </p:nvPr>
        </p:nvSpPr>
        <p:spPr>
          <a:xfrm>
            <a:off x="342900" y="4267200"/>
            <a:ext cx="685800" cy="838200"/>
          </a:xfrm>
        </p:spPr>
        <p:txBody>
          <a:bodyPr/>
          <a:lstStyle>
            <a:lvl1pPr>
              <a:defRPr sz="1350"/>
            </a:lvl1pPr>
          </a:lstStyle>
          <a:p>
            <a:pPr lvl="0"/>
            <a:r>
              <a:rPr lang="en-US" dirty="0"/>
              <a:t>Insert cover</a:t>
            </a:r>
          </a:p>
        </p:txBody>
      </p:sp>
      <p:sp>
        <p:nvSpPr>
          <p:cNvPr id="14" name="Content Placeholder 13">
            <a:extLst>
              <a:ext uri="{FF2B5EF4-FFF2-40B4-BE49-F238E27FC236}">
                <a16:creationId xmlns:a16="http://schemas.microsoft.com/office/drawing/2014/main" id="{670730D7-9F73-467D-A39A-6EC2F155D6A1}"/>
              </a:ext>
            </a:extLst>
          </p:cNvPr>
          <p:cNvSpPr>
            <a:spLocks noGrp="1"/>
          </p:cNvSpPr>
          <p:nvPr>
            <p:ph sz="quarter" idx="15" hasCustomPrompt="1"/>
          </p:nvPr>
        </p:nvSpPr>
        <p:spPr>
          <a:xfrm>
            <a:off x="342900" y="5105400"/>
            <a:ext cx="685800" cy="838200"/>
          </a:xfrm>
        </p:spPr>
        <p:txBody>
          <a:bodyPr/>
          <a:lstStyle>
            <a:lvl1pPr>
              <a:defRPr sz="1350"/>
            </a:lvl1pPr>
          </a:lstStyle>
          <a:p>
            <a:pPr lvl="0"/>
            <a:r>
              <a:rPr lang="en-US" dirty="0"/>
              <a:t>Insert cover</a:t>
            </a:r>
          </a:p>
        </p:txBody>
      </p:sp>
      <p:sp>
        <p:nvSpPr>
          <p:cNvPr id="17" name="Content Placeholder 16">
            <a:extLst>
              <a:ext uri="{FF2B5EF4-FFF2-40B4-BE49-F238E27FC236}">
                <a16:creationId xmlns:a16="http://schemas.microsoft.com/office/drawing/2014/main" id="{43D353A9-87BA-4D43-A39E-6BDCB5BC91B7}"/>
              </a:ext>
            </a:extLst>
          </p:cNvPr>
          <p:cNvSpPr>
            <a:spLocks noGrp="1"/>
          </p:cNvSpPr>
          <p:nvPr>
            <p:ph sz="quarter" idx="16" hasCustomPrompt="1"/>
          </p:nvPr>
        </p:nvSpPr>
        <p:spPr>
          <a:xfrm>
            <a:off x="342900" y="5943600"/>
            <a:ext cx="685800" cy="838200"/>
          </a:xfrm>
        </p:spPr>
        <p:txBody>
          <a:bodyPr/>
          <a:lstStyle>
            <a:lvl1pPr>
              <a:defRPr sz="1350"/>
            </a:lvl1pPr>
          </a:lstStyle>
          <a:p>
            <a:pPr lvl="0"/>
            <a:r>
              <a:rPr lang="en-US" dirty="0"/>
              <a:t>Insert cover</a:t>
            </a:r>
          </a:p>
        </p:txBody>
      </p:sp>
      <p:sp>
        <p:nvSpPr>
          <p:cNvPr id="15" name="TextBox 14">
            <a:extLst>
              <a:ext uri="{FF2B5EF4-FFF2-40B4-BE49-F238E27FC236}">
                <a16:creationId xmlns:a16="http://schemas.microsoft.com/office/drawing/2014/main" id="{28BC4EF6-A3A0-4E19-AD5D-D013ACA04327}"/>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341328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Width Tables">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DEFD2B7-E509-4CE4-9884-1E6E4DB4EC92}"/>
              </a:ext>
            </a:extLst>
          </p:cNvPr>
          <p:cNvSpPr>
            <a:spLocks noGrp="1"/>
          </p:cNvSpPr>
          <p:nvPr>
            <p:ph type="tbl" sz="quarter" idx="10"/>
          </p:nvPr>
        </p:nvSpPr>
        <p:spPr>
          <a:xfrm>
            <a:off x="419100" y="1587501"/>
            <a:ext cx="8305800" cy="5003800"/>
          </a:xfrm>
        </p:spPr>
        <p:txBody>
          <a:bodyPr/>
          <a:lstStyle/>
          <a:p>
            <a:endParaRPr lang="en-US" dirty="0"/>
          </a:p>
        </p:txBody>
      </p:sp>
      <p:cxnSp>
        <p:nvCxnSpPr>
          <p:cNvPr id="7" name="Straight Connector 6">
            <a:extLst>
              <a:ext uri="{FF2B5EF4-FFF2-40B4-BE49-F238E27FC236}">
                <a16:creationId xmlns:a16="http://schemas.microsoft.com/office/drawing/2014/main" id="{A0FF9400-BBFA-4696-9FD3-3E7EF0C707BA}"/>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B8AE42-C72E-4A88-B1CF-C20B536F0D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6" name="Title 5">
            <a:extLst>
              <a:ext uri="{FF2B5EF4-FFF2-40B4-BE49-F238E27FC236}">
                <a16:creationId xmlns:a16="http://schemas.microsoft.com/office/drawing/2014/main" id="{FFD9F050-B92D-457C-A12B-B5F6A5783647}"/>
              </a:ext>
            </a:extLst>
          </p:cNvPr>
          <p:cNvSpPr>
            <a:spLocks noGrp="1"/>
          </p:cNvSpPr>
          <p:nvPr>
            <p:ph type="title" hasCustomPrompt="1"/>
          </p:nvPr>
        </p:nvSpPr>
        <p:spPr>
          <a:xfrm>
            <a:off x="415636" y="408570"/>
            <a:ext cx="7242464" cy="868795"/>
          </a:xfrm>
        </p:spPr>
        <p:txBody>
          <a:bodyPr anchor="b">
            <a:normAutofit/>
          </a:bodyPr>
          <a:lstStyle>
            <a:lvl1pPr algn="l">
              <a:defRPr sz="3000">
                <a:solidFill>
                  <a:schemeClr val="bg1"/>
                </a:solidFill>
              </a:defRPr>
            </a:lvl1pPr>
          </a:lstStyle>
          <a:p>
            <a:r>
              <a:rPr lang="en-US" dirty="0"/>
              <a:t>Full Width Table</a:t>
            </a:r>
          </a:p>
        </p:txBody>
      </p:sp>
      <p:sp>
        <p:nvSpPr>
          <p:cNvPr id="8" name="TextBox 7">
            <a:extLst>
              <a:ext uri="{FF2B5EF4-FFF2-40B4-BE49-F238E27FC236}">
                <a16:creationId xmlns:a16="http://schemas.microsoft.com/office/drawing/2014/main" id="{194880CC-1032-47CF-B4D1-186D1DE9BE62}"/>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45376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Width Graph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F30219-AC1F-4337-8549-1D35E4C7F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10" name="Title 9">
            <a:extLst>
              <a:ext uri="{FF2B5EF4-FFF2-40B4-BE49-F238E27FC236}">
                <a16:creationId xmlns:a16="http://schemas.microsoft.com/office/drawing/2014/main" id="{1E4EC52F-0410-4A35-943F-08A23B142B37}"/>
              </a:ext>
            </a:extLst>
          </p:cNvPr>
          <p:cNvSpPr>
            <a:spLocks noGrp="1"/>
          </p:cNvSpPr>
          <p:nvPr>
            <p:ph type="title" hasCustomPrompt="1"/>
          </p:nvPr>
        </p:nvSpPr>
        <p:spPr>
          <a:xfrm>
            <a:off x="415636" y="430504"/>
            <a:ext cx="7071014" cy="864897"/>
          </a:xfrm>
        </p:spPr>
        <p:txBody>
          <a:bodyPr anchor="b">
            <a:normAutofit/>
          </a:bodyPr>
          <a:lstStyle>
            <a:lvl1pPr algn="l">
              <a:defRPr sz="3000">
                <a:solidFill>
                  <a:schemeClr val="bg1"/>
                </a:solidFill>
              </a:defRPr>
            </a:lvl1pPr>
          </a:lstStyle>
          <a:p>
            <a:r>
              <a:rPr lang="en-US" dirty="0"/>
              <a:t>Full Width Chart/Graph</a:t>
            </a:r>
          </a:p>
        </p:txBody>
      </p:sp>
      <p:cxnSp>
        <p:nvCxnSpPr>
          <p:cNvPr id="11" name="Straight Connector 10">
            <a:extLst>
              <a:ext uri="{FF2B5EF4-FFF2-40B4-BE49-F238E27FC236}">
                <a16:creationId xmlns:a16="http://schemas.microsoft.com/office/drawing/2014/main" id="{7C545320-227C-4450-81CD-C03BAF0A9167}"/>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hart Placeholder 4">
            <a:extLst>
              <a:ext uri="{FF2B5EF4-FFF2-40B4-BE49-F238E27FC236}">
                <a16:creationId xmlns:a16="http://schemas.microsoft.com/office/drawing/2014/main" id="{E99C109C-8CB3-4425-9333-A3CA54D465AB}"/>
              </a:ext>
            </a:extLst>
          </p:cNvPr>
          <p:cNvSpPr>
            <a:spLocks noGrp="1"/>
          </p:cNvSpPr>
          <p:nvPr>
            <p:ph type="chart" sz="quarter" idx="10"/>
          </p:nvPr>
        </p:nvSpPr>
        <p:spPr>
          <a:xfrm>
            <a:off x="415637" y="1591056"/>
            <a:ext cx="8312727" cy="4896428"/>
          </a:xfrm>
        </p:spPr>
        <p:txBody>
          <a:bodyPr/>
          <a:lstStyle/>
          <a:p>
            <a:endParaRPr lang="en-US" dirty="0"/>
          </a:p>
        </p:txBody>
      </p:sp>
      <p:sp>
        <p:nvSpPr>
          <p:cNvPr id="6" name="TextBox 5">
            <a:extLst>
              <a:ext uri="{FF2B5EF4-FFF2-40B4-BE49-F238E27FC236}">
                <a16:creationId xmlns:a16="http://schemas.microsoft.com/office/drawing/2014/main" id="{C215DD86-FA04-433A-B0C7-0C6985033D29}"/>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193646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Width Graph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097CB8-C94F-46C7-B453-FF9C4FCA94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5" name="Chart Placeholder 4">
            <a:extLst>
              <a:ext uri="{FF2B5EF4-FFF2-40B4-BE49-F238E27FC236}">
                <a16:creationId xmlns:a16="http://schemas.microsoft.com/office/drawing/2014/main" id="{77F3BB9D-D34F-4246-A536-FC5C61D687A2}"/>
              </a:ext>
            </a:extLst>
          </p:cNvPr>
          <p:cNvSpPr>
            <a:spLocks noGrp="1"/>
          </p:cNvSpPr>
          <p:nvPr>
            <p:ph type="chart" sz="quarter" idx="10"/>
          </p:nvPr>
        </p:nvSpPr>
        <p:spPr>
          <a:xfrm>
            <a:off x="415637" y="2209811"/>
            <a:ext cx="8312727" cy="4363020"/>
          </a:xfrm>
        </p:spPr>
        <p:txBody>
          <a:bodyPr/>
          <a:lstStyle/>
          <a:p>
            <a:endParaRPr lang="en-US" dirty="0"/>
          </a:p>
        </p:txBody>
      </p:sp>
      <p:sp>
        <p:nvSpPr>
          <p:cNvPr id="10" name="Title 9">
            <a:extLst>
              <a:ext uri="{FF2B5EF4-FFF2-40B4-BE49-F238E27FC236}">
                <a16:creationId xmlns:a16="http://schemas.microsoft.com/office/drawing/2014/main" id="{1E4EC52F-0410-4A35-943F-08A23B142B37}"/>
              </a:ext>
            </a:extLst>
          </p:cNvPr>
          <p:cNvSpPr>
            <a:spLocks noGrp="1"/>
          </p:cNvSpPr>
          <p:nvPr>
            <p:ph type="title" hasCustomPrompt="1"/>
          </p:nvPr>
        </p:nvSpPr>
        <p:spPr>
          <a:xfrm>
            <a:off x="415636" y="430504"/>
            <a:ext cx="6956714" cy="864897"/>
          </a:xfrm>
        </p:spPr>
        <p:txBody>
          <a:bodyPr anchor="b">
            <a:noAutofit/>
          </a:bodyPr>
          <a:lstStyle>
            <a:lvl1pPr algn="l">
              <a:defRPr sz="3000">
                <a:solidFill>
                  <a:schemeClr val="bg1"/>
                </a:solidFill>
              </a:defRPr>
            </a:lvl1pPr>
          </a:lstStyle>
          <a:p>
            <a:r>
              <a:rPr lang="en-US" dirty="0"/>
              <a:t>Full Width Chart/Graph with text</a:t>
            </a:r>
          </a:p>
        </p:txBody>
      </p:sp>
      <p:cxnSp>
        <p:nvCxnSpPr>
          <p:cNvPr id="11" name="Straight Connector 10">
            <a:extLst>
              <a:ext uri="{FF2B5EF4-FFF2-40B4-BE49-F238E27FC236}">
                <a16:creationId xmlns:a16="http://schemas.microsoft.com/office/drawing/2014/main" id="{7C545320-227C-4450-81CD-C03BAF0A9167}"/>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7B53C08-4F5D-493A-A303-0E89A64AEAFE}"/>
              </a:ext>
            </a:extLst>
          </p:cNvPr>
          <p:cNvSpPr>
            <a:spLocks noGrp="1"/>
          </p:cNvSpPr>
          <p:nvPr>
            <p:ph type="body" sz="quarter" idx="11"/>
          </p:nvPr>
        </p:nvSpPr>
        <p:spPr>
          <a:xfrm>
            <a:off x="418338" y="1591056"/>
            <a:ext cx="8362950" cy="520700"/>
          </a:xfrm>
        </p:spPr>
        <p:txBody>
          <a:bodyPr/>
          <a:lstStyle>
            <a:lvl1pPr>
              <a:lnSpc>
                <a:spcPct val="90000"/>
              </a:lnSpc>
              <a:spcBef>
                <a:spcPts val="0"/>
              </a:spcBef>
              <a:spcAft>
                <a:spcPts val="675"/>
              </a:spcAft>
              <a:defRPr/>
            </a:lvl1pPr>
          </a:lstStyle>
          <a:p>
            <a:pPr lvl="0"/>
            <a:r>
              <a:rPr lang="en-US" dirty="0"/>
              <a:t>Click to edit Master text styles</a:t>
            </a:r>
          </a:p>
        </p:txBody>
      </p:sp>
      <p:sp>
        <p:nvSpPr>
          <p:cNvPr id="7" name="TextBox 6">
            <a:extLst>
              <a:ext uri="{FF2B5EF4-FFF2-40B4-BE49-F238E27FC236}">
                <a16:creationId xmlns:a16="http://schemas.microsoft.com/office/drawing/2014/main" id="{7313926D-0F0B-4C41-9356-881EADB529D1}"/>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38028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Width Graphic">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A2BBEB-868D-4835-80BB-D1A61B766E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9" name="Picture Placeholder 8">
            <a:extLst>
              <a:ext uri="{FF2B5EF4-FFF2-40B4-BE49-F238E27FC236}">
                <a16:creationId xmlns:a16="http://schemas.microsoft.com/office/drawing/2014/main" id="{2FF4B9AC-5147-400F-ABB1-B9EC890DAA5B}"/>
              </a:ext>
            </a:extLst>
          </p:cNvPr>
          <p:cNvSpPr>
            <a:spLocks noGrp="1" noChangeAspect="1"/>
          </p:cNvSpPr>
          <p:nvPr>
            <p:ph type="pic" sz="quarter" idx="10"/>
          </p:nvPr>
        </p:nvSpPr>
        <p:spPr>
          <a:xfrm>
            <a:off x="0" y="1358901"/>
            <a:ext cx="9144000" cy="5499100"/>
          </a:xfrm>
        </p:spPr>
        <p:txBody>
          <a:bodyPr/>
          <a:lstStyle/>
          <a:p>
            <a:endParaRPr lang="en-US" dirty="0"/>
          </a:p>
        </p:txBody>
      </p:sp>
      <p:sp>
        <p:nvSpPr>
          <p:cNvPr id="16" name="Title 15">
            <a:extLst>
              <a:ext uri="{FF2B5EF4-FFF2-40B4-BE49-F238E27FC236}">
                <a16:creationId xmlns:a16="http://schemas.microsoft.com/office/drawing/2014/main" id="{09F0C793-34AD-4170-B2EB-7ABF9EC2422C}"/>
              </a:ext>
            </a:extLst>
          </p:cNvPr>
          <p:cNvSpPr>
            <a:spLocks noGrp="1"/>
          </p:cNvSpPr>
          <p:nvPr>
            <p:ph type="title" hasCustomPrompt="1"/>
          </p:nvPr>
        </p:nvSpPr>
        <p:spPr>
          <a:xfrm>
            <a:off x="418339" y="381003"/>
            <a:ext cx="7224278" cy="930273"/>
          </a:xfrm>
        </p:spPr>
        <p:txBody>
          <a:bodyPr anchor="b">
            <a:normAutofit/>
          </a:bodyPr>
          <a:lstStyle>
            <a:lvl1pPr algn="l">
              <a:defRPr sz="3000">
                <a:solidFill>
                  <a:schemeClr val="bg1"/>
                </a:solidFill>
              </a:defRPr>
            </a:lvl1pPr>
          </a:lstStyle>
          <a:p>
            <a:r>
              <a:rPr lang="en-US" dirty="0"/>
              <a:t>Full Width Graphic/Picture</a:t>
            </a:r>
          </a:p>
        </p:txBody>
      </p:sp>
      <p:cxnSp>
        <p:nvCxnSpPr>
          <p:cNvPr id="18" name="Straight Connector 17">
            <a:extLst>
              <a:ext uri="{FF2B5EF4-FFF2-40B4-BE49-F238E27FC236}">
                <a16:creationId xmlns:a16="http://schemas.microsoft.com/office/drawing/2014/main" id="{D20C1E9B-7561-451E-BFAB-AC237632EBE0}"/>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530325-3DE1-4298-8074-77081FEC3B1D}"/>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403940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Photo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29BC83-3CFF-4F09-851C-C97546EF4A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7" name="Rectangle 16">
            <a:extLst>
              <a:ext uri="{FF2B5EF4-FFF2-40B4-BE49-F238E27FC236}">
                <a16:creationId xmlns:a16="http://schemas.microsoft.com/office/drawing/2014/main" id="{C3BEE3C8-FAC5-4614-BAC5-ABBADEBC16C5}"/>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5" y="365125"/>
            <a:ext cx="4427220" cy="5892800"/>
          </a:xfrm>
          <a:solidFill>
            <a:schemeClr val="accent2"/>
          </a:solidFill>
          <a:ln w="76200">
            <a:solidFill>
              <a:schemeClr val="bg1"/>
            </a:solidFill>
          </a:ln>
        </p:spPr>
        <p:txBody>
          <a:bodyPr lIns="182880" tIns="182880" rIns="182880" bIns="182880"/>
          <a:lstStyle/>
          <a:p>
            <a:endParaRPr lang="en-US"/>
          </a:p>
        </p:txBody>
      </p:sp>
      <p:sp>
        <p:nvSpPr>
          <p:cNvPr id="7" name="Content Placeholder 10">
            <a:extLst>
              <a:ext uri="{FF2B5EF4-FFF2-40B4-BE49-F238E27FC236}">
                <a16:creationId xmlns:a16="http://schemas.microsoft.com/office/drawing/2014/main" id="{E5ADC13C-725A-4589-80FF-8B401B685739}"/>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5050633" y="365130"/>
            <a:ext cx="3748562" cy="1590675"/>
          </a:xfrm>
          <a:prstGeom prst="rect">
            <a:avLst/>
          </a:prstGeom>
        </p:spPr>
        <p:txBody>
          <a:bodyPr anchor="b">
            <a:normAutofit/>
          </a:bodyPr>
          <a:lstStyle>
            <a:lvl1pPr>
              <a:defRPr sz="3000">
                <a:solidFill>
                  <a:schemeClr val="tx1"/>
                </a:solidFill>
              </a:defRPr>
            </a:lvl1pPr>
          </a:lstStyle>
          <a:p>
            <a:r>
              <a:rPr lang="en-US" dirty="0"/>
              <a:t>One Graphic Layout</a:t>
            </a:r>
          </a:p>
        </p:txBody>
      </p:sp>
      <p:sp>
        <p:nvSpPr>
          <p:cNvPr id="9" name="TextBox 8">
            <a:extLst>
              <a:ext uri="{FF2B5EF4-FFF2-40B4-BE49-F238E27FC236}">
                <a16:creationId xmlns:a16="http://schemas.microsoft.com/office/drawing/2014/main" id="{F35DAB39-F345-436F-BC12-C82424364486}"/>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9507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our Photo Layou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9" name="Picture 8">
            <a:extLst>
              <a:ext uri="{FF2B5EF4-FFF2-40B4-BE49-F238E27FC236}">
                <a16:creationId xmlns:a16="http://schemas.microsoft.com/office/drawing/2014/main" id="{9F2BB0ED-CB6F-462A-9932-9E35435A12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7" y="365125"/>
            <a:ext cx="4417695" cy="2947670"/>
          </a:xfrm>
          <a:solidFill>
            <a:schemeClr val="accent2"/>
          </a:solidFill>
          <a:ln w="76200">
            <a:solidFill>
              <a:schemeClr val="bg1"/>
            </a:solidFill>
          </a:ln>
        </p:spPr>
        <p:txBody>
          <a:bodyPr lIns="182880" tIns="182880" rIns="182880" bIns="182880"/>
          <a:lstStyle/>
          <a:p>
            <a:endParaRPr lang="en-US"/>
          </a:p>
        </p:txBody>
      </p:sp>
      <p:sp>
        <p:nvSpPr>
          <p:cNvPr id="16" name="Picture Placeholder 12">
            <a:extLst>
              <a:ext uri="{FF2B5EF4-FFF2-40B4-BE49-F238E27FC236}">
                <a16:creationId xmlns:a16="http://schemas.microsoft.com/office/drawing/2014/main" id="{D444555F-3957-474A-93C6-9584206BA970}"/>
              </a:ext>
            </a:extLst>
          </p:cNvPr>
          <p:cNvSpPr>
            <a:spLocks noGrp="1" noChangeAspect="1"/>
          </p:cNvSpPr>
          <p:nvPr>
            <p:ph type="pic" sz="quarter" idx="14"/>
          </p:nvPr>
        </p:nvSpPr>
        <p:spPr>
          <a:xfrm>
            <a:off x="344807" y="3317621"/>
            <a:ext cx="4417695" cy="2947670"/>
          </a:xfrm>
          <a:solidFill>
            <a:schemeClr val="accent2"/>
          </a:solidFill>
          <a:ln w="76200">
            <a:solidFill>
              <a:schemeClr val="bg1"/>
            </a:solidFill>
          </a:ln>
        </p:spPr>
        <p:txBody>
          <a:bodyPr lIns="182880" tIns="182880" rIns="182880" bIns="182880"/>
          <a:lstStyle/>
          <a:p>
            <a:endParaRPr lang="en-US"/>
          </a:p>
        </p:txBody>
      </p:sp>
      <p:sp>
        <p:nvSpPr>
          <p:cNvPr id="12" name="Content Placeholder 10">
            <a:extLst>
              <a:ext uri="{FF2B5EF4-FFF2-40B4-BE49-F238E27FC236}">
                <a16:creationId xmlns:a16="http://schemas.microsoft.com/office/drawing/2014/main" id="{0BEE4A73-42BB-4D16-8584-DAE41D0C76B0}"/>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4BC48AEA-0383-4785-BBA4-3791C89ED6B1}"/>
              </a:ext>
            </a:extLst>
          </p:cNvPr>
          <p:cNvSpPr>
            <a:spLocks noGrp="1"/>
          </p:cNvSpPr>
          <p:nvPr>
            <p:ph type="title" hasCustomPrompt="1"/>
          </p:nvPr>
        </p:nvSpPr>
        <p:spPr>
          <a:xfrm>
            <a:off x="5050633" y="365130"/>
            <a:ext cx="3101834" cy="1590675"/>
          </a:xfrm>
          <a:prstGeom prst="rect">
            <a:avLst/>
          </a:prstGeom>
        </p:spPr>
        <p:txBody>
          <a:bodyPr anchor="b">
            <a:normAutofit/>
          </a:bodyPr>
          <a:lstStyle>
            <a:lvl1pPr>
              <a:defRPr sz="3000">
                <a:solidFill>
                  <a:schemeClr val="tx1"/>
                </a:solidFill>
              </a:defRPr>
            </a:lvl1pPr>
          </a:lstStyle>
          <a:p>
            <a:r>
              <a:rPr lang="en-US" dirty="0"/>
              <a:t>Two Graphic Layout</a:t>
            </a:r>
          </a:p>
        </p:txBody>
      </p:sp>
      <p:sp>
        <p:nvSpPr>
          <p:cNvPr id="8" name="TextBox 7">
            <a:extLst>
              <a:ext uri="{FF2B5EF4-FFF2-40B4-BE49-F238E27FC236}">
                <a16:creationId xmlns:a16="http://schemas.microsoft.com/office/drawing/2014/main" id="{D92D40E5-0130-42DF-963C-18A91EA12E28}"/>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94313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hoto Layou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3" name="Picture Placeholder 12">
            <a:extLst>
              <a:ext uri="{FF2B5EF4-FFF2-40B4-BE49-F238E27FC236}">
                <a16:creationId xmlns:a16="http://schemas.microsoft.com/office/drawing/2014/main" id="{502848DA-F17B-465E-9A09-3AE75C4D0534}"/>
              </a:ext>
            </a:extLst>
          </p:cNvPr>
          <p:cNvSpPr>
            <a:spLocks noGrp="1" noChangeAspect="1"/>
          </p:cNvSpPr>
          <p:nvPr>
            <p:ph type="pic" sz="quarter" idx="11"/>
          </p:nvPr>
        </p:nvSpPr>
        <p:spPr>
          <a:xfrm>
            <a:off x="2556987" y="365125"/>
            <a:ext cx="2210753" cy="2947670"/>
          </a:xfrm>
          <a:solidFill>
            <a:schemeClr val="accent2"/>
          </a:solidFill>
          <a:ln w="76200">
            <a:solidFill>
              <a:schemeClr val="bg1"/>
            </a:solidFill>
          </a:ln>
        </p:spPr>
        <p:txBody>
          <a:bodyPr lIns="182880" tIns="182880" rIns="182880" bIns="182880">
            <a:noAutofit/>
          </a:bodyPr>
          <a:lstStyle/>
          <a:p>
            <a:endParaRPr lang="en-US"/>
          </a:p>
        </p:txBody>
      </p:sp>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7" y="365125"/>
            <a:ext cx="2210753" cy="2947670"/>
          </a:xfrm>
          <a:solidFill>
            <a:schemeClr val="accent2"/>
          </a:solidFill>
          <a:ln w="76200">
            <a:solidFill>
              <a:schemeClr val="bg1"/>
            </a:solidFill>
          </a:ln>
        </p:spPr>
        <p:txBody>
          <a:bodyPr lIns="182880" tIns="182880" rIns="182880" bIns="182880"/>
          <a:lstStyle/>
          <a:p>
            <a:endParaRPr lang="en-US"/>
          </a:p>
        </p:txBody>
      </p:sp>
      <p:sp>
        <p:nvSpPr>
          <p:cNvPr id="15" name="Picture Placeholder 12">
            <a:extLst>
              <a:ext uri="{FF2B5EF4-FFF2-40B4-BE49-F238E27FC236}">
                <a16:creationId xmlns:a16="http://schemas.microsoft.com/office/drawing/2014/main" id="{3DF8F452-72D6-4308-ADAA-D3508DFF637D}"/>
              </a:ext>
            </a:extLst>
          </p:cNvPr>
          <p:cNvSpPr>
            <a:spLocks noGrp="1" noChangeAspect="1"/>
          </p:cNvSpPr>
          <p:nvPr>
            <p:ph type="pic" sz="quarter" idx="13"/>
          </p:nvPr>
        </p:nvSpPr>
        <p:spPr>
          <a:xfrm>
            <a:off x="2556987" y="3317621"/>
            <a:ext cx="2210753" cy="2947670"/>
          </a:xfrm>
          <a:solidFill>
            <a:schemeClr val="accent2"/>
          </a:solidFill>
          <a:ln w="76200">
            <a:solidFill>
              <a:schemeClr val="bg1"/>
            </a:solidFill>
          </a:ln>
        </p:spPr>
        <p:txBody>
          <a:bodyPr lIns="182880" tIns="182880" rIns="182880" bIns="182880"/>
          <a:lstStyle/>
          <a:p>
            <a:endParaRPr lang="en-US"/>
          </a:p>
        </p:txBody>
      </p:sp>
      <p:sp>
        <p:nvSpPr>
          <p:cNvPr id="16" name="Picture Placeholder 12">
            <a:extLst>
              <a:ext uri="{FF2B5EF4-FFF2-40B4-BE49-F238E27FC236}">
                <a16:creationId xmlns:a16="http://schemas.microsoft.com/office/drawing/2014/main" id="{D444555F-3957-474A-93C6-9584206BA970}"/>
              </a:ext>
            </a:extLst>
          </p:cNvPr>
          <p:cNvSpPr>
            <a:spLocks noGrp="1" noChangeAspect="1"/>
          </p:cNvSpPr>
          <p:nvPr>
            <p:ph type="pic" sz="quarter" idx="14"/>
          </p:nvPr>
        </p:nvSpPr>
        <p:spPr>
          <a:xfrm>
            <a:off x="344807" y="3317621"/>
            <a:ext cx="2210753" cy="2947670"/>
          </a:xfrm>
          <a:solidFill>
            <a:schemeClr val="accent2"/>
          </a:solidFill>
          <a:ln w="76200">
            <a:solidFill>
              <a:schemeClr val="bg1"/>
            </a:solidFill>
          </a:ln>
        </p:spPr>
        <p:txBody>
          <a:bodyPr lIns="182880" tIns="182880" rIns="182880" bIns="182880"/>
          <a:lstStyle/>
          <a:p>
            <a:endParaRPr lang="en-US"/>
          </a:p>
        </p:txBody>
      </p:sp>
      <p:sp>
        <p:nvSpPr>
          <p:cNvPr id="22" name="Content Placeholder 10">
            <a:extLst>
              <a:ext uri="{FF2B5EF4-FFF2-40B4-BE49-F238E27FC236}">
                <a16:creationId xmlns:a16="http://schemas.microsoft.com/office/drawing/2014/main" id="{DD1F2A57-C87F-4CC1-98DE-09E83A8E4B67}"/>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A209FF43-EE58-4AE5-927E-371CCA87E5F1}"/>
              </a:ext>
            </a:extLst>
          </p:cNvPr>
          <p:cNvSpPr>
            <a:spLocks noGrp="1"/>
          </p:cNvSpPr>
          <p:nvPr>
            <p:ph type="title" hasCustomPrompt="1"/>
          </p:nvPr>
        </p:nvSpPr>
        <p:spPr>
          <a:xfrm>
            <a:off x="5050633" y="365130"/>
            <a:ext cx="3101834" cy="1590675"/>
          </a:xfrm>
          <a:prstGeom prst="rect">
            <a:avLst/>
          </a:prstGeom>
        </p:spPr>
        <p:txBody>
          <a:bodyPr anchor="b">
            <a:normAutofit/>
          </a:bodyPr>
          <a:lstStyle>
            <a:lvl1pPr>
              <a:defRPr sz="3000">
                <a:solidFill>
                  <a:schemeClr val="tx1"/>
                </a:solidFill>
              </a:defRPr>
            </a:lvl1pPr>
          </a:lstStyle>
          <a:p>
            <a:r>
              <a:rPr lang="en-US" dirty="0"/>
              <a:t>Four Graphic Layout</a:t>
            </a:r>
          </a:p>
        </p:txBody>
      </p:sp>
      <p:sp>
        <p:nvSpPr>
          <p:cNvPr id="10" name="TextBox 9">
            <a:extLst>
              <a:ext uri="{FF2B5EF4-FFF2-40B4-BE49-F238E27FC236}">
                <a16:creationId xmlns:a16="http://schemas.microsoft.com/office/drawing/2014/main" id="{84CC73BB-2DED-4CE9-97E2-469D1ABF77D5}"/>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00491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D515BF-4A28-4321-9FD9-3AB5A41D50D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8AAEC-49E5-49FC-94A7-60CAEAF5E726}"/>
              </a:ext>
            </a:extLst>
          </p:cNvPr>
          <p:cNvSpPr>
            <a:spLocks noGrp="1"/>
          </p:cNvSpPr>
          <p:nvPr>
            <p:ph sz="half" idx="1"/>
          </p:nvPr>
        </p:nvSpPr>
        <p:spPr>
          <a:xfrm>
            <a:off x="1252973" y="2057400"/>
            <a:ext cx="3532909" cy="4351338"/>
          </a:xfrm>
        </p:spPr>
        <p:txBody>
          <a:bodyPr>
            <a:normAutofit/>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5B68B67-6068-4484-89AD-00301FC64E72}"/>
              </a:ext>
            </a:extLst>
          </p:cNvPr>
          <p:cNvSpPr>
            <a:spLocks noGrp="1"/>
          </p:cNvSpPr>
          <p:nvPr>
            <p:ph sz="half" idx="2"/>
          </p:nvPr>
        </p:nvSpPr>
        <p:spPr>
          <a:xfrm>
            <a:off x="4977248" y="2057400"/>
            <a:ext cx="3532909" cy="4351338"/>
          </a:xfrm>
        </p:spPr>
        <p:txBody>
          <a:bodyPr>
            <a:normAutofit/>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755FC2F-D82D-4431-ADE7-8B20C32B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5" name="Title 14">
            <a:extLst>
              <a:ext uri="{FF2B5EF4-FFF2-40B4-BE49-F238E27FC236}">
                <a16:creationId xmlns:a16="http://schemas.microsoft.com/office/drawing/2014/main" id="{51635647-929D-4154-83E6-FC4D044470B6}"/>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7" name="TextBox 6">
            <a:extLst>
              <a:ext uri="{FF2B5EF4-FFF2-40B4-BE49-F238E27FC236}">
                <a16:creationId xmlns:a16="http://schemas.microsoft.com/office/drawing/2014/main" id="{8AEB31B3-8159-44F1-9AA0-AFAAC046137A}"/>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364252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Cover Slide Emphasis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990600" y="4151473"/>
            <a:ext cx="75991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C40C9AC0-51D3-4127-8A7C-FCD551429BF2}"/>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2" name="Arrow: Pentagon 1">
            <a:extLst>
              <a:ext uri="{FF2B5EF4-FFF2-40B4-BE49-F238E27FC236}">
                <a16:creationId xmlns:a16="http://schemas.microsoft.com/office/drawing/2014/main" id="{973359D6-61FF-4E5E-9FD7-4FB826DD4CEF}"/>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5" name="Arrow: Pentagon 1">
            <a:extLst>
              <a:ext uri="{FF2B5EF4-FFF2-40B4-BE49-F238E27FC236}">
                <a16:creationId xmlns:a16="http://schemas.microsoft.com/office/drawing/2014/main" id="{930040F2-1C34-4755-83BB-BAAE00C6141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8" name="Arrow: Pentagon 1">
            <a:extLst>
              <a:ext uri="{FF2B5EF4-FFF2-40B4-BE49-F238E27FC236}">
                <a16:creationId xmlns:a16="http://schemas.microsoft.com/office/drawing/2014/main" id="{5C1CBFAF-D45B-4612-8DC0-E91B97FB9F99}"/>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nvGrpSpPr>
          <p:cNvPr id="50" name="Group 49">
            <a:extLst>
              <a:ext uri="{FF2B5EF4-FFF2-40B4-BE49-F238E27FC236}">
                <a16:creationId xmlns:a16="http://schemas.microsoft.com/office/drawing/2014/main" id="{9B0DE9B4-3B26-4B97-AB77-CD0E5DC8F1CB}"/>
              </a:ext>
            </a:extLst>
          </p:cNvPr>
          <p:cNvGrpSpPr/>
          <p:nvPr userDrawn="1"/>
        </p:nvGrpSpPr>
        <p:grpSpPr>
          <a:xfrm>
            <a:off x="2057402" y="962025"/>
            <a:ext cx="1578959" cy="2025650"/>
            <a:chOff x="1299253" y="1244600"/>
            <a:chExt cx="1739900" cy="1841500"/>
          </a:xfrm>
        </p:grpSpPr>
        <p:sp>
          <p:nvSpPr>
            <p:cNvPr id="51" name="Arrow: Pentagon 1">
              <a:extLst>
                <a:ext uri="{FF2B5EF4-FFF2-40B4-BE49-F238E27FC236}">
                  <a16:creationId xmlns:a16="http://schemas.microsoft.com/office/drawing/2014/main" id="{12D52BD0-F807-48D1-8514-875D490C090B}"/>
                </a:ext>
              </a:extLst>
            </p:cNvPr>
            <p:cNvSpPr/>
            <p:nvPr userDrawn="1"/>
          </p:nvSpPr>
          <p:spPr>
            <a:xfrm>
              <a:off x="1299253"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2" name="Title 1">
              <a:extLst>
                <a:ext uri="{FF2B5EF4-FFF2-40B4-BE49-F238E27FC236}">
                  <a16:creationId xmlns:a16="http://schemas.microsoft.com/office/drawing/2014/main" id="{7432EFD6-3705-4246-A495-9CC2A9C67441}"/>
                </a:ext>
              </a:extLst>
            </p:cNvPr>
            <p:cNvSpPr txBox="1">
              <a:spLocks/>
            </p:cNvSpPr>
            <p:nvPr userDrawn="1"/>
          </p:nvSpPr>
          <p:spPr>
            <a:xfrm>
              <a:off x="1819445" y="1457325"/>
              <a:ext cx="1180139"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Forecast Revenue Sources</a:t>
              </a:r>
            </a:p>
          </p:txBody>
        </p:sp>
      </p:grpSp>
      <p:sp>
        <p:nvSpPr>
          <p:cNvPr id="54" name="Arrow: Pentagon 1">
            <a:extLst>
              <a:ext uri="{FF2B5EF4-FFF2-40B4-BE49-F238E27FC236}">
                <a16:creationId xmlns:a16="http://schemas.microsoft.com/office/drawing/2014/main" id="{64285797-2E3D-4B2B-8F8E-8042D99359F6}"/>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FF03BA0A-8B37-4457-B0E9-DF8D5194411B}"/>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728003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D515BF-4A28-4321-9FD9-3AB5A41D50D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8AAEC-49E5-49FC-94A7-60CAEAF5E726}"/>
              </a:ext>
            </a:extLst>
          </p:cNvPr>
          <p:cNvSpPr>
            <a:spLocks noGrp="1"/>
          </p:cNvSpPr>
          <p:nvPr>
            <p:ph sz="half" idx="1"/>
          </p:nvPr>
        </p:nvSpPr>
        <p:spPr>
          <a:xfrm>
            <a:off x="1174155" y="2057400"/>
            <a:ext cx="2185594"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5B68B67-6068-4484-89AD-00301FC64E72}"/>
              </a:ext>
            </a:extLst>
          </p:cNvPr>
          <p:cNvSpPr>
            <a:spLocks noGrp="1"/>
          </p:cNvSpPr>
          <p:nvPr>
            <p:ph sz="half" idx="2"/>
          </p:nvPr>
        </p:nvSpPr>
        <p:spPr>
          <a:xfrm>
            <a:off x="3598998" y="2057400"/>
            <a:ext cx="2193659"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755FC2F-D82D-4431-ADE7-8B20C32B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7" name="Content Placeholder 3">
            <a:extLst>
              <a:ext uri="{FF2B5EF4-FFF2-40B4-BE49-F238E27FC236}">
                <a16:creationId xmlns:a16="http://schemas.microsoft.com/office/drawing/2014/main" id="{CED45540-9530-4743-88B9-26380C151C3E}"/>
              </a:ext>
            </a:extLst>
          </p:cNvPr>
          <p:cNvSpPr>
            <a:spLocks noGrp="1"/>
          </p:cNvSpPr>
          <p:nvPr>
            <p:ph sz="half" idx="10"/>
          </p:nvPr>
        </p:nvSpPr>
        <p:spPr>
          <a:xfrm>
            <a:off x="6001679" y="2057400"/>
            <a:ext cx="2193659"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DF9ACF86-BF2B-4750-AF04-1D2CC7368BD1}"/>
              </a:ext>
            </a:extLst>
          </p:cNvPr>
          <p:cNvSpPr>
            <a:spLocks noGrp="1"/>
          </p:cNvSpPr>
          <p:nvPr>
            <p:ph type="title" hasCustomPrompt="1"/>
          </p:nvPr>
        </p:nvSpPr>
        <p:spPr>
          <a:xfrm>
            <a:off x="628650" y="365127"/>
            <a:ext cx="7886700" cy="1320795"/>
          </a:xfrm>
        </p:spPr>
        <p:txBody>
          <a:bodyPr anchor="ctr">
            <a:normAutofit/>
          </a:bodyPr>
          <a:lstStyle>
            <a:lvl1pPr>
              <a:defRPr sz="3000"/>
            </a:lvl1pPr>
          </a:lstStyle>
          <a:p>
            <a:r>
              <a:rPr lang="en-US" dirty="0"/>
              <a:t>Three Column Layout</a:t>
            </a:r>
          </a:p>
        </p:txBody>
      </p:sp>
      <p:sp>
        <p:nvSpPr>
          <p:cNvPr id="9" name="TextBox 8">
            <a:extLst>
              <a:ext uri="{FF2B5EF4-FFF2-40B4-BE49-F238E27FC236}">
                <a16:creationId xmlns:a16="http://schemas.microsoft.com/office/drawing/2014/main" id="{BF769B3E-400D-4E0B-ADE1-2B44E37D61C2}"/>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3437584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177152" y="5486400"/>
            <a:ext cx="3516673" cy="823912"/>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177152" y="2057400"/>
            <a:ext cx="3516673" cy="3276596"/>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E1494B-62A0-4A4B-8597-D6C1B7B80FB2}"/>
              </a:ext>
            </a:extLst>
          </p:cNvPr>
          <p:cNvSpPr>
            <a:spLocks noGrp="1"/>
          </p:cNvSpPr>
          <p:nvPr>
            <p:ph type="body" sz="quarter" idx="3"/>
          </p:nvPr>
        </p:nvSpPr>
        <p:spPr>
          <a:xfrm>
            <a:off x="4920150" y="5486400"/>
            <a:ext cx="3533992" cy="823912"/>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C2863-B510-4B74-9F71-FE0235181756}"/>
              </a:ext>
            </a:extLst>
          </p:cNvPr>
          <p:cNvSpPr>
            <a:spLocks noGrp="1" noChangeAspect="1"/>
          </p:cNvSpPr>
          <p:nvPr>
            <p:ph sz="quarter" idx="4"/>
          </p:nvPr>
        </p:nvSpPr>
        <p:spPr>
          <a:xfrm>
            <a:off x="4920150" y="2057400"/>
            <a:ext cx="3533992" cy="3276596"/>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14" name="Title 13">
            <a:extLst>
              <a:ext uri="{FF2B5EF4-FFF2-40B4-BE49-F238E27FC236}">
                <a16:creationId xmlns:a16="http://schemas.microsoft.com/office/drawing/2014/main" id="{51F1FE5F-A45D-4F02-986D-9B75793EC42D}"/>
              </a:ext>
            </a:extLst>
          </p:cNvPr>
          <p:cNvSpPr>
            <a:spLocks noGrp="1"/>
          </p:cNvSpPr>
          <p:nvPr>
            <p:ph type="title" hasCustomPrompt="1"/>
          </p:nvPr>
        </p:nvSpPr>
        <p:spPr>
          <a:xfrm>
            <a:off x="628650" y="365125"/>
            <a:ext cx="7886700" cy="1320798"/>
          </a:xfrm>
        </p:spPr>
        <p:txBody>
          <a:bodyPr anchor="ctr">
            <a:normAutofit/>
          </a:bodyPr>
          <a:lstStyle>
            <a:lvl1pPr>
              <a:defRPr sz="3000"/>
            </a:lvl1pPr>
          </a:lstStyle>
          <a:p>
            <a:r>
              <a:rPr lang="en-US" dirty="0"/>
              <a:t>Two Comparison Layout</a:t>
            </a:r>
          </a:p>
        </p:txBody>
      </p:sp>
      <p:sp>
        <p:nvSpPr>
          <p:cNvPr id="9" name="TextBox 8">
            <a:extLst>
              <a:ext uri="{FF2B5EF4-FFF2-40B4-BE49-F238E27FC236}">
                <a16:creationId xmlns:a16="http://schemas.microsoft.com/office/drawing/2014/main" id="{21A8B7F9-2987-4466-B089-08267DD039ED}"/>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47858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088349"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088348" y="2053774"/>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9" name="Text Placeholder 2">
            <a:extLst>
              <a:ext uri="{FF2B5EF4-FFF2-40B4-BE49-F238E27FC236}">
                <a16:creationId xmlns:a16="http://schemas.microsoft.com/office/drawing/2014/main" id="{1114C24B-F749-4B17-B182-B4AEC6933FB0}"/>
              </a:ext>
            </a:extLst>
          </p:cNvPr>
          <p:cNvSpPr>
            <a:spLocks noGrp="1"/>
          </p:cNvSpPr>
          <p:nvPr>
            <p:ph type="body" idx="10"/>
          </p:nvPr>
        </p:nvSpPr>
        <p:spPr>
          <a:xfrm>
            <a:off x="3583899"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3" name="Content Placeholder 3">
            <a:extLst>
              <a:ext uri="{FF2B5EF4-FFF2-40B4-BE49-F238E27FC236}">
                <a16:creationId xmlns:a16="http://schemas.microsoft.com/office/drawing/2014/main" id="{B85C3409-779E-406E-A846-5568C1FC1FCD}"/>
              </a:ext>
            </a:extLst>
          </p:cNvPr>
          <p:cNvSpPr>
            <a:spLocks noGrp="1" noChangeAspect="1"/>
          </p:cNvSpPr>
          <p:nvPr>
            <p:ph sz="half" idx="11"/>
          </p:nvPr>
        </p:nvSpPr>
        <p:spPr>
          <a:xfrm>
            <a:off x="3581400" y="2057403"/>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829F864-A6FC-4969-9940-2B5277DA5E1F}"/>
              </a:ext>
            </a:extLst>
          </p:cNvPr>
          <p:cNvSpPr>
            <a:spLocks noGrp="1"/>
          </p:cNvSpPr>
          <p:nvPr>
            <p:ph type="body" idx="12"/>
          </p:nvPr>
        </p:nvSpPr>
        <p:spPr>
          <a:xfrm>
            <a:off x="6069924"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5" name="Content Placeholder 3">
            <a:extLst>
              <a:ext uri="{FF2B5EF4-FFF2-40B4-BE49-F238E27FC236}">
                <a16:creationId xmlns:a16="http://schemas.microsoft.com/office/drawing/2014/main" id="{80AE4093-2C6F-493B-A3A5-80A7697C5D81}"/>
              </a:ext>
            </a:extLst>
          </p:cNvPr>
          <p:cNvSpPr>
            <a:spLocks noGrp="1" noChangeAspect="1"/>
          </p:cNvSpPr>
          <p:nvPr>
            <p:ph sz="half" idx="13"/>
          </p:nvPr>
        </p:nvSpPr>
        <p:spPr>
          <a:xfrm>
            <a:off x="6067425" y="2057403"/>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CEEF2D4F-E3B6-4A13-A236-A004082F92CE}"/>
              </a:ext>
            </a:extLst>
          </p:cNvPr>
          <p:cNvSpPr>
            <a:spLocks noGrp="1"/>
          </p:cNvSpPr>
          <p:nvPr>
            <p:ph type="title" hasCustomPrompt="1"/>
          </p:nvPr>
        </p:nvSpPr>
        <p:spPr>
          <a:xfrm>
            <a:off x="628650" y="365127"/>
            <a:ext cx="7886700" cy="1320796"/>
          </a:xfrm>
        </p:spPr>
        <p:txBody>
          <a:bodyPr anchor="ctr">
            <a:normAutofit/>
          </a:bodyPr>
          <a:lstStyle>
            <a:lvl1pPr>
              <a:defRPr sz="3000"/>
            </a:lvl1pPr>
          </a:lstStyle>
          <a:p>
            <a:r>
              <a:rPr lang="en-US" dirty="0"/>
              <a:t>Three Comparison Layout</a:t>
            </a:r>
          </a:p>
        </p:txBody>
      </p:sp>
      <p:sp>
        <p:nvSpPr>
          <p:cNvPr id="12" name="TextBox 11">
            <a:extLst>
              <a:ext uri="{FF2B5EF4-FFF2-40B4-BE49-F238E27FC236}">
                <a16:creationId xmlns:a16="http://schemas.microsoft.com/office/drawing/2014/main" id="{2ED2F46D-203A-42CB-B9D9-C987A96AB22E}"/>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72856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ree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054559" y="5486403"/>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054558"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9" name="Text Placeholder 2">
            <a:extLst>
              <a:ext uri="{FF2B5EF4-FFF2-40B4-BE49-F238E27FC236}">
                <a16:creationId xmlns:a16="http://schemas.microsoft.com/office/drawing/2014/main" id="{1114C24B-F749-4B17-B182-B4AEC6933FB0}"/>
              </a:ext>
            </a:extLst>
          </p:cNvPr>
          <p:cNvSpPr>
            <a:spLocks noGrp="1"/>
          </p:cNvSpPr>
          <p:nvPr>
            <p:ph type="body" idx="10"/>
          </p:nvPr>
        </p:nvSpPr>
        <p:spPr>
          <a:xfrm>
            <a:off x="3088387" y="5486402"/>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3" name="Content Placeholder 3">
            <a:extLst>
              <a:ext uri="{FF2B5EF4-FFF2-40B4-BE49-F238E27FC236}">
                <a16:creationId xmlns:a16="http://schemas.microsoft.com/office/drawing/2014/main" id="{B85C3409-779E-406E-A846-5568C1FC1FCD}"/>
              </a:ext>
            </a:extLst>
          </p:cNvPr>
          <p:cNvSpPr>
            <a:spLocks noGrp="1" noChangeAspect="1"/>
          </p:cNvSpPr>
          <p:nvPr>
            <p:ph sz="half" idx="11"/>
          </p:nvPr>
        </p:nvSpPr>
        <p:spPr>
          <a:xfrm>
            <a:off x="3088386"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829F864-A6FC-4969-9940-2B5277DA5E1F}"/>
              </a:ext>
            </a:extLst>
          </p:cNvPr>
          <p:cNvSpPr>
            <a:spLocks noGrp="1"/>
          </p:cNvSpPr>
          <p:nvPr>
            <p:ph type="body" idx="12"/>
          </p:nvPr>
        </p:nvSpPr>
        <p:spPr>
          <a:xfrm>
            <a:off x="5122215" y="5486402"/>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5" name="Content Placeholder 3">
            <a:extLst>
              <a:ext uri="{FF2B5EF4-FFF2-40B4-BE49-F238E27FC236}">
                <a16:creationId xmlns:a16="http://schemas.microsoft.com/office/drawing/2014/main" id="{80AE4093-2C6F-493B-A3A5-80A7697C5D81}"/>
              </a:ext>
            </a:extLst>
          </p:cNvPr>
          <p:cNvSpPr>
            <a:spLocks noGrp="1" noChangeAspect="1"/>
          </p:cNvSpPr>
          <p:nvPr>
            <p:ph sz="half" idx="13"/>
          </p:nvPr>
        </p:nvSpPr>
        <p:spPr>
          <a:xfrm>
            <a:off x="5122214"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CEEF2D4F-E3B6-4A13-A236-A004082F92CE}"/>
              </a:ext>
            </a:extLst>
          </p:cNvPr>
          <p:cNvSpPr>
            <a:spLocks noGrp="1"/>
          </p:cNvSpPr>
          <p:nvPr>
            <p:ph type="title" hasCustomPrompt="1"/>
          </p:nvPr>
        </p:nvSpPr>
        <p:spPr>
          <a:xfrm>
            <a:off x="628650" y="365127"/>
            <a:ext cx="7886700" cy="1320796"/>
          </a:xfrm>
        </p:spPr>
        <p:txBody>
          <a:bodyPr anchor="ctr">
            <a:normAutofit/>
          </a:bodyPr>
          <a:lstStyle>
            <a:lvl1pPr>
              <a:defRPr sz="3000"/>
            </a:lvl1pPr>
          </a:lstStyle>
          <a:p>
            <a:r>
              <a:rPr lang="en-US" dirty="0"/>
              <a:t>Four Comparison Layout</a:t>
            </a:r>
          </a:p>
        </p:txBody>
      </p:sp>
      <p:sp>
        <p:nvSpPr>
          <p:cNvPr id="12" name="Content Placeholder 3">
            <a:extLst>
              <a:ext uri="{FF2B5EF4-FFF2-40B4-BE49-F238E27FC236}">
                <a16:creationId xmlns:a16="http://schemas.microsoft.com/office/drawing/2014/main" id="{C77E17AD-EB80-4B2F-9715-5E073C2DEA18}"/>
              </a:ext>
            </a:extLst>
          </p:cNvPr>
          <p:cNvSpPr>
            <a:spLocks noGrp="1" noChangeAspect="1"/>
          </p:cNvSpPr>
          <p:nvPr>
            <p:ph sz="half" idx="14"/>
          </p:nvPr>
        </p:nvSpPr>
        <p:spPr>
          <a:xfrm>
            <a:off x="7156043" y="2056747"/>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0C4EA764-42A6-4F38-8846-4CD9F210B5A8}"/>
              </a:ext>
            </a:extLst>
          </p:cNvPr>
          <p:cNvSpPr>
            <a:spLocks noGrp="1"/>
          </p:cNvSpPr>
          <p:nvPr>
            <p:ph type="body" idx="15"/>
          </p:nvPr>
        </p:nvSpPr>
        <p:spPr>
          <a:xfrm>
            <a:off x="7156043" y="5501343"/>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7" name="TextBox 16">
            <a:extLst>
              <a:ext uri="{FF2B5EF4-FFF2-40B4-BE49-F238E27FC236}">
                <a16:creationId xmlns:a16="http://schemas.microsoft.com/office/drawing/2014/main" id="{8F20A3DA-2784-4875-9B17-B952CA0790B6}"/>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293207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4572" y="-13963"/>
            <a:ext cx="9146286" cy="4681214"/>
          </a:xfrm>
          <a:prstGeom prst="rect">
            <a:avLst/>
          </a:prstGeo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60" b="22297"/>
          <a:stretch/>
        </p:blipFill>
        <p:spPr>
          <a:xfrm>
            <a:off x="0" y="292105"/>
            <a:ext cx="9144000" cy="539160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 y="0"/>
            <a:ext cx="9141714" cy="6858000"/>
          </a:xfrm>
          <a:prstGeom prst="rect">
            <a:avLst/>
          </a:prstGeom>
        </p:spPr>
      </p:pic>
      <p:sp>
        <p:nvSpPr>
          <p:cNvPr id="11" name="Rectangle 10"/>
          <p:cNvSpPr/>
          <p:nvPr userDrawn="1"/>
        </p:nvSpPr>
        <p:spPr>
          <a:xfrm>
            <a:off x="-4286" y="-1"/>
            <a:ext cx="9146001" cy="96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1" b="10337"/>
          <a:stretch/>
        </p:blipFill>
        <p:spPr>
          <a:xfrm>
            <a:off x="0" y="-62573"/>
            <a:ext cx="9144000" cy="914400"/>
          </a:xfrm>
          <a:prstGeom prst="rect">
            <a:avLst/>
          </a:prstGeom>
        </p:spPr>
      </p:pic>
      <p:sp>
        <p:nvSpPr>
          <p:cNvPr id="13" name="Title 1"/>
          <p:cNvSpPr>
            <a:spLocks noGrp="1"/>
          </p:cNvSpPr>
          <p:nvPr>
            <p:ph type="title"/>
          </p:nvPr>
        </p:nvSpPr>
        <p:spPr>
          <a:xfrm>
            <a:off x="4686300" y="3857625"/>
            <a:ext cx="4096264" cy="2302636"/>
          </a:xfrm>
          <a:prstGeom prst="rect">
            <a:avLst/>
          </a:prstGeom>
        </p:spPr>
        <p:txBody>
          <a:bodyPr anchor="ctr" anchorCtr="0"/>
          <a:lstStyle>
            <a:lvl1pPr algn="r">
              <a:defRPr sz="1688">
                <a:solidFill>
                  <a:schemeClr val="bg1"/>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137889" y="5035798"/>
            <a:ext cx="2949178" cy="324837"/>
          </a:xfrm>
          <a:prstGeom prst="rect">
            <a:avLst/>
          </a:prstGeom>
        </p:spPr>
        <p:txBody>
          <a:bodyPr/>
          <a:lstStyle>
            <a:lvl1pPr marL="0" indent="0">
              <a:buNone/>
              <a:defRPr sz="760" b="1" baseline="0">
                <a:solidFill>
                  <a:schemeClr val="bg1"/>
                </a:solidFill>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dirty="0"/>
              <a:t>MONTH YEAR</a:t>
            </a:r>
          </a:p>
        </p:txBody>
      </p:sp>
      <p:sp>
        <p:nvSpPr>
          <p:cNvPr id="15" name="Text Placeholder 3"/>
          <p:cNvSpPr>
            <a:spLocks noGrp="1"/>
          </p:cNvSpPr>
          <p:nvPr>
            <p:ph type="body" sz="half" idx="10" hasCustomPrompt="1"/>
          </p:nvPr>
        </p:nvSpPr>
        <p:spPr>
          <a:xfrm>
            <a:off x="5832243" y="2926551"/>
            <a:ext cx="2949178" cy="338811"/>
          </a:xfrm>
          <a:prstGeom prst="rect">
            <a:avLst/>
          </a:prstGeom>
        </p:spPr>
        <p:txBody>
          <a:bodyPr>
            <a:spAutoFit/>
          </a:bodyPr>
          <a:lstStyle>
            <a:lvl1pPr marL="0" indent="0" algn="r">
              <a:buNone/>
              <a:defRPr sz="760" b="1" baseline="0">
                <a:solidFill>
                  <a:schemeClr val="bg1"/>
                </a:solidFill>
                <a:latin typeface="+mj-lt"/>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dirty="0"/>
              <a:t>Course</a:t>
            </a:r>
          </a:p>
          <a:p>
            <a:pPr lvl="0"/>
            <a:r>
              <a:rPr lang="en-US" dirty="0"/>
              <a:t>Session</a:t>
            </a:r>
          </a:p>
        </p:txBody>
      </p:sp>
    </p:spTree>
    <p:extLst>
      <p:ext uri="{BB962C8B-B14F-4D97-AF65-F5344CB8AC3E}">
        <p14:creationId xmlns:p14="http://schemas.microsoft.com/office/powerpoint/2010/main" val="341862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Cover Slide Emphasis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990600" y="4151473"/>
            <a:ext cx="75991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84743934-0454-4020-AD68-59B1B75F2C24}"/>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2" name="Arrow: Pentagon 1">
            <a:extLst>
              <a:ext uri="{FF2B5EF4-FFF2-40B4-BE49-F238E27FC236}">
                <a16:creationId xmlns:a16="http://schemas.microsoft.com/office/drawing/2014/main" id="{4CA031A0-BAD3-4D5C-976F-B92442B6DBE6}"/>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44" name="Group 43">
            <a:extLst>
              <a:ext uri="{FF2B5EF4-FFF2-40B4-BE49-F238E27FC236}">
                <a16:creationId xmlns:a16="http://schemas.microsoft.com/office/drawing/2014/main" id="{E54344FD-D5C2-433A-BBF3-CCF626278531}"/>
              </a:ext>
            </a:extLst>
          </p:cNvPr>
          <p:cNvGrpSpPr/>
          <p:nvPr userDrawn="1"/>
        </p:nvGrpSpPr>
        <p:grpSpPr>
          <a:xfrm>
            <a:off x="4695910" y="962025"/>
            <a:ext cx="1704891" cy="2025650"/>
            <a:chOff x="1295400" y="1244600"/>
            <a:chExt cx="1878667" cy="1841500"/>
          </a:xfrm>
        </p:grpSpPr>
        <p:sp>
          <p:nvSpPr>
            <p:cNvPr id="45" name="Arrow: Pentagon 1">
              <a:extLst>
                <a:ext uri="{FF2B5EF4-FFF2-40B4-BE49-F238E27FC236}">
                  <a16:creationId xmlns:a16="http://schemas.microsoft.com/office/drawing/2014/main" id="{E86BFC5D-085C-44B8-8609-9D3005F869E5}"/>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rgbClr val="80B8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6" name="Title 1">
              <a:extLst>
                <a:ext uri="{FF2B5EF4-FFF2-40B4-BE49-F238E27FC236}">
                  <a16:creationId xmlns:a16="http://schemas.microsoft.com/office/drawing/2014/main" id="{816D9EFB-F388-4964-91EF-4C74DE71E1B1}"/>
                </a:ext>
              </a:extLst>
            </p:cNvPr>
            <p:cNvSpPr txBox="1">
              <a:spLocks/>
            </p:cNvSpPr>
            <p:nvPr userDrawn="1"/>
          </p:nvSpPr>
          <p:spPr>
            <a:xfrm>
              <a:off x="1742142"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rgbClr val="183962"/>
                  </a:solidFill>
                  <a:latin typeface="Arial Narrow" panose="020B0606020202030204" pitchFamily="34" charset="0"/>
                </a:rPr>
                <a:t>Develop</a:t>
              </a:r>
            </a:p>
            <a:p>
              <a:r>
                <a:rPr lang="en-US" sz="1013" dirty="0">
                  <a:solidFill>
                    <a:srgbClr val="183962"/>
                  </a:solidFill>
                  <a:latin typeface="Arial Narrow" panose="020B0606020202030204" pitchFamily="34" charset="0"/>
                </a:rPr>
                <a:t>Investment Scenarios</a:t>
              </a:r>
            </a:p>
          </p:txBody>
        </p:sp>
      </p:grpSp>
      <p:grpSp>
        <p:nvGrpSpPr>
          <p:cNvPr id="47" name="Group 46">
            <a:extLst>
              <a:ext uri="{FF2B5EF4-FFF2-40B4-BE49-F238E27FC236}">
                <a16:creationId xmlns:a16="http://schemas.microsoft.com/office/drawing/2014/main" id="{685FEF8D-56A7-4928-9434-49EA0DB90C0A}"/>
              </a:ext>
            </a:extLst>
          </p:cNvPr>
          <p:cNvGrpSpPr/>
          <p:nvPr userDrawn="1"/>
        </p:nvGrpSpPr>
        <p:grpSpPr>
          <a:xfrm>
            <a:off x="3364858" y="962025"/>
            <a:ext cx="1721493" cy="2025650"/>
            <a:chOff x="1295400" y="1244600"/>
            <a:chExt cx="1896962" cy="1841500"/>
          </a:xfrm>
        </p:grpSpPr>
        <p:sp>
          <p:nvSpPr>
            <p:cNvPr id="48" name="Arrow: Pentagon 1">
              <a:extLst>
                <a:ext uri="{FF2B5EF4-FFF2-40B4-BE49-F238E27FC236}">
                  <a16:creationId xmlns:a16="http://schemas.microsoft.com/office/drawing/2014/main" id="{E770E7B9-17D6-48AD-9C2C-18F049C943B0}"/>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9" name="Title 1">
              <a:extLst>
                <a:ext uri="{FF2B5EF4-FFF2-40B4-BE49-F238E27FC236}">
                  <a16:creationId xmlns:a16="http://schemas.microsoft.com/office/drawing/2014/main" id="{3D16E660-B771-4A93-AB8D-025036C80EEF}"/>
                </a:ext>
              </a:extLst>
            </p:cNvPr>
            <p:cNvSpPr txBox="1">
              <a:spLocks/>
            </p:cNvSpPr>
            <p:nvPr userDrawn="1"/>
          </p:nvSpPr>
          <p:spPr>
            <a:xfrm>
              <a:off x="1760437"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Compute</a:t>
              </a:r>
            </a:p>
            <a:p>
              <a:r>
                <a:rPr lang="en-US" sz="1013" dirty="0">
                  <a:solidFill>
                    <a:schemeClr val="tx1"/>
                  </a:solidFill>
                  <a:latin typeface="Arial Narrow" panose="020B0606020202030204" pitchFamily="34" charset="0"/>
                </a:rPr>
                <a:t>Financial </a:t>
              </a:r>
            </a:p>
            <a:p>
              <a:r>
                <a:rPr lang="en-US" sz="1013" dirty="0">
                  <a:solidFill>
                    <a:schemeClr val="tx1"/>
                  </a:solidFill>
                  <a:latin typeface="Arial Narrow" panose="020B0606020202030204" pitchFamily="34" charset="0"/>
                </a:rPr>
                <a:t>Gaps</a:t>
              </a:r>
            </a:p>
          </p:txBody>
        </p:sp>
      </p:grpSp>
      <p:sp>
        <p:nvSpPr>
          <p:cNvPr id="51" name="Arrow: Pentagon 1">
            <a:extLst>
              <a:ext uri="{FF2B5EF4-FFF2-40B4-BE49-F238E27FC236}">
                <a16:creationId xmlns:a16="http://schemas.microsoft.com/office/drawing/2014/main" id="{144FB7DC-51E0-47B2-BD8B-1F663B8D2867}"/>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4" name="Arrow: Pentagon 1">
            <a:extLst>
              <a:ext uri="{FF2B5EF4-FFF2-40B4-BE49-F238E27FC236}">
                <a16:creationId xmlns:a16="http://schemas.microsoft.com/office/drawing/2014/main" id="{6D724306-EEE0-4066-909E-C8ACC3528C2E}"/>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C386F490-E597-4A20-B1D4-47F3DBC302C2}"/>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81315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Cover Slide Emphasis 5">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1066800" y="4151473"/>
            <a:ext cx="68371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E4361ECD-BD0F-416D-935A-9278D2AB4708}"/>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41" name="Group 40">
            <a:extLst>
              <a:ext uri="{FF2B5EF4-FFF2-40B4-BE49-F238E27FC236}">
                <a16:creationId xmlns:a16="http://schemas.microsoft.com/office/drawing/2014/main" id="{EC06CE61-C387-4B64-8CEB-77CB547D2D6B}"/>
              </a:ext>
            </a:extLst>
          </p:cNvPr>
          <p:cNvGrpSpPr/>
          <p:nvPr userDrawn="1"/>
        </p:nvGrpSpPr>
        <p:grpSpPr>
          <a:xfrm>
            <a:off x="6006862" y="962025"/>
            <a:ext cx="1708388" cy="2025650"/>
            <a:chOff x="1295400" y="1244600"/>
            <a:chExt cx="1882520" cy="1841500"/>
          </a:xfrm>
        </p:grpSpPr>
        <p:sp>
          <p:nvSpPr>
            <p:cNvPr id="42" name="Arrow: Pentagon 1">
              <a:extLst>
                <a:ext uri="{FF2B5EF4-FFF2-40B4-BE49-F238E27FC236}">
                  <a16:creationId xmlns:a16="http://schemas.microsoft.com/office/drawing/2014/main" id="{3EA2742B-A42D-4780-B652-DA645FC976FF}"/>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3" name="Title 1">
              <a:extLst>
                <a:ext uri="{FF2B5EF4-FFF2-40B4-BE49-F238E27FC236}">
                  <a16:creationId xmlns:a16="http://schemas.microsoft.com/office/drawing/2014/main" id="{7C963D11-0906-4036-9A84-5A2DEF8F7797}"/>
                </a:ext>
              </a:extLst>
            </p:cNvPr>
            <p:cNvSpPr txBox="1">
              <a:spLocks/>
            </p:cNvSpPr>
            <p:nvPr userDrawn="1"/>
          </p:nvSpPr>
          <p:spPr>
            <a:xfrm>
              <a:off x="1745995"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Select </a:t>
              </a:r>
            </a:p>
            <a:p>
              <a:r>
                <a:rPr lang="en-US" sz="1013" dirty="0">
                  <a:solidFill>
                    <a:schemeClr val="tx1"/>
                  </a:solidFill>
                  <a:latin typeface="Arial Narrow" panose="020B0606020202030204" pitchFamily="34" charset="0"/>
                </a:rPr>
                <a:t>Preferred Investment</a:t>
              </a:r>
            </a:p>
            <a:p>
              <a:r>
                <a:rPr lang="en-US" sz="1013" dirty="0">
                  <a:solidFill>
                    <a:schemeClr val="tx1"/>
                  </a:solidFill>
                  <a:latin typeface="Arial Narrow" panose="020B0606020202030204" pitchFamily="34" charset="0"/>
                </a:rPr>
                <a:t>Plan</a:t>
              </a:r>
            </a:p>
          </p:txBody>
        </p:sp>
      </p:grpSp>
      <p:sp>
        <p:nvSpPr>
          <p:cNvPr id="45" name="Arrow: Pentagon 1">
            <a:extLst>
              <a:ext uri="{FF2B5EF4-FFF2-40B4-BE49-F238E27FC236}">
                <a16:creationId xmlns:a16="http://schemas.microsoft.com/office/drawing/2014/main" id="{33440F4C-364C-476A-A336-A616C9F4D7F8}"/>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8" name="Arrow: Pentagon 1">
            <a:extLst>
              <a:ext uri="{FF2B5EF4-FFF2-40B4-BE49-F238E27FC236}">
                <a16:creationId xmlns:a16="http://schemas.microsoft.com/office/drawing/2014/main" id="{FB98BEFE-E7EE-4517-AC09-7C54DAF78D39}"/>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1" name="Arrow: Pentagon 1">
            <a:extLst>
              <a:ext uri="{FF2B5EF4-FFF2-40B4-BE49-F238E27FC236}">
                <a16:creationId xmlns:a16="http://schemas.microsoft.com/office/drawing/2014/main" id="{B8EB6AEF-4676-4110-AA5B-41AD22AA3C81}"/>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4" name="Arrow: Pentagon 1">
            <a:extLst>
              <a:ext uri="{FF2B5EF4-FFF2-40B4-BE49-F238E27FC236}">
                <a16:creationId xmlns:a16="http://schemas.microsoft.com/office/drawing/2014/main" id="{0B6DFDA4-D64A-4B5B-B171-BF2C56DC1C99}"/>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5A371074-EBEF-4201-B5C2-42CBCE414E5E}"/>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217971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sson Cover Slide Emphasis 6">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990600" y="4151473"/>
            <a:ext cx="75991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grpSp>
        <p:nvGrpSpPr>
          <p:cNvPr id="28" name="Group 27">
            <a:extLst>
              <a:ext uri="{FF2B5EF4-FFF2-40B4-BE49-F238E27FC236}">
                <a16:creationId xmlns:a16="http://schemas.microsoft.com/office/drawing/2014/main" id="{00304E5A-F1A9-4DC2-AF86-21BD18D95D04}"/>
              </a:ext>
            </a:extLst>
          </p:cNvPr>
          <p:cNvGrpSpPr/>
          <p:nvPr userDrawn="1"/>
        </p:nvGrpSpPr>
        <p:grpSpPr>
          <a:xfrm>
            <a:off x="7328392" y="962025"/>
            <a:ext cx="1743482" cy="2025650"/>
            <a:chOff x="1295400" y="1244600"/>
            <a:chExt cx="1921192" cy="1841500"/>
          </a:xfrm>
        </p:grpSpPr>
        <p:sp>
          <p:nvSpPr>
            <p:cNvPr id="29" name="Arrow: Pentagon 1">
              <a:extLst>
                <a:ext uri="{FF2B5EF4-FFF2-40B4-BE49-F238E27FC236}">
                  <a16:creationId xmlns:a16="http://schemas.microsoft.com/office/drawing/2014/main" id="{F7EC3EE3-4CBC-41CF-A946-CE480D09F440}"/>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0" name="Title 1">
              <a:extLst>
                <a:ext uri="{FF2B5EF4-FFF2-40B4-BE49-F238E27FC236}">
                  <a16:creationId xmlns:a16="http://schemas.microsoft.com/office/drawing/2014/main" id="{B87886A7-AB69-414C-AA67-CA57B0BDCA12}"/>
                </a:ext>
              </a:extLst>
            </p:cNvPr>
            <p:cNvSpPr txBox="1">
              <a:spLocks/>
            </p:cNvSpPr>
            <p:nvPr userDrawn="1"/>
          </p:nvSpPr>
          <p:spPr>
            <a:xfrm>
              <a:off x="1784667"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Keeping</a:t>
              </a:r>
            </a:p>
            <a:p>
              <a:r>
                <a:rPr lang="en-US" sz="1013" dirty="0">
                  <a:solidFill>
                    <a:schemeClr val="tx1"/>
                  </a:solidFill>
                  <a:latin typeface="Arial Narrow" panose="020B0606020202030204" pitchFamily="34" charset="0"/>
                </a:rPr>
                <a:t>The Plan</a:t>
              </a:r>
            </a:p>
            <a:p>
              <a:r>
                <a:rPr lang="en-US" sz="1013" dirty="0">
                  <a:solidFill>
                    <a:schemeClr val="tx1"/>
                  </a:solidFill>
                  <a:latin typeface="Arial Narrow" panose="020B0606020202030204" pitchFamily="34" charset="0"/>
                </a:rPr>
                <a:t>Current</a:t>
              </a:r>
            </a:p>
          </p:txBody>
        </p:sp>
      </p:grpSp>
      <p:sp>
        <p:nvSpPr>
          <p:cNvPr id="32" name="Arrow: Pentagon 1">
            <a:extLst>
              <a:ext uri="{FF2B5EF4-FFF2-40B4-BE49-F238E27FC236}">
                <a16:creationId xmlns:a16="http://schemas.microsoft.com/office/drawing/2014/main" id="{D9E38DFB-3D5F-4D82-89CD-3F5427050DC2}"/>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7" name="Arrow: Pentagon 1">
            <a:extLst>
              <a:ext uri="{FF2B5EF4-FFF2-40B4-BE49-F238E27FC236}">
                <a16:creationId xmlns:a16="http://schemas.microsoft.com/office/drawing/2014/main" id="{E9A6592A-8898-49CB-B7E5-4EE086A4C2B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0" name="Arrow: Pentagon 1">
            <a:extLst>
              <a:ext uri="{FF2B5EF4-FFF2-40B4-BE49-F238E27FC236}">
                <a16:creationId xmlns:a16="http://schemas.microsoft.com/office/drawing/2014/main" id="{5E48FF8B-1D57-4A0E-A97A-B78947A25D56}"/>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3" name="Arrow: Pentagon 1">
            <a:extLst>
              <a:ext uri="{FF2B5EF4-FFF2-40B4-BE49-F238E27FC236}">
                <a16:creationId xmlns:a16="http://schemas.microsoft.com/office/drawing/2014/main" id="{D2FD0808-FD8E-4B9C-A0CD-A07DD9E63B1D}"/>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66" name="Arrow: Pentagon 1">
            <a:extLst>
              <a:ext uri="{FF2B5EF4-FFF2-40B4-BE49-F238E27FC236}">
                <a16:creationId xmlns:a16="http://schemas.microsoft.com/office/drawing/2014/main" id="{E46823BA-B35E-4904-899C-1C3AA83CDB26}"/>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B09CB582-32E7-40CE-B4A3-75457007C8CB}"/>
              </a:ext>
            </a:extLst>
          </p:cNvPr>
          <p:cNvSpPr txBox="1"/>
          <p:nvPr userDrawn="1"/>
        </p:nvSpPr>
        <p:spPr>
          <a:xfrm>
            <a:off x="8382000" y="6488668"/>
            <a:ext cx="762000" cy="369332"/>
          </a:xfrm>
          <a:prstGeom prst="rect">
            <a:avLst/>
          </a:prstGeom>
          <a:noFill/>
        </p:spPr>
        <p:txBody>
          <a:bodyPr wrap="square">
            <a:spAutoFit/>
          </a:bodyPr>
          <a:lstStyle/>
          <a:p>
            <a:pPr algn="r"/>
            <a:r>
              <a:rPr lang="en-US" dirty="0"/>
              <a:t>2-</a:t>
            </a:r>
            <a:fld id="{2AD0952A-F989-48E7-804B-C91DE344DFED}" type="slidenum">
              <a:rPr lang="en-US" smtClean="0"/>
              <a:pPr algn="r"/>
              <a:t>‹#›</a:t>
            </a:fld>
            <a:endParaRPr lang="en-US" dirty="0"/>
          </a:p>
        </p:txBody>
      </p:sp>
    </p:spTree>
    <p:extLst>
      <p:ext uri="{BB962C8B-B14F-4D97-AF65-F5344CB8AC3E}">
        <p14:creationId xmlns:p14="http://schemas.microsoft.com/office/powerpoint/2010/main" val="189399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95727" y="1266830"/>
            <a:ext cx="4791075" cy="2987675"/>
          </a:xfrm>
        </p:spPr>
        <p:txBody>
          <a:bodyPr anchor="b">
            <a:noAutofit/>
          </a:bodyPr>
          <a:lstStyle>
            <a:lvl1pPr>
              <a:defRPr sz="2700" spc="21" baseline="0">
                <a:solidFill>
                  <a:schemeClr val="bg1"/>
                </a:solidFill>
              </a:defRPr>
            </a:lvl1pPr>
          </a:lstStyle>
          <a:p>
            <a:r>
              <a:rPr lang="en-US" dirty="0"/>
              <a:t>NEW SECTION SLIDE</a:t>
            </a:r>
          </a:p>
        </p:txBody>
      </p:sp>
      <p:cxnSp>
        <p:nvCxnSpPr>
          <p:cNvPr id="8" name="Straight Connector 7">
            <a:extLst>
              <a:ext uri="{FF2B5EF4-FFF2-40B4-BE49-F238E27FC236}">
                <a16:creationId xmlns:a16="http://schemas.microsoft.com/office/drawing/2014/main" id="{419FFC4E-9B72-4B93-B073-6027ADB408E3}"/>
              </a:ext>
            </a:extLst>
          </p:cNvPr>
          <p:cNvCxnSpPr>
            <a:cxnSpLocks/>
          </p:cNvCxnSpPr>
          <p:nvPr userDrawn="1"/>
        </p:nvCxnSpPr>
        <p:spPr>
          <a:xfrm>
            <a:off x="2752727" y="4602163"/>
            <a:ext cx="63912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44" t="585" r="38290"/>
          <a:stretch/>
        </p:blipFill>
        <p:spPr>
          <a:xfrm>
            <a:off x="2" y="0"/>
            <a:ext cx="3171825" cy="6858000"/>
          </a:xfrm>
          <a:prstGeom prst="rect">
            <a:avLst/>
          </a:prstGeom>
        </p:spPr>
      </p:pic>
      <p:grpSp>
        <p:nvGrpSpPr>
          <p:cNvPr id="4" name="Group 3">
            <a:extLst>
              <a:ext uri="{FF2B5EF4-FFF2-40B4-BE49-F238E27FC236}">
                <a16:creationId xmlns:a16="http://schemas.microsoft.com/office/drawing/2014/main" id="{7E9FB066-CA87-4377-9E18-F24B3972C349}"/>
              </a:ext>
            </a:extLst>
          </p:cNvPr>
          <p:cNvGrpSpPr/>
          <p:nvPr userDrawn="1"/>
        </p:nvGrpSpPr>
        <p:grpSpPr>
          <a:xfrm>
            <a:off x="2209801" y="3785471"/>
            <a:ext cx="1572468" cy="1633393"/>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18" name="Text Placeholder 17">
            <a:extLst>
              <a:ext uri="{FF2B5EF4-FFF2-40B4-BE49-F238E27FC236}">
                <a16:creationId xmlns:a16="http://schemas.microsoft.com/office/drawing/2014/main" id="{0C129EBB-BA14-41B8-9E8A-7AE75619DDE2}"/>
              </a:ext>
            </a:extLst>
          </p:cNvPr>
          <p:cNvSpPr>
            <a:spLocks noGrp="1"/>
          </p:cNvSpPr>
          <p:nvPr>
            <p:ph type="body" sz="quarter" idx="10" hasCustomPrompt="1"/>
          </p:nvPr>
        </p:nvSpPr>
        <p:spPr>
          <a:xfrm>
            <a:off x="3886202" y="4914900"/>
            <a:ext cx="4829175" cy="901700"/>
          </a:xfrm>
        </p:spPr>
        <p:txBody>
          <a:bodyPr>
            <a:noAutofit/>
          </a:bodyPr>
          <a:lstStyle>
            <a:lvl1pPr marL="0" indent="0">
              <a:buNone/>
              <a:defRPr sz="2400">
                <a:solidFill>
                  <a:schemeClr val="bg2"/>
                </a:solidFill>
              </a:defRPr>
            </a:lvl1pPr>
            <a:lvl2pPr marL="192881" indent="0">
              <a:buNone/>
              <a:defRPr sz="1013">
                <a:solidFill>
                  <a:schemeClr val="bg2"/>
                </a:solidFill>
              </a:defRPr>
            </a:lvl2pPr>
            <a:lvl3pPr marL="385763" indent="0">
              <a:buNone/>
              <a:defRPr sz="1013">
                <a:solidFill>
                  <a:schemeClr val="bg2"/>
                </a:solidFill>
              </a:defRPr>
            </a:lvl3pPr>
            <a:lvl4pPr marL="578644" indent="0">
              <a:buNone/>
              <a:defRPr sz="1013">
                <a:solidFill>
                  <a:schemeClr val="bg2"/>
                </a:solidFill>
              </a:defRPr>
            </a:lvl4pPr>
            <a:lvl5pPr marL="771525" indent="0">
              <a:buNone/>
              <a:defRPr sz="1013">
                <a:solidFill>
                  <a:schemeClr val="bg2"/>
                </a:solidFill>
              </a:defRPr>
            </a:lvl5pPr>
          </a:lstStyle>
          <a:p>
            <a:pPr lvl="0"/>
            <a:r>
              <a:rPr lang="en-US" dirty="0"/>
              <a:t>New Section Subtitle</a:t>
            </a:r>
          </a:p>
        </p:txBody>
      </p:sp>
      <p:sp>
        <p:nvSpPr>
          <p:cNvPr id="9" name="TextBox 8">
            <a:extLst>
              <a:ext uri="{FF2B5EF4-FFF2-40B4-BE49-F238E27FC236}">
                <a16:creationId xmlns:a16="http://schemas.microsoft.com/office/drawing/2014/main" id="{58832CB8-4E0D-4454-AEDE-5D2C00EA1865}"/>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37072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95727" y="1299865"/>
            <a:ext cx="4791075" cy="4258277"/>
          </a:xfrm>
        </p:spPr>
        <p:txBody>
          <a:bodyPr anchor="ctr">
            <a:noAutofit/>
          </a:bodyPr>
          <a:lstStyle>
            <a:lvl1pPr>
              <a:defRPr sz="2400" spc="21" baseline="0">
                <a:solidFill>
                  <a:schemeClr val="bg1"/>
                </a:solidFill>
              </a:defRPr>
            </a:lvl1pPr>
          </a:lstStyle>
          <a:p>
            <a:r>
              <a:rPr lang="en-US" dirty="0"/>
              <a:t>Group Activity / Breakout Session Slide</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6" t="-92496" r="-5841" b="-76040"/>
          <a:stretch/>
        </p:blipFill>
        <p:spPr>
          <a:xfrm>
            <a:off x="2" y="0"/>
            <a:ext cx="3171825"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181350"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2590812" y="2871185"/>
            <a:ext cx="997296"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8" name="TextBox 7">
            <a:extLst>
              <a:ext uri="{FF2B5EF4-FFF2-40B4-BE49-F238E27FC236}">
                <a16:creationId xmlns:a16="http://schemas.microsoft.com/office/drawing/2014/main" id="{C4763C87-0708-44F9-BB38-EEBCF1DC307E}"/>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422654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4142117" y="508987"/>
            <a:ext cx="4791075" cy="1624615"/>
          </a:xfrm>
        </p:spPr>
        <p:txBody>
          <a:bodyPr anchor="b">
            <a:noAutofit/>
          </a:bodyPr>
          <a:lstStyle>
            <a:lvl1pPr>
              <a:defRPr sz="2400" spc="21" baseline="0">
                <a:solidFill>
                  <a:schemeClr val="bg1"/>
                </a:solidFill>
              </a:defRPr>
            </a:lvl1pPr>
          </a:lstStyle>
          <a:p>
            <a:r>
              <a:rPr lang="en-US" dirty="0"/>
              <a:t>Group Activity / Breakout Session Slide</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6" t="-88393" r="-5841" b="-80143"/>
          <a:stretch/>
        </p:blipFill>
        <p:spPr>
          <a:xfrm>
            <a:off x="-304794" y="0"/>
            <a:ext cx="3892902"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588108"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3030576" y="1728187"/>
            <a:ext cx="1073502"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cxnSp>
        <p:nvCxnSpPr>
          <p:cNvPr id="8" name="Straight Connector 7">
            <a:extLst>
              <a:ext uri="{FF2B5EF4-FFF2-40B4-BE49-F238E27FC236}">
                <a16:creationId xmlns:a16="http://schemas.microsoft.com/office/drawing/2014/main" id="{DBD44048-D74A-423C-984F-39C5A80C6A0D}"/>
              </a:ext>
            </a:extLst>
          </p:cNvPr>
          <p:cNvCxnSpPr>
            <a:cxnSpLocks/>
            <a:endCxn id="5" idx="6"/>
          </p:cNvCxnSpPr>
          <p:nvPr userDrawn="1"/>
        </p:nvCxnSpPr>
        <p:spPr>
          <a:xfrm flipH="1">
            <a:off x="4104078" y="2286001"/>
            <a:ext cx="5098698"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072BD73-906C-4CBD-9DDC-6680319414B7}"/>
              </a:ext>
            </a:extLst>
          </p:cNvPr>
          <p:cNvSpPr>
            <a:spLocks noGrp="1"/>
          </p:cNvSpPr>
          <p:nvPr>
            <p:ph type="body" sz="quarter" idx="10"/>
          </p:nvPr>
        </p:nvSpPr>
        <p:spPr>
          <a:xfrm>
            <a:off x="4142117" y="2556645"/>
            <a:ext cx="4800600" cy="3886200"/>
          </a:xfrm>
        </p:spPr>
        <p:txBody>
          <a:bodyPr>
            <a:normAutofit/>
          </a:bodyPr>
          <a:lstStyle>
            <a:lvl1pPr>
              <a:lnSpc>
                <a:spcPct val="90000"/>
              </a:lnSpc>
              <a:spcBef>
                <a:spcPts val="475"/>
              </a:spcBef>
              <a:spcAft>
                <a:spcPts val="675"/>
              </a:spcAft>
              <a:defRPr sz="2100">
                <a:solidFill>
                  <a:schemeClr val="bg1"/>
                </a:solidFill>
              </a:defRPr>
            </a:lvl1pPr>
            <a:lvl2pPr>
              <a:lnSpc>
                <a:spcPct val="90000"/>
              </a:lnSpc>
              <a:spcBef>
                <a:spcPts val="475"/>
              </a:spcBef>
              <a:spcAft>
                <a:spcPts val="675"/>
              </a:spcAft>
              <a:defRPr sz="1800">
                <a:solidFill>
                  <a:schemeClr val="bg1"/>
                </a:solidFill>
              </a:defRPr>
            </a:lvl2pPr>
            <a:lvl3pPr>
              <a:lnSpc>
                <a:spcPct val="90000"/>
              </a:lnSpc>
              <a:spcBef>
                <a:spcPts val="475"/>
              </a:spcBef>
              <a:spcAft>
                <a:spcPts val="675"/>
              </a:spcAft>
              <a:defRPr sz="1500">
                <a:solidFill>
                  <a:schemeClr val="bg1"/>
                </a:solidFill>
              </a:defRPr>
            </a:lvl3pPr>
            <a:lvl4pPr>
              <a:lnSpc>
                <a:spcPct val="90000"/>
              </a:lnSpc>
              <a:spcBef>
                <a:spcPts val="475"/>
              </a:spcBef>
              <a:spcAft>
                <a:spcPts val="675"/>
              </a:spcAft>
              <a:defRPr sz="1350">
                <a:solidFill>
                  <a:schemeClr val="bg1"/>
                </a:solidFill>
              </a:defRPr>
            </a:lvl4pPr>
            <a:lvl5pPr>
              <a:lnSpc>
                <a:spcPct val="90000"/>
              </a:lnSpc>
              <a:spcBef>
                <a:spcPts val="475"/>
              </a:spcBef>
              <a:spcAft>
                <a:spcPts val="675"/>
              </a:spcAf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F2D3FA4B-9AD4-4730-8864-759E98391CFF}"/>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82333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4142117" y="508987"/>
            <a:ext cx="4791075" cy="1624615"/>
          </a:xfrm>
        </p:spPr>
        <p:txBody>
          <a:bodyPr anchor="b">
            <a:noAutofit/>
          </a:bodyPr>
          <a:lstStyle>
            <a:lvl1pPr>
              <a:defRPr sz="2400" spc="21" baseline="0">
                <a:solidFill>
                  <a:schemeClr val="bg1"/>
                </a:solidFill>
              </a:defRPr>
            </a:lvl1pPr>
          </a:lstStyle>
          <a:p>
            <a:r>
              <a:rPr lang="en-US" dirty="0"/>
              <a:t>Individual Activity</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a:blip r:embed="rId2">
            <a:extLst>
              <a:ext uri="{28A0092B-C50C-407E-A947-70E740481C1C}">
                <a14:useLocalDpi xmlns:a14="http://schemas.microsoft.com/office/drawing/2010/main" val="0"/>
              </a:ext>
            </a:extLst>
          </a:blip>
          <a:srcRect t="6589" b="6589"/>
          <a:stretch/>
        </p:blipFill>
        <p:spPr>
          <a:xfrm>
            <a:off x="-304794" y="0"/>
            <a:ext cx="3892902"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588108"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3030576" y="1728187"/>
            <a:ext cx="1073502"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cxnSp>
        <p:nvCxnSpPr>
          <p:cNvPr id="8" name="Straight Connector 7">
            <a:extLst>
              <a:ext uri="{FF2B5EF4-FFF2-40B4-BE49-F238E27FC236}">
                <a16:creationId xmlns:a16="http://schemas.microsoft.com/office/drawing/2014/main" id="{DBD44048-D74A-423C-984F-39C5A80C6A0D}"/>
              </a:ext>
            </a:extLst>
          </p:cNvPr>
          <p:cNvCxnSpPr>
            <a:cxnSpLocks/>
            <a:endCxn id="5" idx="6"/>
          </p:cNvCxnSpPr>
          <p:nvPr userDrawn="1"/>
        </p:nvCxnSpPr>
        <p:spPr>
          <a:xfrm flipH="1">
            <a:off x="4104078" y="2286001"/>
            <a:ext cx="5098698"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072BD73-906C-4CBD-9DDC-6680319414B7}"/>
              </a:ext>
            </a:extLst>
          </p:cNvPr>
          <p:cNvSpPr>
            <a:spLocks noGrp="1"/>
          </p:cNvSpPr>
          <p:nvPr>
            <p:ph type="body" sz="quarter" idx="10"/>
          </p:nvPr>
        </p:nvSpPr>
        <p:spPr>
          <a:xfrm>
            <a:off x="4142117" y="2556645"/>
            <a:ext cx="4800600" cy="3886200"/>
          </a:xfrm>
        </p:spPr>
        <p:txBody>
          <a:bodyPr>
            <a:normAutofit/>
          </a:bodyPr>
          <a:lstStyle>
            <a:lvl1pPr>
              <a:lnSpc>
                <a:spcPct val="90000"/>
              </a:lnSpc>
              <a:spcBef>
                <a:spcPts val="475"/>
              </a:spcBef>
              <a:spcAft>
                <a:spcPts val="675"/>
              </a:spcAft>
              <a:defRPr sz="2100">
                <a:solidFill>
                  <a:schemeClr val="bg1"/>
                </a:solidFill>
              </a:defRPr>
            </a:lvl1pPr>
            <a:lvl2pPr>
              <a:lnSpc>
                <a:spcPct val="90000"/>
              </a:lnSpc>
              <a:spcBef>
                <a:spcPts val="475"/>
              </a:spcBef>
              <a:spcAft>
                <a:spcPts val="675"/>
              </a:spcAft>
              <a:defRPr sz="1800">
                <a:solidFill>
                  <a:schemeClr val="bg1"/>
                </a:solidFill>
              </a:defRPr>
            </a:lvl2pPr>
            <a:lvl3pPr>
              <a:lnSpc>
                <a:spcPct val="90000"/>
              </a:lnSpc>
              <a:spcBef>
                <a:spcPts val="475"/>
              </a:spcBef>
              <a:spcAft>
                <a:spcPts val="675"/>
              </a:spcAft>
              <a:defRPr sz="1500">
                <a:solidFill>
                  <a:schemeClr val="bg1"/>
                </a:solidFill>
              </a:defRPr>
            </a:lvl3pPr>
            <a:lvl4pPr>
              <a:lnSpc>
                <a:spcPct val="90000"/>
              </a:lnSpc>
              <a:spcBef>
                <a:spcPts val="475"/>
              </a:spcBef>
              <a:spcAft>
                <a:spcPts val="675"/>
              </a:spcAft>
              <a:defRPr sz="1350">
                <a:solidFill>
                  <a:schemeClr val="bg1"/>
                </a:solidFill>
              </a:defRPr>
            </a:lvl4pPr>
            <a:lvl5pPr>
              <a:lnSpc>
                <a:spcPct val="90000"/>
              </a:lnSpc>
              <a:spcBef>
                <a:spcPts val="475"/>
              </a:spcBef>
              <a:spcAft>
                <a:spcPts val="675"/>
              </a:spcAf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F2D3FA4B-9AD4-4730-8864-759E98391CFF}"/>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2-</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86172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61C6C-AD5F-4E05-B43C-B785D4466E47}"/>
              </a:ext>
            </a:extLst>
          </p:cNvPr>
          <p:cNvSpPr>
            <a:spLocks noGrp="1"/>
          </p:cNvSpPr>
          <p:nvPr>
            <p:ph type="title"/>
          </p:nvPr>
        </p:nvSpPr>
        <p:spPr>
          <a:xfrm>
            <a:off x="628650" y="365129"/>
            <a:ext cx="78867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76E58-017B-4861-8006-3A6868562166}"/>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71628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708"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p:txStyles>
    <p:titleStyle>
      <a:lvl1pPr algn="l" defTabSz="385763" rtl="0" eaLnBrk="1" latinLnBrk="0" hangingPunct="1">
        <a:lnSpc>
          <a:spcPct val="90000"/>
        </a:lnSpc>
        <a:spcBef>
          <a:spcPct val="0"/>
        </a:spcBef>
        <a:buNone/>
        <a:defRPr sz="3000" kern="1200">
          <a:solidFill>
            <a:schemeClr val="tx1"/>
          </a:solidFill>
          <a:latin typeface="Arial Black" panose="020B0A04020102020204" pitchFamily="34" charset="0"/>
          <a:ea typeface="+mj-ea"/>
          <a:cs typeface="+mj-cs"/>
        </a:defRPr>
      </a:lvl1pPr>
    </p:titleStyle>
    <p:bodyStyle>
      <a:lvl1pPr marL="205740" indent="-205740" algn="l" defTabSz="385763" rtl="0" eaLnBrk="1" latinLnBrk="0" hangingPunct="1">
        <a:lnSpc>
          <a:spcPct val="90000"/>
        </a:lnSpc>
        <a:spcBef>
          <a:spcPts val="450"/>
        </a:spcBef>
        <a:spcAft>
          <a:spcPts val="450"/>
        </a:spcAft>
        <a:buClr>
          <a:schemeClr val="accent2"/>
        </a:buClr>
        <a:buFont typeface="Symbol" panose="05050102010706020507" pitchFamily="18" charset="2"/>
        <a:buChar char=""/>
        <a:defRPr sz="2400" kern="1200">
          <a:solidFill>
            <a:schemeClr val="tx1"/>
          </a:solidFill>
          <a:latin typeface="+mn-lt"/>
          <a:ea typeface="+mn-ea"/>
          <a:cs typeface="+mn-cs"/>
        </a:defRPr>
      </a:lvl1pPr>
      <a:lvl2pPr marL="411480" indent="-205740" algn="l" defTabSz="385763" rtl="0" eaLnBrk="1" latinLnBrk="0" hangingPunct="1">
        <a:lnSpc>
          <a:spcPct val="90000"/>
        </a:lnSpc>
        <a:spcBef>
          <a:spcPts val="450"/>
        </a:spcBef>
        <a:spcAft>
          <a:spcPts val="450"/>
        </a:spcAft>
        <a:buClr>
          <a:schemeClr val="accent2"/>
        </a:buClr>
        <a:buFont typeface="Wingdings" panose="05000000000000000000" pitchFamily="2" charset="2"/>
        <a:buChar char="§"/>
        <a:defRPr sz="2100" kern="1200">
          <a:solidFill>
            <a:schemeClr val="tx1"/>
          </a:solidFill>
          <a:latin typeface="+mn-lt"/>
          <a:ea typeface="+mn-ea"/>
          <a:cs typeface="+mn-cs"/>
        </a:defRPr>
      </a:lvl2pPr>
      <a:lvl3pPr marL="617220" indent="-205740" algn="l" defTabSz="385763" rtl="0" eaLnBrk="1" latinLnBrk="0" hangingPunct="1">
        <a:lnSpc>
          <a:spcPct val="90000"/>
        </a:lnSpc>
        <a:spcBef>
          <a:spcPts val="450"/>
        </a:spcBef>
        <a:spcAft>
          <a:spcPts val="45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22960" indent="-205740" algn="l" defTabSz="385763" rtl="0" eaLnBrk="1" latinLnBrk="0" hangingPunct="1">
        <a:lnSpc>
          <a:spcPct val="90000"/>
        </a:lnSpc>
        <a:spcBef>
          <a:spcPts val="450"/>
        </a:spcBef>
        <a:spcAft>
          <a:spcPts val="450"/>
        </a:spcAft>
        <a:buClr>
          <a:schemeClr val="accent2"/>
        </a:buClr>
        <a:buFont typeface="Wingdings" panose="05000000000000000000" pitchFamily="2" charset="2"/>
        <a:buChar char="Ø"/>
        <a:defRPr sz="1500" kern="1200">
          <a:solidFill>
            <a:schemeClr val="tx1"/>
          </a:solidFill>
          <a:latin typeface="+mn-lt"/>
          <a:ea typeface="+mn-ea"/>
          <a:cs typeface="+mn-cs"/>
        </a:defRPr>
      </a:lvl4pPr>
      <a:lvl5pPr marL="1028700" indent="-205740" algn="l" defTabSz="385763" rtl="0" eaLnBrk="1" latinLnBrk="0" hangingPunct="1">
        <a:lnSpc>
          <a:spcPct val="90000"/>
        </a:lnSpc>
        <a:spcBef>
          <a:spcPts val="450"/>
        </a:spcBef>
        <a:buClr>
          <a:schemeClr val="accent2"/>
        </a:buClr>
        <a:buFont typeface="Arial" panose="020B0604020202020204" pitchFamily="34" charset="0"/>
        <a:buChar char="–"/>
        <a:defRPr sz="135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lstStyle/>
          <a:p>
            <a:r>
              <a:rPr lang="en-US" sz="3600" dirty="0"/>
              <a:t>Module 2</a:t>
            </a:r>
          </a:p>
        </p:txBody>
      </p:sp>
      <p:sp>
        <p:nvSpPr>
          <p:cNvPr id="6" name="Text Placeholder 5">
            <a:extLst>
              <a:ext uri="{FF2B5EF4-FFF2-40B4-BE49-F238E27FC236}">
                <a16:creationId xmlns:a16="http://schemas.microsoft.com/office/drawing/2014/main" id="{F80A3063-C012-47D0-BD6D-1F6751DF1D49}"/>
              </a:ext>
            </a:extLst>
          </p:cNvPr>
          <p:cNvSpPr>
            <a:spLocks noGrp="1"/>
          </p:cNvSpPr>
          <p:nvPr>
            <p:ph type="body" sz="quarter" idx="10"/>
          </p:nvPr>
        </p:nvSpPr>
        <p:spPr/>
        <p:txBody>
          <a:bodyPr/>
          <a:lstStyle/>
          <a:p>
            <a:r>
              <a:rPr lang="en-US" sz="3200" dirty="0"/>
              <a:t>Purpose of Specifications</a:t>
            </a:r>
          </a:p>
        </p:txBody>
      </p:sp>
    </p:spTree>
    <p:extLst>
      <p:ext uri="{BB962C8B-B14F-4D97-AF65-F5344CB8AC3E}">
        <p14:creationId xmlns:p14="http://schemas.microsoft.com/office/powerpoint/2010/main" val="250130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381000" y="365129"/>
            <a:ext cx="8763000" cy="1325563"/>
          </a:xfrm>
        </p:spPr>
        <p:txBody>
          <a:bodyPr>
            <a:normAutofit/>
          </a:bodyPr>
          <a:lstStyle/>
          <a:p>
            <a:r>
              <a:rPr lang="en-US" sz="4000" dirty="0"/>
              <a:t>Standard and Supplemental Specifications</a:t>
            </a:r>
          </a:p>
        </p:txBody>
      </p:sp>
      <p:sp>
        <p:nvSpPr>
          <p:cNvPr id="5123" name="Content Placeholder 3"/>
          <p:cNvSpPr>
            <a:spLocks noGrp="1" noChangeArrowheads="1"/>
          </p:cNvSpPr>
          <p:nvPr>
            <p:ph sz="quarter" idx="10"/>
          </p:nvPr>
        </p:nvSpPr>
        <p:spPr>
          <a:xfrm>
            <a:off x="1295400" y="2001726"/>
            <a:ext cx="7924799" cy="4180114"/>
          </a:xfrm>
        </p:spPr>
        <p:txBody>
          <a:bodyPr>
            <a:normAutofit/>
          </a:bodyPr>
          <a:lstStyle/>
          <a:p>
            <a:r>
              <a:rPr lang="en-US" sz="3200" dirty="0"/>
              <a:t>Standard Specifications</a:t>
            </a:r>
          </a:p>
          <a:p>
            <a:pPr marL="205740" lvl="1" indent="0">
              <a:buNone/>
            </a:pPr>
            <a:r>
              <a:rPr lang="en-US" sz="2800" dirty="0"/>
              <a:t>“Book of specifications approved for general application and repetitive use.”</a:t>
            </a:r>
          </a:p>
          <a:p>
            <a:pPr marL="205740" lvl="1" indent="0">
              <a:buNone/>
            </a:pPr>
            <a:r>
              <a:rPr lang="en-US" sz="2800" dirty="0"/>
              <a:t>(AASHTO definition)</a:t>
            </a:r>
          </a:p>
          <a:p>
            <a:r>
              <a:rPr lang="en-US" sz="3200" dirty="0"/>
              <a:t>Supplemental Specifications</a:t>
            </a:r>
          </a:p>
          <a:p>
            <a:pPr marL="233363" lvl="2" indent="0">
              <a:buNone/>
            </a:pPr>
            <a:r>
              <a:rPr lang="en-US" sz="2800" dirty="0"/>
              <a:t>“Approved additions and revisions to the Standard Specifications.”</a:t>
            </a:r>
          </a:p>
          <a:p>
            <a:pPr marL="233363" lvl="2" indent="0">
              <a:buNone/>
            </a:pPr>
            <a:r>
              <a:rPr lang="en-US" sz="2800" dirty="0"/>
              <a:t>(AASHTO definition)</a:t>
            </a:r>
          </a:p>
        </p:txBody>
      </p:sp>
    </p:spTree>
    <p:extLst>
      <p:ext uri="{BB962C8B-B14F-4D97-AF65-F5344CB8AC3E}">
        <p14:creationId xmlns:p14="http://schemas.microsoft.com/office/powerpoint/2010/main" val="38311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Special Provisions</a:t>
            </a:r>
          </a:p>
        </p:txBody>
      </p:sp>
      <p:sp>
        <p:nvSpPr>
          <p:cNvPr id="5123" name="Content Placeholder 3"/>
          <p:cNvSpPr>
            <a:spLocks noGrp="1" noChangeArrowheads="1"/>
          </p:cNvSpPr>
          <p:nvPr>
            <p:ph sz="quarter" idx="10"/>
          </p:nvPr>
        </p:nvSpPr>
        <p:spPr>
          <a:xfrm>
            <a:off x="1047750" y="2209800"/>
            <a:ext cx="7467600" cy="4180114"/>
          </a:xfrm>
        </p:spPr>
        <p:txBody>
          <a:bodyPr/>
          <a:lstStyle/>
          <a:p>
            <a:pPr marL="0" indent="0">
              <a:buNone/>
            </a:pPr>
            <a:r>
              <a:rPr lang="en-US" sz="3200" dirty="0"/>
              <a:t>“Revisions to the Standard and Supplemental Specifications applicable to an individual project.”</a:t>
            </a:r>
          </a:p>
          <a:p>
            <a:pPr marL="0" indent="0">
              <a:buNone/>
            </a:pPr>
            <a:r>
              <a:rPr lang="en-US" sz="3200" dirty="0"/>
              <a:t>(AASHTO definition)</a:t>
            </a:r>
            <a:endParaRPr lang="en-US" dirty="0"/>
          </a:p>
        </p:txBody>
      </p:sp>
    </p:spTree>
    <p:extLst>
      <p:ext uri="{BB962C8B-B14F-4D97-AF65-F5344CB8AC3E}">
        <p14:creationId xmlns:p14="http://schemas.microsoft.com/office/powerpoint/2010/main" val="424818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142116" y="533400"/>
            <a:ext cx="4791075" cy="1624615"/>
          </a:xfrm>
        </p:spPr>
        <p:txBody>
          <a:bodyPr/>
          <a:lstStyle/>
          <a:p>
            <a:r>
              <a:rPr lang="en-US" sz="3200" dirty="0"/>
              <a:t>Group Activity 2.2</a:t>
            </a:r>
            <a:endParaRPr lang="en-US" dirty="0"/>
          </a:p>
        </p:txBody>
      </p:sp>
      <p:sp>
        <p:nvSpPr>
          <p:cNvPr id="5123" name="Content Placeholder 3"/>
          <p:cNvSpPr>
            <a:spLocks noGrp="1" noChangeArrowheads="1"/>
          </p:cNvSpPr>
          <p:nvPr>
            <p:ph type="body" sz="quarter" idx="10"/>
          </p:nvPr>
        </p:nvSpPr>
        <p:spPr>
          <a:xfrm>
            <a:off x="3832554" y="2895600"/>
            <a:ext cx="4701846" cy="2743200"/>
          </a:xfrm>
        </p:spPr>
        <p:txBody>
          <a:bodyPr/>
          <a:lstStyle/>
          <a:p>
            <a:pPr>
              <a:spcBef>
                <a:spcPts val="475"/>
              </a:spcBef>
            </a:pPr>
            <a:r>
              <a:rPr lang="en-US" sz="2800" dirty="0"/>
              <a:t>Review the General Rules for the Use of Plan Notes</a:t>
            </a:r>
          </a:p>
          <a:p>
            <a:pPr>
              <a:spcBef>
                <a:spcPts val="475"/>
              </a:spcBef>
            </a:pPr>
            <a:r>
              <a:rPr lang="en-US" sz="2800" dirty="0"/>
              <a:t>Answer the questions</a:t>
            </a:r>
            <a:endParaRPr lang="en-US" dirty="0"/>
          </a:p>
        </p:txBody>
      </p:sp>
    </p:spTree>
    <p:extLst>
      <p:ext uri="{BB962C8B-B14F-4D97-AF65-F5344CB8AC3E}">
        <p14:creationId xmlns:p14="http://schemas.microsoft.com/office/powerpoint/2010/main" val="148951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Defined Terms</a:t>
            </a:r>
          </a:p>
        </p:txBody>
      </p:sp>
      <p:sp>
        <p:nvSpPr>
          <p:cNvPr id="8" name="Content Placeholder 7">
            <a:extLst>
              <a:ext uri="{FF2B5EF4-FFF2-40B4-BE49-F238E27FC236}">
                <a16:creationId xmlns:a16="http://schemas.microsoft.com/office/drawing/2014/main" id="{0101A522-94C9-4058-95D6-97ACEA7779A0}"/>
              </a:ext>
            </a:extLst>
          </p:cNvPr>
          <p:cNvSpPr>
            <a:spLocks noGrp="1"/>
          </p:cNvSpPr>
          <p:nvPr>
            <p:ph sz="quarter" idx="10"/>
          </p:nvPr>
        </p:nvSpPr>
        <p:spPr>
          <a:xfrm>
            <a:off x="914401" y="2209800"/>
            <a:ext cx="7886699" cy="4180114"/>
          </a:xfrm>
        </p:spPr>
        <p:txBody>
          <a:bodyPr/>
          <a:lstStyle/>
          <a:p>
            <a:r>
              <a:rPr lang="en-US" sz="3200" dirty="0"/>
              <a:t>Use consistently</a:t>
            </a:r>
          </a:p>
          <a:p>
            <a:r>
              <a:rPr lang="en-US" sz="3200" dirty="0"/>
              <a:t>“Comply with the contract”</a:t>
            </a:r>
          </a:p>
          <a:p>
            <a:r>
              <a:rPr lang="en-US" sz="3200" dirty="0"/>
              <a:t>Multiple documents and parties provide opportunities for confusion and conflict</a:t>
            </a:r>
            <a:endParaRPr lang="en-US" dirty="0"/>
          </a:p>
        </p:txBody>
      </p:sp>
    </p:spTree>
    <p:extLst>
      <p:ext uri="{BB962C8B-B14F-4D97-AF65-F5344CB8AC3E}">
        <p14:creationId xmlns:p14="http://schemas.microsoft.com/office/powerpoint/2010/main" val="127994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5029200" y="2743200"/>
            <a:ext cx="3981782" cy="1590675"/>
          </a:xfrm>
        </p:spPr>
        <p:txBody>
          <a:bodyPr anchor="t" anchorCtr="0">
            <a:noAutofit/>
          </a:bodyPr>
          <a:lstStyle/>
          <a:p>
            <a:r>
              <a:rPr lang="en-US" sz="4000" dirty="0"/>
              <a:t>Order of Precedence</a:t>
            </a:r>
          </a:p>
        </p:txBody>
      </p:sp>
      <p:pic>
        <p:nvPicPr>
          <p:cNvPr id="11" name="Picture Placeholder 10" descr="File folders in open lateral file">
            <a:extLst>
              <a:ext uri="{FF2B5EF4-FFF2-40B4-BE49-F238E27FC236}">
                <a16:creationId xmlns:a16="http://schemas.microsoft.com/office/drawing/2014/main" id="{9E9B1A98-7A21-43A2-B488-33BE5EF9F13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093" t="6077" r="4133" b="5450"/>
          <a:stretch/>
        </p:blipFill>
        <p:spPr>
          <a:xfrm>
            <a:off x="381000" y="365124"/>
            <a:ext cx="4391824" cy="2944368"/>
          </a:xfrm>
          <a:prstGeom prst="roundRect">
            <a:avLst/>
          </a:prstGeom>
          <a:ln>
            <a:noFill/>
          </a:ln>
          <a:effectLst>
            <a:outerShdw blurRad="190500" algn="tl" rotWithShape="0">
              <a:srgbClr val="000000">
                <a:alpha val="70000"/>
              </a:srgbClr>
            </a:outerShdw>
          </a:effectLst>
        </p:spPr>
      </p:pic>
      <p:pic>
        <p:nvPicPr>
          <p:cNvPr id="13" name="Picture Placeholder 12" descr="A hand holding a pen and signing a document.">
            <a:extLst>
              <a:ext uri="{FF2B5EF4-FFF2-40B4-BE49-F238E27FC236}">
                <a16:creationId xmlns:a16="http://schemas.microsoft.com/office/drawing/2014/main" id="{38A38B0C-ACED-4685-A88B-EBE7DDB85BF4}"/>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093" t="6077" r="4133" b="5450"/>
          <a:stretch/>
        </p:blipFill>
        <p:spPr>
          <a:xfrm>
            <a:off x="381000" y="3657599"/>
            <a:ext cx="4391824" cy="2944368"/>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870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18339" y="381003"/>
            <a:ext cx="7224278" cy="930273"/>
          </a:xfrm>
        </p:spPr>
        <p:txBody>
          <a:bodyPr>
            <a:normAutofit fontScale="90000"/>
          </a:bodyPr>
          <a:lstStyle/>
          <a:p>
            <a:r>
              <a:rPr lang="en-US" sz="4000" dirty="0"/>
              <a:t>Order of </a:t>
            </a:r>
            <a:br>
              <a:rPr lang="en-US" sz="4000" dirty="0"/>
            </a:br>
            <a:r>
              <a:rPr lang="en-US" sz="4000" dirty="0"/>
              <a:t>Precedence Hierarchy</a:t>
            </a:r>
          </a:p>
        </p:txBody>
      </p:sp>
      <p:pic>
        <p:nvPicPr>
          <p:cNvPr id="5" name="Picture Placeholder 4" descr="A hierarchy of documents clause in the AASHTO Guide Specifications Triangle. From bottom to top. Info received at pre-bid meetings, standard plans, standard specifications, supplemental specifications, plans, special provisions.">
            <a:extLst>
              <a:ext uri="{FF2B5EF4-FFF2-40B4-BE49-F238E27FC236}">
                <a16:creationId xmlns:a16="http://schemas.microsoft.com/office/drawing/2014/main" id="{98495439-65BE-497F-B2E7-24B1D6A04F6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23" t="-3198" r="-1723" b="-3330"/>
          <a:stretch/>
        </p:blipFill>
        <p:spPr>
          <a:xfrm>
            <a:off x="0" y="1358900"/>
            <a:ext cx="9144000" cy="5499100"/>
          </a:xfrm>
        </p:spPr>
      </p:pic>
    </p:spTree>
    <p:extLst>
      <p:ext uri="{BB962C8B-B14F-4D97-AF65-F5344CB8AC3E}">
        <p14:creationId xmlns:p14="http://schemas.microsoft.com/office/powerpoint/2010/main" val="142698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Limitations</a:t>
            </a:r>
          </a:p>
        </p:txBody>
      </p:sp>
      <p:sp>
        <p:nvSpPr>
          <p:cNvPr id="5123" name="Content Placeholder 3"/>
          <p:cNvSpPr>
            <a:spLocks noGrp="1" noChangeArrowheads="1"/>
          </p:cNvSpPr>
          <p:nvPr>
            <p:ph sz="quarter" idx="10"/>
          </p:nvPr>
        </p:nvSpPr>
        <p:spPr>
          <a:xfrm>
            <a:off x="894766" y="2001724"/>
            <a:ext cx="8020633" cy="4180114"/>
          </a:xfrm>
        </p:spPr>
        <p:txBody>
          <a:bodyPr>
            <a:normAutofit/>
          </a:bodyPr>
          <a:lstStyle/>
          <a:p>
            <a:r>
              <a:rPr lang="en-US" sz="3200" dirty="0"/>
              <a:t>Errors and omissions</a:t>
            </a:r>
          </a:p>
          <a:p>
            <a:r>
              <a:rPr lang="en-US" sz="3200" dirty="0"/>
              <a:t>Ambiguities</a:t>
            </a:r>
          </a:p>
          <a:p>
            <a:r>
              <a:rPr lang="en-US" sz="3200" dirty="0"/>
              <a:t>Conflicts within a contract document</a:t>
            </a:r>
          </a:p>
          <a:p>
            <a:r>
              <a:rPr lang="en-US" sz="3200" dirty="0"/>
              <a:t>Contract documents not included in order of precedence</a:t>
            </a:r>
          </a:p>
        </p:txBody>
      </p:sp>
    </p:spTree>
    <p:extLst>
      <p:ext uri="{BB962C8B-B14F-4D97-AF65-F5344CB8AC3E}">
        <p14:creationId xmlns:p14="http://schemas.microsoft.com/office/powerpoint/2010/main" val="41203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p:txBody>
          <a:bodyPr>
            <a:normAutofit/>
          </a:bodyPr>
          <a:lstStyle/>
          <a:p>
            <a:r>
              <a:rPr lang="en-US" sz="4000" dirty="0"/>
              <a:t>Conflict Resolution</a:t>
            </a:r>
          </a:p>
        </p:txBody>
      </p:sp>
      <p:sp>
        <p:nvSpPr>
          <p:cNvPr id="8" name="Content Placeholder 7">
            <a:extLst>
              <a:ext uri="{FF2B5EF4-FFF2-40B4-BE49-F238E27FC236}">
                <a16:creationId xmlns:a16="http://schemas.microsoft.com/office/drawing/2014/main" id="{31C6F683-6264-4FFC-B6AF-DD2142603296}"/>
              </a:ext>
            </a:extLst>
          </p:cNvPr>
          <p:cNvSpPr>
            <a:spLocks noGrp="1"/>
          </p:cNvSpPr>
          <p:nvPr>
            <p:ph sz="quarter" idx="10"/>
          </p:nvPr>
        </p:nvSpPr>
        <p:spPr>
          <a:xfrm>
            <a:off x="894767" y="2057400"/>
            <a:ext cx="7354466" cy="4180114"/>
          </a:xfrm>
        </p:spPr>
        <p:txBody>
          <a:bodyPr/>
          <a:lstStyle/>
          <a:p>
            <a:r>
              <a:rPr lang="en-US" sz="3200" kern="0" dirty="0"/>
              <a:t>General provisions</a:t>
            </a:r>
          </a:p>
          <a:p>
            <a:r>
              <a:rPr lang="en-US" sz="3200" kern="0" dirty="0"/>
              <a:t>Other clauses</a:t>
            </a:r>
            <a:endParaRPr lang="en-US" dirty="0"/>
          </a:p>
        </p:txBody>
      </p:sp>
    </p:spTree>
    <p:extLst>
      <p:ext uri="{BB962C8B-B14F-4D97-AF65-F5344CB8AC3E}">
        <p14:creationId xmlns:p14="http://schemas.microsoft.com/office/powerpoint/2010/main" val="25575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Purposes of Specifications</a:t>
            </a:r>
          </a:p>
        </p:txBody>
      </p:sp>
      <p:sp>
        <p:nvSpPr>
          <p:cNvPr id="3" name="Content Placeholder 2"/>
          <p:cNvSpPr>
            <a:spLocks noGrp="1"/>
          </p:cNvSpPr>
          <p:nvPr>
            <p:ph sz="quarter" idx="10"/>
          </p:nvPr>
        </p:nvSpPr>
        <p:spPr>
          <a:xfrm>
            <a:off x="914401" y="2057400"/>
            <a:ext cx="8229599" cy="4180114"/>
          </a:xfrm>
        </p:spPr>
        <p:txBody>
          <a:bodyPr>
            <a:noAutofit/>
          </a:bodyPr>
          <a:lstStyle/>
          <a:p>
            <a:pPr lvl="0"/>
            <a:r>
              <a:rPr lang="en-US" sz="3200" dirty="0"/>
              <a:t>Address party responsibilities</a:t>
            </a:r>
          </a:p>
          <a:p>
            <a:pPr lvl="0"/>
            <a:r>
              <a:rPr lang="en-US" sz="3200" dirty="0"/>
              <a:t>Set forth contract administration procedures</a:t>
            </a:r>
          </a:p>
          <a:p>
            <a:pPr lvl="0"/>
            <a:r>
              <a:rPr lang="en-US" sz="3200" dirty="0"/>
              <a:t>Describe work performed</a:t>
            </a:r>
          </a:p>
          <a:p>
            <a:pPr lvl="0"/>
            <a:r>
              <a:rPr lang="en-US" sz="3200" dirty="0"/>
              <a:t>Establish quality assurance requirements</a:t>
            </a:r>
          </a:p>
          <a:p>
            <a:r>
              <a:rPr lang="en-US" sz="3200" dirty="0"/>
              <a:t>Define basis of acceptance</a:t>
            </a:r>
          </a:p>
          <a:p>
            <a:r>
              <a:rPr lang="en-US" sz="3200" dirty="0"/>
              <a:t>Measurement and payment options set forth</a:t>
            </a:r>
          </a:p>
        </p:txBody>
      </p:sp>
    </p:spTree>
    <p:extLst>
      <p:ext uri="{BB962C8B-B14F-4D97-AF65-F5344CB8AC3E}">
        <p14:creationId xmlns:p14="http://schemas.microsoft.com/office/powerpoint/2010/main" val="17015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A6F88F-D5C0-4B1C-9FA3-9117584F136E}"/>
              </a:ext>
            </a:extLst>
          </p:cNvPr>
          <p:cNvSpPr>
            <a:spLocks noGrp="1"/>
          </p:cNvSpPr>
          <p:nvPr>
            <p:ph type="title"/>
          </p:nvPr>
        </p:nvSpPr>
        <p:spPr/>
        <p:txBody>
          <a:bodyPr>
            <a:normAutofit/>
          </a:bodyPr>
          <a:lstStyle/>
          <a:p>
            <a:r>
              <a:rPr lang="en-US" sz="4000" dirty="0"/>
              <a:t>Content of Specifications</a:t>
            </a:r>
          </a:p>
        </p:txBody>
      </p:sp>
      <p:sp>
        <p:nvSpPr>
          <p:cNvPr id="7" name="Content Placeholder 6">
            <a:extLst>
              <a:ext uri="{FF2B5EF4-FFF2-40B4-BE49-F238E27FC236}">
                <a16:creationId xmlns:a16="http://schemas.microsoft.com/office/drawing/2014/main" id="{5638A847-6EEF-418F-A447-E10AB5629C89}"/>
              </a:ext>
            </a:extLst>
          </p:cNvPr>
          <p:cNvSpPr>
            <a:spLocks noGrp="1"/>
          </p:cNvSpPr>
          <p:nvPr>
            <p:ph sz="half" idx="1"/>
          </p:nvPr>
        </p:nvSpPr>
        <p:spPr>
          <a:xfrm>
            <a:off x="1158577" y="2526466"/>
            <a:ext cx="6826846" cy="627942"/>
          </a:xfrm>
        </p:spPr>
        <p:txBody>
          <a:bodyPr>
            <a:normAutofit/>
          </a:bodyPr>
          <a:lstStyle/>
          <a:p>
            <a:pPr marL="0" indent="0" algn="ctr">
              <a:buNone/>
            </a:pPr>
            <a:r>
              <a:rPr lang="en-US" sz="3600" dirty="0"/>
              <a:t>Administrative Content </a:t>
            </a:r>
          </a:p>
          <a:p>
            <a:pPr algn="ctr"/>
            <a:endParaRPr lang="en-US" sz="3600" dirty="0"/>
          </a:p>
        </p:txBody>
      </p:sp>
      <p:pic>
        <p:nvPicPr>
          <p:cNvPr id="11" name="Content Placeholder 10" descr="plus ">
            <a:extLst>
              <a:ext uri="{FF2B5EF4-FFF2-40B4-BE49-F238E27FC236}">
                <a16:creationId xmlns:a16="http://schemas.microsoft.com/office/drawing/2014/main" id="{7F326F86-809C-4B90-99CB-28064E1FB4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58029" y="3429000"/>
            <a:ext cx="627942" cy="627942"/>
          </a:xfrm>
        </p:spPr>
      </p:pic>
      <p:sp>
        <p:nvSpPr>
          <p:cNvPr id="9" name="Content Placeholder 8">
            <a:extLst>
              <a:ext uri="{FF2B5EF4-FFF2-40B4-BE49-F238E27FC236}">
                <a16:creationId xmlns:a16="http://schemas.microsoft.com/office/drawing/2014/main" id="{71CAE241-535A-4470-BDAA-C69C353206C3}"/>
              </a:ext>
            </a:extLst>
          </p:cNvPr>
          <p:cNvSpPr>
            <a:spLocks noGrp="1"/>
          </p:cNvSpPr>
          <p:nvPr>
            <p:ph sz="half" idx="10"/>
          </p:nvPr>
        </p:nvSpPr>
        <p:spPr>
          <a:xfrm>
            <a:off x="2209800" y="4331534"/>
            <a:ext cx="4724400" cy="1143000"/>
          </a:xfrm>
        </p:spPr>
        <p:txBody>
          <a:bodyPr>
            <a:normAutofit/>
          </a:bodyPr>
          <a:lstStyle/>
          <a:p>
            <a:pPr marL="0" indent="0" algn="ctr">
              <a:buNone/>
            </a:pPr>
            <a:r>
              <a:rPr lang="en-US" sz="3600" dirty="0"/>
              <a:t>Technical Content</a:t>
            </a:r>
          </a:p>
          <a:p>
            <a:pPr algn="ctr"/>
            <a:endParaRPr lang="en-US" sz="3600" dirty="0"/>
          </a:p>
        </p:txBody>
      </p:sp>
    </p:spTree>
    <p:extLst>
      <p:ext uri="{BB962C8B-B14F-4D97-AF65-F5344CB8AC3E}">
        <p14:creationId xmlns:p14="http://schemas.microsoft.com/office/powerpoint/2010/main" val="123726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953000" y="2914947"/>
            <a:ext cx="3981782" cy="1590675"/>
          </a:xfrm>
        </p:spPr>
        <p:txBody>
          <a:bodyPr>
            <a:noAutofit/>
          </a:bodyPr>
          <a:lstStyle/>
          <a:p>
            <a:r>
              <a:rPr lang="en-US" sz="3600" dirty="0"/>
              <a:t>Lesson 2.1: Specifications as a Contract Document</a:t>
            </a:r>
          </a:p>
        </p:txBody>
      </p:sp>
      <p:pic>
        <p:nvPicPr>
          <p:cNvPr id="11" name="Picture Placeholder 10" descr="A hand holding a magnifying glass over a contract.">
            <a:extLst>
              <a:ext uri="{FF2B5EF4-FFF2-40B4-BE49-F238E27FC236}">
                <a16:creationId xmlns:a16="http://schemas.microsoft.com/office/drawing/2014/main" id="{9E9B1A98-7A21-43A2-B488-33BE5EF9F13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85" r="285"/>
          <a:stretch/>
        </p:blipFill>
        <p:spPr>
          <a:xfrm>
            <a:off x="344806" y="365125"/>
            <a:ext cx="4417695" cy="2947670"/>
          </a:xfrm>
          <a:prstGeom prst="roundRect">
            <a:avLst/>
          </a:prstGeom>
          <a:ln>
            <a:noFill/>
          </a:ln>
          <a:effectLst>
            <a:outerShdw blurRad="190500" algn="tl" rotWithShape="0">
              <a:srgbClr val="000000">
                <a:alpha val="70000"/>
              </a:srgbClr>
            </a:outerShdw>
          </a:effectLst>
        </p:spPr>
      </p:pic>
      <p:pic>
        <p:nvPicPr>
          <p:cNvPr id="13" name="Picture Placeholder 12" descr="A highway construction worker reviewing plans.">
            <a:extLst>
              <a:ext uri="{FF2B5EF4-FFF2-40B4-BE49-F238E27FC236}">
                <a16:creationId xmlns:a16="http://schemas.microsoft.com/office/drawing/2014/main" id="{38A38B0C-ACED-4685-A88B-EBE7DDB85BF4}"/>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201" r="201"/>
          <a:stretch/>
        </p:blipFill>
        <p:spPr>
          <a:xfrm>
            <a:off x="344806" y="3657600"/>
            <a:ext cx="4417695" cy="2947670"/>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583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EBDBD-0593-498B-B9AF-B90A7C9EFFA7}"/>
              </a:ext>
            </a:extLst>
          </p:cNvPr>
          <p:cNvSpPr>
            <a:spLocks noGrp="1"/>
          </p:cNvSpPr>
          <p:nvPr>
            <p:ph type="title"/>
          </p:nvPr>
        </p:nvSpPr>
        <p:spPr/>
        <p:txBody>
          <a:bodyPr>
            <a:normAutofit/>
          </a:bodyPr>
          <a:lstStyle/>
          <a:p>
            <a:r>
              <a:rPr lang="en-US" sz="3600" dirty="0"/>
              <a:t>Administrative Content</a:t>
            </a:r>
          </a:p>
        </p:txBody>
      </p:sp>
      <p:pic>
        <p:nvPicPr>
          <p:cNvPr id="6" name="Picture Placeholder 5" descr="A highway under construction.&#10;">
            <a:extLst>
              <a:ext uri="{FF2B5EF4-FFF2-40B4-BE49-F238E27FC236}">
                <a16:creationId xmlns:a16="http://schemas.microsoft.com/office/drawing/2014/main" id="{19AB2F2F-3313-41DF-B8C5-58BB72711DBB}"/>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344" t="7567" r="5558" b="9192"/>
          <a:stretch/>
        </p:blipFill>
        <p:spPr>
          <a:xfrm>
            <a:off x="457200" y="2056256"/>
            <a:ext cx="4196080" cy="2769413"/>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sp>
        <p:nvSpPr>
          <p:cNvPr id="3" name="Content Placeholder 2">
            <a:extLst>
              <a:ext uri="{FF2B5EF4-FFF2-40B4-BE49-F238E27FC236}">
                <a16:creationId xmlns:a16="http://schemas.microsoft.com/office/drawing/2014/main" id="{8BC82CDF-4BC4-4B0A-9FE0-ED7CBDC2CFC0}"/>
              </a:ext>
            </a:extLst>
          </p:cNvPr>
          <p:cNvSpPr>
            <a:spLocks noGrp="1"/>
          </p:cNvSpPr>
          <p:nvPr>
            <p:ph sz="quarter" idx="10"/>
          </p:nvPr>
        </p:nvSpPr>
        <p:spPr/>
        <p:txBody>
          <a:bodyPr>
            <a:normAutofit/>
          </a:bodyPr>
          <a:lstStyle/>
          <a:p>
            <a:r>
              <a:rPr lang="en-US" sz="2800" dirty="0"/>
              <a:t>Conditions and obligations</a:t>
            </a:r>
          </a:p>
          <a:p>
            <a:r>
              <a:rPr lang="en-US" sz="2800" dirty="0"/>
              <a:t>Roles, rights, and </a:t>
            </a:r>
            <a:br>
              <a:rPr lang="en-US" sz="2800" dirty="0"/>
            </a:br>
            <a:r>
              <a:rPr lang="en-US" sz="2800" dirty="0"/>
              <a:t>responsibilities</a:t>
            </a:r>
          </a:p>
          <a:p>
            <a:r>
              <a:rPr lang="en-US" sz="2800" dirty="0"/>
              <a:t>Requirements, conditions, and restrictions</a:t>
            </a:r>
          </a:p>
        </p:txBody>
      </p:sp>
    </p:spTree>
    <p:extLst>
      <p:ext uri="{BB962C8B-B14F-4D97-AF65-F5344CB8AC3E}">
        <p14:creationId xmlns:p14="http://schemas.microsoft.com/office/powerpoint/2010/main" val="245706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normAutofit/>
          </a:bodyPr>
          <a:lstStyle/>
          <a:p>
            <a:r>
              <a:rPr lang="en-US" sz="4000" dirty="0"/>
              <a:t>Technical Content</a:t>
            </a:r>
          </a:p>
        </p:txBody>
      </p:sp>
      <p:sp>
        <p:nvSpPr>
          <p:cNvPr id="5" name="Content Placeholder 4"/>
          <p:cNvSpPr>
            <a:spLocks noGrp="1"/>
          </p:cNvSpPr>
          <p:nvPr>
            <p:ph sz="quarter" idx="10"/>
          </p:nvPr>
        </p:nvSpPr>
        <p:spPr>
          <a:xfrm>
            <a:off x="1162051" y="2147337"/>
            <a:ext cx="7354466" cy="4180114"/>
          </a:xfrm>
        </p:spPr>
        <p:txBody>
          <a:bodyPr>
            <a:normAutofit/>
          </a:bodyPr>
          <a:lstStyle/>
          <a:p>
            <a:pPr marL="0" indent="0">
              <a:buNone/>
            </a:pPr>
            <a:r>
              <a:rPr lang="en-US" sz="3200" dirty="0"/>
              <a:t>Include requirements for:</a:t>
            </a:r>
          </a:p>
          <a:p>
            <a:r>
              <a:rPr lang="en-US" sz="2800" dirty="0"/>
              <a:t>Materials</a:t>
            </a:r>
          </a:p>
          <a:p>
            <a:r>
              <a:rPr lang="en-US" sz="2800" dirty="0"/>
              <a:t>Equipment</a:t>
            </a:r>
          </a:p>
          <a:p>
            <a:r>
              <a:rPr lang="en-US" sz="2800" dirty="0"/>
              <a:t>Construction</a:t>
            </a:r>
          </a:p>
          <a:p>
            <a:r>
              <a:rPr lang="en-US" sz="2800" dirty="0"/>
              <a:t>Acceptance based on inspection, sampling, and testing</a:t>
            </a:r>
          </a:p>
          <a:p>
            <a:r>
              <a:rPr lang="en-US" sz="2800" dirty="0"/>
              <a:t>Measurement and payment</a:t>
            </a:r>
          </a:p>
        </p:txBody>
      </p:sp>
    </p:spTree>
    <p:extLst>
      <p:ext uri="{BB962C8B-B14F-4D97-AF65-F5344CB8AC3E}">
        <p14:creationId xmlns:p14="http://schemas.microsoft.com/office/powerpoint/2010/main" val="414058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Inappropriate Content</a:t>
            </a:r>
          </a:p>
        </p:txBody>
      </p:sp>
      <p:sp>
        <p:nvSpPr>
          <p:cNvPr id="5" name="Content Placeholder 4"/>
          <p:cNvSpPr>
            <a:spLocks noGrp="1"/>
          </p:cNvSpPr>
          <p:nvPr>
            <p:ph sz="quarter" idx="10"/>
          </p:nvPr>
        </p:nvSpPr>
        <p:spPr>
          <a:xfrm>
            <a:off x="1143000" y="2133600"/>
            <a:ext cx="7886700" cy="4180114"/>
          </a:xfrm>
        </p:spPr>
        <p:txBody>
          <a:bodyPr>
            <a:normAutofit/>
          </a:bodyPr>
          <a:lstStyle/>
          <a:p>
            <a:pPr lvl="0"/>
            <a:r>
              <a:rPr lang="en-US" sz="3200" dirty="0"/>
              <a:t>Requirements for parties not in contract</a:t>
            </a:r>
          </a:p>
          <a:p>
            <a:pPr lvl="0"/>
            <a:r>
              <a:rPr lang="en-US" sz="3200" dirty="0"/>
              <a:t>Procedures not performed by the contractor</a:t>
            </a:r>
          </a:p>
          <a:p>
            <a:pPr lvl="0"/>
            <a:r>
              <a:rPr lang="en-US" sz="3200" dirty="0"/>
              <a:t>The text of laws or regulations </a:t>
            </a:r>
          </a:p>
          <a:p>
            <a:pPr lvl="0"/>
            <a:r>
              <a:rPr lang="en-US" sz="3200" dirty="0"/>
              <a:t>Information not related to contractor’s performance</a:t>
            </a:r>
          </a:p>
          <a:p>
            <a:pPr lvl="0"/>
            <a:r>
              <a:rPr lang="en-US" sz="3200" dirty="0"/>
              <a:t>Construction or design manual information</a:t>
            </a:r>
          </a:p>
          <a:p>
            <a:r>
              <a:rPr lang="en-US" sz="3200" dirty="0"/>
              <a:t>Explanations or justifications</a:t>
            </a:r>
          </a:p>
        </p:txBody>
      </p:sp>
    </p:spTree>
    <p:extLst>
      <p:ext uri="{BB962C8B-B14F-4D97-AF65-F5344CB8AC3E}">
        <p14:creationId xmlns:p14="http://schemas.microsoft.com/office/powerpoint/2010/main" val="143164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p:txBody>
          <a:bodyPr/>
          <a:lstStyle/>
          <a:p>
            <a:r>
              <a:rPr lang="en-US" sz="3200" dirty="0"/>
              <a:t>Group Activity 2.3</a:t>
            </a:r>
            <a:endParaRPr lang="en-US" dirty="0"/>
          </a:p>
        </p:txBody>
      </p:sp>
      <p:sp>
        <p:nvSpPr>
          <p:cNvPr id="5" name="Content Placeholder 4"/>
          <p:cNvSpPr>
            <a:spLocks noGrp="1"/>
          </p:cNvSpPr>
          <p:nvPr>
            <p:ph type="body" sz="quarter" idx="10"/>
          </p:nvPr>
        </p:nvSpPr>
        <p:spPr>
          <a:xfrm>
            <a:off x="3827792" y="2803918"/>
            <a:ext cx="5240008" cy="3886200"/>
          </a:xfrm>
        </p:spPr>
        <p:txBody>
          <a:bodyPr>
            <a:normAutofit/>
          </a:bodyPr>
          <a:lstStyle/>
          <a:p>
            <a:pPr lvl="0">
              <a:spcBef>
                <a:spcPts val="475"/>
              </a:spcBef>
            </a:pPr>
            <a:r>
              <a:rPr lang="en-US" sz="2800" dirty="0"/>
              <a:t>Guidance for inspectors or engineers as to how to perform their jobs</a:t>
            </a:r>
          </a:p>
          <a:p>
            <a:pPr>
              <a:spcBef>
                <a:spcPts val="475"/>
              </a:spcBef>
            </a:pPr>
            <a:r>
              <a:rPr lang="en-US" sz="2800" dirty="0"/>
              <a:t>Guidance to designers</a:t>
            </a:r>
          </a:p>
          <a:p>
            <a:pPr lvl="0">
              <a:spcBef>
                <a:spcPts val="475"/>
              </a:spcBef>
            </a:pPr>
            <a:r>
              <a:rPr lang="en-US" sz="2800" dirty="0"/>
              <a:t>Explanation as to why work must be done</a:t>
            </a:r>
          </a:p>
        </p:txBody>
      </p:sp>
    </p:spTree>
    <p:extLst>
      <p:ext uri="{BB962C8B-B14F-4D97-AF65-F5344CB8AC3E}">
        <p14:creationId xmlns:p14="http://schemas.microsoft.com/office/powerpoint/2010/main" val="28584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5181600" y="2082156"/>
            <a:ext cx="3101834" cy="1590675"/>
          </a:xfrm>
        </p:spPr>
        <p:txBody>
          <a:bodyPr>
            <a:normAutofit/>
          </a:bodyPr>
          <a:lstStyle/>
          <a:p>
            <a:r>
              <a:rPr lang="en-US" sz="4000" dirty="0"/>
              <a:t>Provisions</a:t>
            </a:r>
          </a:p>
        </p:txBody>
      </p:sp>
      <p:pic>
        <p:nvPicPr>
          <p:cNvPr id="13" name="Picture Placeholder 12" descr="A magnifying glass over a contract, captioned as “General Provisions” ">
            <a:extLst>
              <a:ext uri="{FF2B5EF4-FFF2-40B4-BE49-F238E27FC236}">
                <a16:creationId xmlns:a16="http://schemas.microsoft.com/office/drawing/2014/main" id="{9061E1E3-3B04-4984-90D9-F50874240755}"/>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3509" b="411"/>
          <a:stretch/>
        </p:blipFill>
        <p:spPr>
          <a:xfrm>
            <a:off x="344806" y="335167"/>
            <a:ext cx="4417695" cy="2855595"/>
          </a:xfrm>
          <a:prstGeom prst="roundRect">
            <a:avLst/>
          </a:prstGeom>
          <a:ln>
            <a:noFill/>
          </a:ln>
          <a:effectLst>
            <a:outerShdw blurRad="190500" algn="tl" rotWithShape="0">
              <a:srgbClr val="000000">
                <a:alpha val="70000"/>
              </a:srgbClr>
            </a:outerShdw>
          </a:effectLst>
        </p:spPr>
      </p:pic>
      <p:pic>
        <p:nvPicPr>
          <p:cNvPr id="15" name="Picture Placeholder 14" descr="A magnifying glass over a contract, captioned as “Technical Provisions” ">
            <a:extLst>
              <a:ext uri="{FF2B5EF4-FFF2-40B4-BE49-F238E27FC236}">
                <a16:creationId xmlns:a16="http://schemas.microsoft.com/office/drawing/2014/main" id="{8B626BE5-C911-45D6-9722-562FB7AF46E5}"/>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3368" b="261"/>
          <a:stretch/>
        </p:blipFill>
        <p:spPr>
          <a:xfrm>
            <a:off x="344806" y="3672831"/>
            <a:ext cx="4417695" cy="2855595"/>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3050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General Provisions</a:t>
            </a:r>
          </a:p>
        </p:txBody>
      </p:sp>
      <p:sp>
        <p:nvSpPr>
          <p:cNvPr id="3" name="Content Placeholder 2"/>
          <p:cNvSpPr>
            <a:spLocks noGrp="1"/>
          </p:cNvSpPr>
          <p:nvPr>
            <p:ph sz="quarter" idx="10"/>
          </p:nvPr>
        </p:nvSpPr>
        <p:spPr>
          <a:xfrm>
            <a:off x="1066800" y="2057400"/>
            <a:ext cx="7125748" cy="4180114"/>
          </a:xfrm>
        </p:spPr>
        <p:txBody>
          <a:bodyPr/>
          <a:lstStyle/>
          <a:p>
            <a:r>
              <a:rPr lang="en-US" sz="3200" dirty="0"/>
              <a:t>Mostly administrative content, little technical content</a:t>
            </a:r>
          </a:p>
          <a:p>
            <a:pPr lvl="1"/>
            <a:r>
              <a:rPr lang="en-US" sz="2800" dirty="0"/>
              <a:t>Administrative obligations</a:t>
            </a:r>
          </a:p>
          <a:p>
            <a:pPr lvl="1"/>
            <a:r>
              <a:rPr lang="en-US" sz="2800" dirty="0"/>
              <a:t>Legal responsibilities</a:t>
            </a:r>
          </a:p>
          <a:p>
            <a:pPr lvl="1"/>
            <a:r>
              <a:rPr lang="en-US" sz="2800" dirty="0"/>
              <a:t>General procedures</a:t>
            </a:r>
          </a:p>
          <a:p>
            <a:pPr lvl="1"/>
            <a:r>
              <a:rPr lang="en-US" sz="2800" dirty="0"/>
              <a:t>Rights</a:t>
            </a:r>
          </a:p>
        </p:txBody>
      </p:sp>
    </p:spTree>
    <p:extLst>
      <p:ext uri="{BB962C8B-B14F-4D97-AF65-F5344CB8AC3E}">
        <p14:creationId xmlns:p14="http://schemas.microsoft.com/office/powerpoint/2010/main" val="186195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Technical Provisions</a:t>
            </a:r>
          </a:p>
        </p:txBody>
      </p:sp>
      <p:sp>
        <p:nvSpPr>
          <p:cNvPr id="3" name="Content Placeholder 2"/>
          <p:cNvSpPr>
            <a:spLocks noGrp="1"/>
          </p:cNvSpPr>
          <p:nvPr>
            <p:ph sz="quarter" idx="10"/>
          </p:nvPr>
        </p:nvSpPr>
        <p:spPr>
          <a:xfrm>
            <a:off x="1066800" y="2068286"/>
            <a:ext cx="6781799" cy="4180114"/>
          </a:xfrm>
        </p:spPr>
        <p:txBody>
          <a:bodyPr/>
          <a:lstStyle/>
          <a:p>
            <a:r>
              <a:rPr lang="en-US" sz="3200" dirty="0"/>
              <a:t>Mostly technical content, little administrative content</a:t>
            </a:r>
          </a:p>
          <a:p>
            <a:pPr lvl="1"/>
            <a:r>
              <a:rPr lang="en-US" sz="2800" dirty="0"/>
              <a:t>Materials </a:t>
            </a:r>
          </a:p>
          <a:p>
            <a:pPr lvl="1"/>
            <a:r>
              <a:rPr lang="en-US" sz="2800" dirty="0"/>
              <a:t>Equipment </a:t>
            </a:r>
          </a:p>
          <a:p>
            <a:pPr lvl="1"/>
            <a:r>
              <a:rPr lang="en-US" sz="2800" dirty="0"/>
              <a:t>Construction </a:t>
            </a:r>
          </a:p>
          <a:p>
            <a:pPr lvl="1"/>
            <a:r>
              <a:rPr lang="en-US" sz="2800" dirty="0"/>
              <a:t>Acceptance</a:t>
            </a:r>
          </a:p>
          <a:p>
            <a:pPr lvl="1"/>
            <a:r>
              <a:rPr lang="en-US" sz="2800" dirty="0"/>
              <a:t>Measurement and payment</a:t>
            </a:r>
          </a:p>
        </p:txBody>
      </p:sp>
    </p:spTree>
    <p:extLst>
      <p:ext uri="{BB962C8B-B14F-4D97-AF65-F5344CB8AC3E}">
        <p14:creationId xmlns:p14="http://schemas.microsoft.com/office/powerpoint/2010/main" val="68529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Agency’s General Provisions</a:t>
            </a:r>
          </a:p>
        </p:txBody>
      </p:sp>
      <p:sp>
        <p:nvSpPr>
          <p:cNvPr id="5123" name="Content Placeholder 3"/>
          <p:cNvSpPr>
            <a:spLocks noGrp="1" noChangeArrowheads="1"/>
          </p:cNvSpPr>
          <p:nvPr>
            <p:ph sz="half" idx="1"/>
          </p:nvPr>
        </p:nvSpPr>
        <p:spPr/>
        <p:txBody>
          <a:bodyPr>
            <a:normAutofit/>
          </a:bodyPr>
          <a:lstStyle/>
          <a:p>
            <a:pPr lvl="0"/>
            <a:r>
              <a:rPr lang="en-US" sz="2800" dirty="0"/>
              <a:t>Definitions</a:t>
            </a:r>
          </a:p>
          <a:p>
            <a:pPr lvl="0"/>
            <a:r>
              <a:rPr lang="en-US" sz="2800" dirty="0"/>
              <a:t>Bidding documents</a:t>
            </a:r>
          </a:p>
          <a:p>
            <a:pPr lvl="0"/>
            <a:r>
              <a:rPr lang="en-US" sz="2800" dirty="0"/>
              <a:t>Site of work</a:t>
            </a:r>
          </a:p>
          <a:p>
            <a:pPr lvl="0"/>
            <a:r>
              <a:rPr lang="en-US" sz="2800" dirty="0"/>
              <a:t>Scope of work</a:t>
            </a:r>
          </a:p>
          <a:p>
            <a:pPr lvl="0"/>
            <a:r>
              <a:rPr lang="en-US" sz="2800" dirty="0"/>
              <a:t>Authority of the engineer</a:t>
            </a:r>
          </a:p>
        </p:txBody>
      </p:sp>
      <p:sp>
        <p:nvSpPr>
          <p:cNvPr id="7" name="Content Placeholder 6">
            <a:extLst>
              <a:ext uri="{FF2B5EF4-FFF2-40B4-BE49-F238E27FC236}">
                <a16:creationId xmlns:a16="http://schemas.microsoft.com/office/drawing/2014/main" id="{A9FD2127-FCC1-47B8-82B5-CC70F1C146FF}"/>
              </a:ext>
            </a:extLst>
          </p:cNvPr>
          <p:cNvSpPr>
            <a:spLocks noGrp="1"/>
          </p:cNvSpPr>
          <p:nvPr>
            <p:ph sz="half" idx="2"/>
          </p:nvPr>
        </p:nvSpPr>
        <p:spPr/>
        <p:txBody>
          <a:bodyPr/>
          <a:lstStyle/>
          <a:p>
            <a:r>
              <a:rPr lang="en-US" sz="2800" kern="0" dirty="0"/>
              <a:t>Unacceptable and unauthorized work</a:t>
            </a:r>
          </a:p>
          <a:p>
            <a:r>
              <a:rPr lang="en-US" sz="2800" kern="0" dirty="0"/>
              <a:t>Responsibility for work</a:t>
            </a:r>
          </a:p>
          <a:p>
            <a:r>
              <a:rPr lang="en-US" sz="2800" kern="0" dirty="0"/>
              <a:t>Scope of payment</a:t>
            </a:r>
            <a:endParaRPr lang="en-US" dirty="0"/>
          </a:p>
        </p:txBody>
      </p:sp>
    </p:spTree>
    <p:extLst>
      <p:ext uri="{BB962C8B-B14F-4D97-AF65-F5344CB8AC3E}">
        <p14:creationId xmlns:p14="http://schemas.microsoft.com/office/powerpoint/2010/main" val="362754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Agency’s General Provisions</a:t>
            </a:r>
            <a:br>
              <a:rPr lang="en-US" sz="4000" dirty="0"/>
            </a:br>
            <a:r>
              <a:rPr lang="en-US" sz="3200" i="1" dirty="0"/>
              <a:t>Definitions</a:t>
            </a:r>
          </a:p>
        </p:txBody>
      </p:sp>
      <p:sp>
        <p:nvSpPr>
          <p:cNvPr id="5123" name="Content Placeholder 3"/>
          <p:cNvSpPr>
            <a:spLocks noGrp="1" noChangeArrowheads="1"/>
          </p:cNvSpPr>
          <p:nvPr>
            <p:ph sz="quarter" idx="10"/>
          </p:nvPr>
        </p:nvSpPr>
        <p:spPr/>
        <p:txBody>
          <a:bodyPr/>
          <a:lstStyle/>
          <a:p>
            <a:r>
              <a:rPr lang="en-US" sz="3100" dirty="0"/>
              <a:t>Scope of defined terms</a:t>
            </a:r>
          </a:p>
          <a:p>
            <a:r>
              <a:rPr lang="en-US" sz="3100" dirty="0"/>
              <a:t>Use of defined terms</a:t>
            </a:r>
          </a:p>
          <a:p>
            <a:r>
              <a:rPr lang="en-US" sz="3100" dirty="0"/>
              <a:t>Terms not defined</a:t>
            </a:r>
          </a:p>
        </p:txBody>
      </p:sp>
    </p:spTree>
    <p:extLst>
      <p:ext uri="{BB962C8B-B14F-4D97-AF65-F5344CB8AC3E}">
        <p14:creationId xmlns:p14="http://schemas.microsoft.com/office/powerpoint/2010/main" val="151697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628650" y="365129"/>
            <a:ext cx="8515350" cy="1325563"/>
          </a:xfrm>
        </p:spPr>
        <p:txBody>
          <a:bodyPr>
            <a:normAutofit/>
          </a:bodyPr>
          <a:lstStyle/>
          <a:p>
            <a:r>
              <a:rPr lang="en-US" sz="4000" dirty="0"/>
              <a:t>Agency’s General Provisions</a:t>
            </a:r>
            <a:br>
              <a:rPr lang="en-US" sz="4000" dirty="0"/>
            </a:br>
            <a:r>
              <a:rPr lang="en-US" sz="3200" i="1" dirty="0"/>
              <a:t>Bidding documents, Site/Scope</a:t>
            </a:r>
          </a:p>
        </p:txBody>
      </p:sp>
      <p:sp>
        <p:nvSpPr>
          <p:cNvPr id="5123" name="Content Placeholder 3"/>
          <p:cNvSpPr>
            <a:spLocks noGrp="1" noChangeArrowheads="1"/>
          </p:cNvSpPr>
          <p:nvPr>
            <p:ph sz="quarter" idx="10"/>
          </p:nvPr>
        </p:nvSpPr>
        <p:spPr>
          <a:xfrm>
            <a:off x="894767" y="2035282"/>
            <a:ext cx="8249233" cy="4180114"/>
          </a:xfrm>
        </p:spPr>
        <p:txBody>
          <a:bodyPr>
            <a:normAutofit lnSpcReduction="10000"/>
          </a:bodyPr>
          <a:lstStyle/>
          <a:p>
            <a:pPr lvl="0"/>
            <a:r>
              <a:rPr lang="en-US" sz="3200" dirty="0"/>
              <a:t>Examination of bidding documents and site of work</a:t>
            </a:r>
          </a:p>
          <a:p>
            <a:pPr lvl="1"/>
            <a:r>
              <a:rPr lang="en-US" sz="2800" dirty="0"/>
              <a:t>Contractor responsibilities</a:t>
            </a:r>
          </a:p>
          <a:p>
            <a:pPr lvl="1"/>
            <a:r>
              <a:rPr lang="en-US" sz="2800" dirty="0"/>
              <a:t>Agency responsibilities</a:t>
            </a:r>
          </a:p>
          <a:p>
            <a:pPr lvl="1"/>
            <a:r>
              <a:rPr lang="en-US" sz="2800" dirty="0"/>
              <a:t>Relation to contract revisions</a:t>
            </a:r>
          </a:p>
          <a:p>
            <a:pPr lvl="0"/>
            <a:r>
              <a:rPr lang="en-US" sz="3200" dirty="0"/>
              <a:t>Scope of work</a:t>
            </a:r>
          </a:p>
          <a:p>
            <a:pPr lvl="1"/>
            <a:r>
              <a:rPr lang="en-US" sz="2800" dirty="0"/>
              <a:t>Relying on the term “work”</a:t>
            </a:r>
          </a:p>
          <a:p>
            <a:pPr lvl="1"/>
            <a:r>
              <a:rPr lang="en-US" sz="2800" dirty="0"/>
              <a:t>Avoid repetition by eliminating unnecessary phrases in technical specs</a:t>
            </a:r>
            <a:endParaRPr lang="en-US" dirty="0"/>
          </a:p>
        </p:txBody>
      </p:sp>
    </p:spTree>
    <p:extLst>
      <p:ext uri="{BB962C8B-B14F-4D97-AF65-F5344CB8AC3E}">
        <p14:creationId xmlns:p14="http://schemas.microsoft.com/office/powerpoint/2010/main" val="183419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Learning Outcomes</a:t>
            </a:r>
            <a:br>
              <a:rPr lang="en-US" sz="4000" dirty="0"/>
            </a:br>
            <a:r>
              <a:rPr lang="en-US" sz="4000" dirty="0"/>
              <a:t>Lesson 2.1 </a:t>
            </a:r>
          </a:p>
        </p:txBody>
      </p:sp>
      <p:sp>
        <p:nvSpPr>
          <p:cNvPr id="3" name="Content Placeholder 2"/>
          <p:cNvSpPr>
            <a:spLocks noGrp="1"/>
          </p:cNvSpPr>
          <p:nvPr>
            <p:ph sz="quarter" idx="10"/>
          </p:nvPr>
        </p:nvSpPr>
        <p:spPr>
          <a:xfrm>
            <a:off x="1037643" y="2209800"/>
            <a:ext cx="8030157" cy="4180114"/>
          </a:xfrm>
        </p:spPr>
        <p:txBody>
          <a:bodyPr>
            <a:normAutofit/>
          </a:bodyPr>
          <a:lstStyle/>
          <a:p>
            <a:pPr lvl="0"/>
            <a:r>
              <a:rPr lang="en-US" sz="3200" dirty="0"/>
              <a:t>Compare the functions of standard and supplemental specifications with the functions of special provisions</a:t>
            </a:r>
          </a:p>
          <a:p>
            <a:pPr lvl="0"/>
            <a:r>
              <a:rPr lang="en-US" sz="3200" dirty="0"/>
              <a:t>Explain how the “order of precedence” affects writing specifications and preparing plans</a:t>
            </a:r>
          </a:p>
          <a:p>
            <a:pPr lvl="0"/>
            <a:r>
              <a:rPr lang="en-US" sz="3200" dirty="0"/>
              <a:t>Explain the purposes of a specification</a:t>
            </a:r>
          </a:p>
        </p:txBody>
      </p:sp>
    </p:spTree>
    <p:extLst>
      <p:ext uri="{BB962C8B-B14F-4D97-AF65-F5344CB8AC3E}">
        <p14:creationId xmlns:p14="http://schemas.microsoft.com/office/powerpoint/2010/main" val="196315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Agency’s General Provisions</a:t>
            </a:r>
            <a:br>
              <a:rPr lang="en-US" sz="4000" dirty="0"/>
            </a:br>
            <a:r>
              <a:rPr lang="en-US" sz="3200" i="1" dirty="0"/>
              <a:t>Authority, Validate Work</a:t>
            </a:r>
          </a:p>
        </p:txBody>
      </p:sp>
      <p:sp>
        <p:nvSpPr>
          <p:cNvPr id="5123" name="Content Placeholder 3"/>
          <p:cNvSpPr>
            <a:spLocks noGrp="1" noChangeArrowheads="1"/>
          </p:cNvSpPr>
          <p:nvPr>
            <p:ph sz="quarter" idx="10"/>
          </p:nvPr>
        </p:nvSpPr>
        <p:spPr>
          <a:xfrm>
            <a:off x="838200" y="2147337"/>
            <a:ext cx="8305799" cy="4180114"/>
          </a:xfrm>
        </p:spPr>
        <p:txBody>
          <a:bodyPr/>
          <a:lstStyle/>
          <a:p>
            <a:pPr lvl="0"/>
            <a:r>
              <a:rPr lang="en-US" sz="3200" dirty="0"/>
              <a:t>Authority of the engineer</a:t>
            </a:r>
          </a:p>
          <a:p>
            <a:pPr lvl="1"/>
            <a:r>
              <a:rPr lang="en-US" sz="2800" dirty="0"/>
              <a:t>Interpret contract requirements and direct work</a:t>
            </a:r>
          </a:p>
          <a:p>
            <a:pPr lvl="0"/>
            <a:r>
              <a:rPr lang="en-US" sz="3200" dirty="0"/>
              <a:t>Unacceptable and unauthorized work</a:t>
            </a:r>
          </a:p>
          <a:p>
            <a:pPr lvl="1"/>
            <a:r>
              <a:rPr lang="en-US" sz="2800" dirty="0"/>
              <a:t>Avoid repetition</a:t>
            </a:r>
          </a:p>
          <a:p>
            <a:pPr lvl="1"/>
            <a:r>
              <a:rPr lang="en-US" sz="2800" dirty="0"/>
              <a:t>Accept, reject, or order rework </a:t>
            </a:r>
          </a:p>
        </p:txBody>
      </p:sp>
    </p:spTree>
    <p:extLst>
      <p:ext uri="{BB962C8B-B14F-4D97-AF65-F5344CB8AC3E}">
        <p14:creationId xmlns:p14="http://schemas.microsoft.com/office/powerpoint/2010/main" val="14291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Agency’s General Provisions</a:t>
            </a:r>
            <a:br>
              <a:rPr lang="en-US" sz="4000" dirty="0"/>
            </a:br>
            <a:r>
              <a:rPr lang="en-US" sz="3200" i="1" dirty="0"/>
              <a:t>Responsibility/Payment</a:t>
            </a:r>
          </a:p>
        </p:txBody>
      </p:sp>
      <p:sp>
        <p:nvSpPr>
          <p:cNvPr id="5123" name="Content Placeholder 3"/>
          <p:cNvSpPr>
            <a:spLocks noGrp="1" noChangeArrowheads="1"/>
          </p:cNvSpPr>
          <p:nvPr>
            <p:ph sz="quarter" idx="10"/>
          </p:nvPr>
        </p:nvSpPr>
        <p:spPr>
          <a:xfrm>
            <a:off x="914401" y="2008717"/>
            <a:ext cx="8215618" cy="4180114"/>
          </a:xfrm>
        </p:spPr>
        <p:txBody>
          <a:bodyPr/>
          <a:lstStyle/>
          <a:p>
            <a:pPr lvl="0"/>
            <a:r>
              <a:rPr lang="en-US" sz="3200" dirty="0"/>
              <a:t>Responsibility for the work</a:t>
            </a:r>
          </a:p>
          <a:p>
            <a:pPr lvl="1"/>
            <a:r>
              <a:rPr lang="en-US" sz="2800" dirty="0"/>
              <a:t>Prevent and correct damage</a:t>
            </a:r>
          </a:p>
          <a:p>
            <a:pPr lvl="0"/>
            <a:r>
              <a:rPr lang="en-US" sz="3200" dirty="0"/>
              <a:t>Scope of payment</a:t>
            </a:r>
          </a:p>
          <a:p>
            <a:pPr lvl="1"/>
            <a:r>
              <a:rPr lang="en-US" sz="2800" dirty="0"/>
              <a:t>Payment for completed work items</a:t>
            </a:r>
          </a:p>
        </p:txBody>
      </p:sp>
    </p:spTree>
    <p:extLst>
      <p:ext uri="{BB962C8B-B14F-4D97-AF65-F5344CB8AC3E}">
        <p14:creationId xmlns:p14="http://schemas.microsoft.com/office/powerpoint/2010/main" val="30084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5105400" y="2286000"/>
            <a:ext cx="3101834" cy="1590675"/>
          </a:xfrm>
        </p:spPr>
        <p:txBody>
          <a:bodyPr>
            <a:normAutofit/>
          </a:bodyPr>
          <a:lstStyle/>
          <a:p>
            <a:r>
              <a:rPr lang="en-US" sz="4000" dirty="0"/>
              <a:t>Provisions:</a:t>
            </a:r>
            <a:br>
              <a:rPr lang="en-US" sz="4000" dirty="0"/>
            </a:br>
            <a:r>
              <a:rPr lang="en-US" sz="4000" dirty="0"/>
              <a:t>Repetition</a:t>
            </a:r>
          </a:p>
        </p:txBody>
      </p:sp>
      <p:pic>
        <p:nvPicPr>
          <p:cNvPr id="13" name="Picture Placeholder 12" descr="A magnifying glass over a contract, captioned as “General Provisions”&#10;">
            <a:extLst>
              <a:ext uri="{FF2B5EF4-FFF2-40B4-BE49-F238E27FC236}">
                <a16:creationId xmlns:a16="http://schemas.microsoft.com/office/drawing/2014/main" id="{895241C6-8F40-406A-B1A5-1750F54D05A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3509" b="411"/>
          <a:stretch/>
        </p:blipFill>
        <p:spPr>
          <a:xfrm>
            <a:off x="344806" y="457197"/>
            <a:ext cx="4417695" cy="2855595"/>
          </a:xfrm>
          <a:prstGeom prst="roundRect">
            <a:avLst/>
          </a:prstGeom>
          <a:ln>
            <a:noFill/>
          </a:ln>
          <a:effectLst>
            <a:outerShdw blurRad="190500" algn="tl" rotWithShape="0">
              <a:srgbClr val="000000">
                <a:alpha val="70000"/>
              </a:srgbClr>
            </a:outerShdw>
          </a:effectLst>
        </p:spPr>
      </p:pic>
      <p:pic>
        <p:nvPicPr>
          <p:cNvPr id="15" name="Picture Placeholder 14" descr="A magnifying glass over a contract, captioned as “Technical Provisions”&#10;">
            <a:extLst>
              <a:ext uri="{FF2B5EF4-FFF2-40B4-BE49-F238E27FC236}">
                <a16:creationId xmlns:a16="http://schemas.microsoft.com/office/drawing/2014/main" id="{19C193ED-59A0-4271-9243-9317DEB173C8}"/>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3367" b="260"/>
          <a:stretch/>
        </p:blipFill>
        <p:spPr>
          <a:xfrm>
            <a:off x="344806" y="3545207"/>
            <a:ext cx="4417695" cy="2855596"/>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5136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142117" y="508987"/>
            <a:ext cx="5001883" cy="1624615"/>
          </a:xfrm>
        </p:spPr>
        <p:txBody>
          <a:bodyPr>
            <a:normAutofit/>
          </a:bodyPr>
          <a:lstStyle/>
          <a:p>
            <a:r>
              <a:rPr lang="en-US" sz="3200" dirty="0"/>
              <a:t>Individual Activity 2.1</a:t>
            </a:r>
          </a:p>
        </p:txBody>
      </p:sp>
      <p:sp>
        <p:nvSpPr>
          <p:cNvPr id="10" name="Content Placeholder 9">
            <a:extLst>
              <a:ext uri="{FF2B5EF4-FFF2-40B4-BE49-F238E27FC236}">
                <a16:creationId xmlns:a16="http://schemas.microsoft.com/office/drawing/2014/main" id="{C956CF44-81B2-49B4-AC1B-3C8C3374D900}"/>
              </a:ext>
            </a:extLst>
          </p:cNvPr>
          <p:cNvSpPr>
            <a:spLocks noGrp="1"/>
          </p:cNvSpPr>
          <p:nvPr>
            <p:ph type="body" sz="quarter" idx="10"/>
          </p:nvPr>
        </p:nvSpPr>
        <p:spPr/>
        <p:txBody>
          <a:bodyPr>
            <a:normAutofit/>
          </a:bodyPr>
          <a:lstStyle/>
          <a:p>
            <a:pPr lvl="0"/>
            <a:r>
              <a:rPr lang="en-US" sz="3200" dirty="0"/>
              <a:t>Review the sample specification</a:t>
            </a:r>
          </a:p>
          <a:p>
            <a:pPr lvl="0"/>
            <a:r>
              <a:rPr lang="en-US" sz="3200" dirty="0"/>
              <a:t>Identify problems with the technical provisions</a:t>
            </a:r>
          </a:p>
          <a:p>
            <a:r>
              <a:rPr lang="en-US" sz="3200" dirty="0"/>
              <a:t>Rewrite the provision to address the problems</a:t>
            </a:r>
          </a:p>
        </p:txBody>
      </p:sp>
    </p:spTree>
    <p:extLst>
      <p:ext uri="{BB962C8B-B14F-4D97-AF65-F5344CB8AC3E}">
        <p14:creationId xmlns:p14="http://schemas.microsoft.com/office/powerpoint/2010/main" val="1103955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609600" y="365129"/>
            <a:ext cx="8458200" cy="1325563"/>
          </a:xfrm>
        </p:spPr>
        <p:txBody>
          <a:bodyPr/>
          <a:lstStyle/>
          <a:p>
            <a:r>
              <a:rPr lang="en-US" sz="4000" dirty="0"/>
              <a:t>Individual Activity 2.1</a:t>
            </a:r>
            <a:br>
              <a:rPr lang="en-US" sz="4000" dirty="0"/>
            </a:br>
            <a:r>
              <a:rPr lang="en-US" sz="3200" i="1" dirty="0"/>
              <a:t>Sample 1</a:t>
            </a:r>
          </a:p>
        </p:txBody>
      </p:sp>
      <p:sp>
        <p:nvSpPr>
          <p:cNvPr id="8" name="Content Placeholder 7">
            <a:extLst>
              <a:ext uri="{FF2B5EF4-FFF2-40B4-BE49-F238E27FC236}">
                <a16:creationId xmlns:a16="http://schemas.microsoft.com/office/drawing/2014/main" id="{E2FFD725-7281-48B7-9D3A-03F14497851D}"/>
              </a:ext>
            </a:extLst>
          </p:cNvPr>
          <p:cNvSpPr>
            <a:spLocks noGrp="1"/>
          </p:cNvSpPr>
          <p:nvPr>
            <p:ph sz="quarter" idx="10"/>
          </p:nvPr>
        </p:nvSpPr>
        <p:spPr>
          <a:xfrm>
            <a:off x="1066800" y="1976235"/>
            <a:ext cx="8001000" cy="4180114"/>
          </a:xfrm>
        </p:spPr>
        <p:txBody>
          <a:bodyPr>
            <a:normAutofit lnSpcReduction="10000"/>
          </a:bodyPr>
          <a:lstStyle/>
          <a:p>
            <a:pPr marL="0" indent="0">
              <a:buNone/>
            </a:pPr>
            <a:r>
              <a:rPr lang="en-US" sz="3200" dirty="0"/>
              <a:t>“This item consists of furnishing and installing an actuated controller and associated equipment according to these specifications and at the locations shown on the plans or as directed.”</a:t>
            </a:r>
          </a:p>
          <a:p>
            <a:pPr marL="0" indent="0">
              <a:buNone/>
            </a:pPr>
            <a:endParaRPr lang="en-US" sz="3200" dirty="0"/>
          </a:p>
          <a:p>
            <a:pPr marL="0" indent="0">
              <a:buNone/>
            </a:pPr>
            <a:r>
              <a:rPr lang="en-US" sz="3200" dirty="0"/>
              <a:t>“This item consists of furnishing and installing an actuated controller and associated equipment.”</a:t>
            </a:r>
            <a:endParaRPr lang="en-US" dirty="0"/>
          </a:p>
        </p:txBody>
      </p:sp>
    </p:spTree>
    <p:extLst>
      <p:ext uri="{BB962C8B-B14F-4D97-AF65-F5344CB8AC3E}">
        <p14:creationId xmlns:p14="http://schemas.microsoft.com/office/powerpoint/2010/main" val="17440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609600" y="365129"/>
            <a:ext cx="8534400" cy="1325563"/>
          </a:xfrm>
        </p:spPr>
        <p:txBody>
          <a:bodyPr/>
          <a:lstStyle/>
          <a:p>
            <a:r>
              <a:rPr lang="en-US" sz="4000" dirty="0"/>
              <a:t>Individual Activity 2.1</a:t>
            </a:r>
            <a:br>
              <a:rPr lang="en-US" sz="4000" dirty="0"/>
            </a:br>
            <a:r>
              <a:rPr lang="en-US" sz="3200" i="1" dirty="0"/>
              <a:t>Sample 2</a:t>
            </a:r>
          </a:p>
        </p:txBody>
      </p:sp>
      <p:sp>
        <p:nvSpPr>
          <p:cNvPr id="8" name="Content Placeholder 7">
            <a:extLst>
              <a:ext uri="{FF2B5EF4-FFF2-40B4-BE49-F238E27FC236}">
                <a16:creationId xmlns:a16="http://schemas.microsoft.com/office/drawing/2014/main" id="{6EA47B48-7533-49B3-8B62-B5211D993089}"/>
              </a:ext>
            </a:extLst>
          </p:cNvPr>
          <p:cNvSpPr>
            <a:spLocks noGrp="1"/>
          </p:cNvSpPr>
          <p:nvPr>
            <p:ph sz="quarter" idx="10"/>
          </p:nvPr>
        </p:nvSpPr>
        <p:spPr>
          <a:xfrm>
            <a:off x="1066800" y="1981200"/>
            <a:ext cx="7467600" cy="4180114"/>
          </a:xfrm>
        </p:spPr>
        <p:txBody>
          <a:bodyPr/>
          <a:lstStyle/>
          <a:p>
            <a:pPr marL="0" indent="0">
              <a:buNone/>
            </a:pPr>
            <a:r>
              <a:rPr lang="en-US" sz="3200" dirty="0"/>
              <a:t>“Before cleaning with pressurized water, remove all debris from bridge sidewalks, bridge decks, curb tops, beam flanges, gusset plates, abutment bridge seats, pier tops, truss joints, deck drain systems, and other locations where debris has accumulated and as directed by the engineer.”</a:t>
            </a:r>
            <a:endParaRPr lang="en-US" dirty="0"/>
          </a:p>
        </p:txBody>
      </p:sp>
    </p:spTree>
    <p:extLst>
      <p:ext uri="{BB962C8B-B14F-4D97-AF65-F5344CB8AC3E}">
        <p14:creationId xmlns:p14="http://schemas.microsoft.com/office/powerpoint/2010/main" val="169287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609600" y="365129"/>
            <a:ext cx="8534400" cy="1325563"/>
          </a:xfrm>
        </p:spPr>
        <p:txBody>
          <a:bodyPr/>
          <a:lstStyle/>
          <a:p>
            <a:r>
              <a:rPr lang="en-US" sz="4000" dirty="0"/>
              <a:t>Individual Activity 2.1</a:t>
            </a:r>
            <a:br>
              <a:rPr lang="en-US" sz="4000" dirty="0"/>
            </a:br>
            <a:r>
              <a:rPr lang="en-US" sz="3200" i="1" dirty="0"/>
              <a:t>Sample 2 answer</a:t>
            </a:r>
          </a:p>
        </p:txBody>
      </p:sp>
      <p:sp>
        <p:nvSpPr>
          <p:cNvPr id="8" name="Content Placeholder 7">
            <a:extLst>
              <a:ext uri="{FF2B5EF4-FFF2-40B4-BE49-F238E27FC236}">
                <a16:creationId xmlns:a16="http://schemas.microsoft.com/office/drawing/2014/main" id="{633C6A58-0B45-48A1-A728-7476671A36B4}"/>
              </a:ext>
            </a:extLst>
          </p:cNvPr>
          <p:cNvSpPr>
            <a:spLocks noGrp="1"/>
          </p:cNvSpPr>
          <p:nvPr>
            <p:ph sz="quarter" idx="10"/>
          </p:nvPr>
        </p:nvSpPr>
        <p:spPr>
          <a:xfrm>
            <a:off x="1066800" y="1981200"/>
            <a:ext cx="7391400" cy="4180114"/>
          </a:xfrm>
        </p:spPr>
        <p:txBody>
          <a:bodyPr/>
          <a:lstStyle/>
          <a:p>
            <a:pPr marL="0" indent="0">
              <a:buNone/>
            </a:pPr>
            <a:r>
              <a:rPr lang="en-US" sz="3200" dirty="0"/>
              <a:t>“Before cleaning with pressurized water, remove all debris from bridge sidewalks, bridge decks, curb tops, beam flanges, gusset plates, abutment bridge seats, pier tops, truss joints, deck drain systems, and other locations where debris has accumulated.”</a:t>
            </a:r>
            <a:endParaRPr lang="en-US" dirty="0"/>
          </a:p>
        </p:txBody>
      </p:sp>
    </p:spTree>
    <p:extLst>
      <p:ext uri="{BB962C8B-B14F-4D97-AF65-F5344CB8AC3E}">
        <p14:creationId xmlns:p14="http://schemas.microsoft.com/office/powerpoint/2010/main" val="224487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46" y="685800"/>
            <a:ext cx="3748562" cy="1590675"/>
          </a:xfrm>
        </p:spPr>
        <p:txBody>
          <a:bodyPr/>
          <a:lstStyle/>
          <a:p>
            <a:r>
              <a:rPr lang="en-US" sz="4000" dirty="0"/>
              <a:t>Quality</a:t>
            </a:r>
          </a:p>
        </p:txBody>
      </p:sp>
      <p:pic>
        <p:nvPicPr>
          <p:cNvPr id="8" name="Picture Placeholder 7" descr="A concrete pipe being electronically inspected.">
            <a:extLst>
              <a:ext uri="{FF2B5EF4-FFF2-40B4-BE49-F238E27FC236}">
                <a16:creationId xmlns:a16="http://schemas.microsoft.com/office/drawing/2014/main" id="{76E73A24-DDEE-46C7-BBED-E3AB2E264298}"/>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968" t="1563" r="143" b="162"/>
          <a:stretch/>
        </p:blipFill>
        <p:spPr>
          <a:xfrm>
            <a:off x="344805" y="1799515"/>
            <a:ext cx="4373878" cy="3258969"/>
          </a:xfrm>
          <a:prstGeom prst="roundRect">
            <a:avLst>
              <a:gd name="adj" fmla="val 16667"/>
            </a:avLst>
          </a:prstGeom>
          <a:ln>
            <a:noFill/>
          </a:ln>
          <a:effectLst>
            <a:outerShdw blurRad="190500" algn="tl" rotWithShape="0">
              <a:srgbClr val="000000">
                <a:alpha val="70000"/>
              </a:srgbClr>
            </a:outerShdw>
          </a:effectLst>
        </p:spPr>
      </p:pic>
      <p:sp>
        <p:nvSpPr>
          <p:cNvPr id="3" name="Content Placeholder 2"/>
          <p:cNvSpPr>
            <a:spLocks noGrp="1"/>
          </p:cNvSpPr>
          <p:nvPr>
            <p:ph sz="quarter" idx="10"/>
          </p:nvPr>
        </p:nvSpPr>
        <p:spPr>
          <a:xfrm>
            <a:off x="4841846" y="2565720"/>
            <a:ext cx="3922395" cy="3927150"/>
          </a:xfrm>
        </p:spPr>
        <p:txBody>
          <a:bodyPr>
            <a:normAutofit/>
          </a:bodyPr>
          <a:lstStyle/>
          <a:p>
            <a:pPr>
              <a:spcBef>
                <a:spcPts val="675"/>
              </a:spcBef>
            </a:pPr>
            <a:r>
              <a:rPr lang="en-US" sz="2800" dirty="0"/>
              <a:t>Quality:</a:t>
            </a:r>
            <a:br>
              <a:rPr lang="en-US" sz="2800" dirty="0"/>
            </a:br>
            <a:r>
              <a:rPr lang="en-US" sz="2800" dirty="0"/>
              <a:t>Conformance to requirements</a:t>
            </a:r>
          </a:p>
          <a:p>
            <a:pPr lvl="0">
              <a:spcBef>
                <a:spcPts val="675"/>
              </a:spcBef>
            </a:pPr>
            <a:r>
              <a:rPr lang="en-US" sz="2800" dirty="0"/>
              <a:t>Specifications:</a:t>
            </a:r>
            <a:br>
              <a:rPr lang="en-US" sz="2800" dirty="0"/>
            </a:br>
            <a:r>
              <a:rPr lang="en-US" sz="2800" dirty="0"/>
              <a:t>Contract tool for establishing quality</a:t>
            </a:r>
            <a:endParaRPr lang="en-US" dirty="0"/>
          </a:p>
        </p:txBody>
      </p:sp>
    </p:spTree>
    <p:extLst>
      <p:ext uri="{BB962C8B-B14F-4D97-AF65-F5344CB8AC3E}">
        <p14:creationId xmlns:p14="http://schemas.microsoft.com/office/powerpoint/2010/main" val="4283923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normAutofit/>
          </a:bodyPr>
          <a:lstStyle/>
          <a:p>
            <a:r>
              <a:rPr lang="en-US"/>
              <a:t>Quality Defined</a:t>
            </a:r>
            <a:endParaRPr lang="en-US" dirty="0"/>
          </a:p>
        </p:txBody>
      </p:sp>
      <p:pic>
        <p:nvPicPr>
          <p:cNvPr id="11" name="Content Placeholder 10" descr="Flow chart. Box titled “Construction Quality” points to a large box titled “Construction Quality Assurance Program” which is sub-divided into six boxes, listed top to bottom, the first four: Contractor QC, Agency Acceptance, Independent Assurance, and Dispute Resolution point to &quot;Specifications.&quot;  The last two are Personnel Qualifications and Lab Accreditation-Qualification. ">
            <a:extLst>
              <a:ext uri="{FF2B5EF4-FFF2-40B4-BE49-F238E27FC236}">
                <a16:creationId xmlns:a16="http://schemas.microsoft.com/office/drawing/2014/main" id="{0160BE60-B795-4869-9645-E8A9B46F424C}"/>
              </a:ext>
            </a:extLst>
          </p:cNvPr>
          <p:cNvPicPr>
            <a:picLocks noGrp="1" noChangeAspect="1"/>
          </p:cNvPicPr>
          <p:nvPr>
            <p:ph sz="quarter" idx="10"/>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431" y="2743200"/>
            <a:ext cx="8253687" cy="2695711"/>
          </a:xfrm>
        </p:spPr>
      </p:pic>
    </p:spTree>
    <p:extLst>
      <p:ext uri="{BB962C8B-B14F-4D97-AF65-F5344CB8AC3E}">
        <p14:creationId xmlns:p14="http://schemas.microsoft.com/office/powerpoint/2010/main" val="29064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492450"/>
            <a:ext cx="3748562" cy="1590675"/>
          </a:xfrm>
        </p:spPr>
        <p:txBody>
          <a:bodyPr>
            <a:normAutofit/>
          </a:bodyPr>
          <a:lstStyle/>
          <a:p>
            <a:r>
              <a:rPr lang="en-US" sz="4000" dirty="0"/>
              <a:t>Quality Definitions</a:t>
            </a:r>
          </a:p>
        </p:txBody>
      </p:sp>
      <p:pic>
        <p:nvPicPr>
          <p:cNvPr id="12" name="Picture Placeholder 11" descr="An engineer doing a depth check behind an asphalt paver.">
            <a:extLst>
              <a:ext uri="{FF2B5EF4-FFF2-40B4-BE49-F238E27FC236}">
                <a16:creationId xmlns:a16="http://schemas.microsoft.com/office/drawing/2014/main" id="{21ABBD1B-31C6-4258-8667-9805719C1A8F}"/>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65" r="81"/>
          <a:stretch/>
        </p:blipFill>
        <p:spPr>
          <a:xfrm>
            <a:off x="341310" y="1824037"/>
            <a:ext cx="4275288" cy="3209925"/>
          </a:xfrm>
          <a:prstGeom prst="roundRect">
            <a:avLst>
              <a:gd name="adj" fmla="val 16667"/>
            </a:avLst>
          </a:prstGeom>
          <a:ln>
            <a:noFill/>
          </a:ln>
          <a:effectLst>
            <a:outerShdw blurRad="190500" algn="tl" rotWithShape="0">
              <a:srgbClr val="000000">
                <a:alpha val="70000"/>
              </a:srgbClr>
            </a:outerShdw>
          </a:effectLst>
        </p:spPr>
      </p:pic>
      <p:sp>
        <p:nvSpPr>
          <p:cNvPr id="5" name="Content Placeholder 4"/>
          <p:cNvSpPr>
            <a:spLocks noGrp="1"/>
          </p:cNvSpPr>
          <p:nvPr>
            <p:ph sz="quarter" idx="10"/>
          </p:nvPr>
        </p:nvSpPr>
        <p:spPr>
          <a:xfrm>
            <a:off x="4724400" y="2438400"/>
            <a:ext cx="3331586" cy="3927150"/>
          </a:xfrm>
        </p:spPr>
        <p:txBody>
          <a:bodyPr>
            <a:normAutofit/>
          </a:bodyPr>
          <a:lstStyle/>
          <a:p>
            <a:r>
              <a:rPr lang="en-US" sz="2800" dirty="0"/>
              <a:t>Quality Assurance</a:t>
            </a:r>
          </a:p>
          <a:p>
            <a:r>
              <a:rPr lang="en-US" sz="2800" dirty="0"/>
              <a:t>Quality Control</a:t>
            </a:r>
          </a:p>
          <a:p>
            <a:r>
              <a:rPr lang="en-US" sz="2800" dirty="0"/>
              <a:t>Acceptance</a:t>
            </a:r>
          </a:p>
          <a:p>
            <a:r>
              <a:rPr lang="en-US" sz="2800" dirty="0"/>
              <a:t>Independent Assurance</a:t>
            </a:r>
          </a:p>
        </p:txBody>
      </p:sp>
    </p:spTree>
    <p:extLst>
      <p:ext uri="{BB962C8B-B14F-4D97-AF65-F5344CB8AC3E}">
        <p14:creationId xmlns:p14="http://schemas.microsoft.com/office/powerpoint/2010/main" val="8087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8515350" cy="1325563"/>
          </a:xfrm>
        </p:spPr>
        <p:txBody>
          <a:bodyPr>
            <a:normAutofit/>
          </a:bodyPr>
          <a:lstStyle/>
          <a:p>
            <a:r>
              <a:rPr lang="en-US" sz="4000"/>
              <a:t>Learning Outcomes (cont.)</a:t>
            </a:r>
            <a:r>
              <a:rPr lang="en-US" sz="4000" dirty="0"/>
              <a:t/>
            </a:r>
            <a:br>
              <a:rPr lang="en-US" sz="4000" dirty="0"/>
            </a:br>
            <a:r>
              <a:rPr lang="en-US" sz="4000"/>
              <a:t>Lesson 2.1</a:t>
            </a:r>
            <a:endParaRPr lang="en-US" sz="4000" dirty="0"/>
          </a:p>
        </p:txBody>
      </p:sp>
      <p:sp>
        <p:nvSpPr>
          <p:cNvPr id="3" name="Content Placeholder 2"/>
          <p:cNvSpPr>
            <a:spLocks noGrp="1"/>
          </p:cNvSpPr>
          <p:nvPr>
            <p:ph sz="quarter" idx="10"/>
          </p:nvPr>
        </p:nvSpPr>
        <p:spPr>
          <a:xfrm>
            <a:off x="1066800" y="2209800"/>
            <a:ext cx="7981949" cy="4180114"/>
          </a:xfrm>
        </p:spPr>
        <p:txBody>
          <a:bodyPr>
            <a:normAutofit/>
          </a:bodyPr>
          <a:lstStyle/>
          <a:p>
            <a:pPr lvl="0"/>
            <a:r>
              <a:rPr lang="en-US" sz="3200" dirty="0"/>
              <a:t>Describe the purpose of the general provisions</a:t>
            </a:r>
          </a:p>
          <a:p>
            <a:pPr lvl="0"/>
            <a:r>
              <a:rPr lang="en-US" sz="3200" dirty="0"/>
              <a:t>Explain how specifications are used to assign risk and affect the behavior of different parties, within a given scenario</a:t>
            </a:r>
          </a:p>
        </p:txBody>
      </p:sp>
    </p:spTree>
    <p:extLst>
      <p:ext uri="{BB962C8B-B14F-4D97-AF65-F5344CB8AC3E}">
        <p14:creationId xmlns:p14="http://schemas.microsoft.com/office/powerpoint/2010/main" val="1281927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Engineering Risk</a:t>
            </a:r>
          </a:p>
        </p:txBody>
      </p:sp>
      <p:sp>
        <p:nvSpPr>
          <p:cNvPr id="3" name="Content Placeholder 2"/>
          <p:cNvSpPr>
            <a:spLocks noGrp="1"/>
          </p:cNvSpPr>
          <p:nvPr>
            <p:ph sz="half" idx="2"/>
          </p:nvPr>
        </p:nvSpPr>
        <p:spPr>
          <a:xfrm>
            <a:off x="1088348" y="2053775"/>
            <a:ext cx="6912652" cy="1222826"/>
          </a:xfrm>
        </p:spPr>
        <p:txBody>
          <a:bodyPr/>
          <a:lstStyle/>
          <a:p>
            <a:endParaRPr lang="en-US" dirty="0"/>
          </a:p>
          <a:p>
            <a:pPr marL="0" indent="0" algn="ctr">
              <a:buNone/>
            </a:pPr>
            <a:r>
              <a:rPr lang="en-US" sz="3600" dirty="0"/>
              <a:t>Probability of event occurring</a:t>
            </a:r>
          </a:p>
        </p:txBody>
      </p:sp>
      <p:pic>
        <p:nvPicPr>
          <p:cNvPr id="12" name="Content Placeholder 11" descr="multiplied by ">
            <a:extLst>
              <a:ext uri="{FF2B5EF4-FFF2-40B4-BE49-F238E27FC236}">
                <a16:creationId xmlns:a16="http://schemas.microsoft.com/office/drawing/2014/main" id="{EB16829E-3D30-42D8-BF9B-338BFFCC3CB8}"/>
              </a:ext>
            </a:extLst>
          </p:cNvPr>
          <p:cNvPicPr>
            <a:picLocks noGrp="1" noChangeAspect="1"/>
          </p:cNvPicPr>
          <p:nvPr>
            <p:ph sz="half" idx="11"/>
          </p:nvPr>
        </p:nvPicPr>
        <p:blipFill>
          <a:blip r:embed="rId2">
            <a:extLst>
              <a:ext uri="{28A0092B-C50C-407E-A947-70E740481C1C}">
                <a14:useLocalDpi xmlns:a14="http://schemas.microsoft.com/office/drawing/2010/main" val="0"/>
              </a:ext>
            </a:extLst>
          </a:blip>
          <a:stretch>
            <a:fillRect/>
          </a:stretch>
        </p:blipFill>
        <p:spPr>
          <a:xfrm>
            <a:off x="4477490" y="3467047"/>
            <a:ext cx="493819" cy="493819"/>
          </a:xfrm>
        </p:spPr>
      </p:pic>
      <p:sp>
        <p:nvSpPr>
          <p:cNvPr id="9" name="Content Placeholder 8">
            <a:extLst>
              <a:ext uri="{FF2B5EF4-FFF2-40B4-BE49-F238E27FC236}">
                <a16:creationId xmlns:a16="http://schemas.microsoft.com/office/drawing/2014/main" id="{8AC80AA3-0060-402E-8B51-E82F5F251DD8}"/>
              </a:ext>
            </a:extLst>
          </p:cNvPr>
          <p:cNvSpPr>
            <a:spLocks noGrp="1"/>
          </p:cNvSpPr>
          <p:nvPr>
            <p:ph sz="half" idx="13"/>
          </p:nvPr>
        </p:nvSpPr>
        <p:spPr>
          <a:xfrm>
            <a:off x="1440773" y="4495800"/>
            <a:ext cx="6912652" cy="875148"/>
          </a:xfrm>
        </p:spPr>
        <p:txBody>
          <a:bodyPr>
            <a:normAutofit/>
          </a:bodyPr>
          <a:lstStyle/>
          <a:p>
            <a:pPr marL="0" indent="0">
              <a:buNone/>
            </a:pPr>
            <a:r>
              <a:rPr lang="en-US" sz="3600" dirty="0">
                <a:ea typeface="+mn-ea"/>
                <a:cs typeface="+mn-cs"/>
              </a:rPr>
              <a:t>Economic consequences of event</a:t>
            </a:r>
          </a:p>
          <a:p>
            <a:pPr marL="0" indent="0">
              <a:buNone/>
            </a:pPr>
            <a:endParaRPr lang="en-US" sz="3600" dirty="0"/>
          </a:p>
        </p:txBody>
      </p:sp>
    </p:spTree>
    <p:extLst>
      <p:ext uri="{BB962C8B-B14F-4D97-AF65-F5344CB8AC3E}">
        <p14:creationId xmlns:p14="http://schemas.microsoft.com/office/powerpoint/2010/main" val="1581398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lstStyle/>
          <a:p>
            <a:r>
              <a:rPr lang="en-US" sz="3200" dirty="0"/>
              <a:t>Group Activity 2.4</a:t>
            </a:r>
          </a:p>
        </p:txBody>
      </p:sp>
      <p:sp>
        <p:nvSpPr>
          <p:cNvPr id="5123" name="Content Placeholder 3"/>
          <p:cNvSpPr>
            <a:spLocks noGrp="1" noChangeArrowheads="1"/>
          </p:cNvSpPr>
          <p:nvPr>
            <p:ph type="body" sz="quarter" idx="10"/>
          </p:nvPr>
        </p:nvSpPr>
        <p:spPr>
          <a:xfrm>
            <a:off x="4142117" y="2667000"/>
            <a:ext cx="4436063" cy="3886200"/>
          </a:xfrm>
        </p:spPr>
        <p:txBody>
          <a:bodyPr>
            <a:normAutofit/>
          </a:bodyPr>
          <a:lstStyle/>
          <a:p>
            <a:pPr lvl="0"/>
            <a:r>
              <a:rPr lang="en-US" sz="2800" dirty="0"/>
              <a:t>Review the sample specifications</a:t>
            </a:r>
          </a:p>
          <a:p>
            <a:pPr lvl="0"/>
            <a:r>
              <a:rPr lang="en-US" sz="2800" dirty="0"/>
              <a:t>Identify the potential risks</a:t>
            </a:r>
          </a:p>
          <a:p>
            <a:pPr lvl="0"/>
            <a:r>
              <a:rPr lang="en-US" sz="2800" dirty="0"/>
              <a:t>Write the potential risk in the risk column and place a checkmark in the column for the party to the contract that owns the risk</a:t>
            </a:r>
          </a:p>
        </p:txBody>
      </p:sp>
    </p:spTree>
    <p:extLst>
      <p:ext uri="{BB962C8B-B14F-4D97-AF65-F5344CB8AC3E}">
        <p14:creationId xmlns:p14="http://schemas.microsoft.com/office/powerpoint/2010/main" val="284749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2.4—Debrief </a:t>
            </a:r>
            <a:r>
              <a:rPr lang="en-US" sz="3200" i="1" dirty="0"/>
              <a:t>Sample 1</a:t>
            </a:r>
          </a:p>
        </p:txBody>
      </p:sp>
      <p:sp>
        <p:nvSpPr>
          <p:cNvPr id="5123" name="Content Placeholder 3"/>
          <p:cNvSpPr>
            <a:spLocks noGrp="1" noChangeArrowheads="1"/>
          </p:cNvSpPr>
          <p:nvPr>
            <p:ph sz="quarter" idx="10"/>
          </p:nvPr>
        </p:nvSpPr>
        <p:spPr>
          <a:xfrm>
            <a:off x="1028700" y="1981200"/>
            <a:ext cx="7886700" cy="4180114"/>
          </a:xfrm>
        </p:spPr>
        <p:txBody>
          <a:bodyPr>
            <a:normAutofit/>
          </a:bodyPr>
          <a:lstStyle/>
          <a:p>
            <a:pPr marL="0" indent="0">
              <a:buNone/>
            </a:pPr>
            <a:r>
              <a:rPr lang="en-US" sz="2800" dirty="0"/>
              <a:t>“Remove and dispose of residue from the grooving operations as directed by the engineer to minimize dust and to prevent debris from entering drainage systems.”</a:t>
            </a:r>
          </a:p>
        </p:txBody>
      </p:sp>
    </p:spTree>
    <p:extLst>
      <p:ext uri="{BB962C8B-B14F-4D97-AF65-F5344CB8AC3E}">
        <p14:creationId xmlns:p14="http://schemas.microsoft.com/office/powerpoint/2010/main" val="2852526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2.4—Debrief</a:t>
            </a:r>
            <a:br>
              <a:rPr lang="en-US" sz="4000" dirty="0"/>
            </a:br>
            <a:r>
              <a:rPr lang="en-US" sz="3200" i="1" dirty="0"/>
              <a:t>Sample 2</a:t>
            </a:r>
          </a:p>
        </p:txBody>
      </p:sp>
      <p:sp>
        <p:nvSpPr>
          <p:cNvPr id="5123" name="Content Placeholder 3"/>
          <p:cNvSpPr>
            <a:spLocks noGrp="1" noChangeArrowheads="1"/>
          </p:cNvSpPr>
          <p:nvPr>
            <p:ph sz="quarter" idx="10"/>
          </p:nvPr>
        </p:nvSpPr>
        <p:spPr>
          <a:xfrm>
            <a:off x="1066801" y="2057400"/>
            <a:ext cx="7696200" cy="4180114"/>
          </a:xfrm>
        </p:spPr>
        <p:txBody>
          <a:bodyPr>
            <a:normAutofit fontScale="85000" lnSpcReduction="20000"/>
          </a:bodyPr>
          <a:lstStyle/>
          <a:p>
            <a:pPr marL="0" indent="0">
              <a:lnSpc>
                <a:spcPct val="100000"/>
              </a:lnSpc>
              <a:buNone/>
            </a:pPr>
            <a:r>
              <a:rPr lang="en-US" sz="3300" dirty="0"/>
              <a:t>“Using methods approved by the engineer, clean dirt and debris from the pavement surface and paved shoulders before placing HMA. Remove loose material from joints and cracks using compressed air. If the engineer determines the compressed air system will not remove deleterious material, remove loose material by a hand or mechanical method, as approved by the engineer. The agency will pay for removal of material by hand or mechanical methods in accordance with subsection 501.04.E.”</a:t>
            </a:r>
          </a:p>
        </p:txBody>
      </p:sp>
    </p:spTree>
    <p:extLst>
      <p:ext uri="{BB962C8B-B14F-4D97-AF65-F5344CB8AC3E}">
        <p14:creationId xmlns:p14="http://schemas.microsoft.com/office/powerpoint/2010/main" val="575838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2.4—Debrief</a:t>
            </a:r>
            <a:br>
              <a:rPr lang="en-US" sz="4000" dirty="0"/>
            </a:br>
            <a:r>
              <a:rPr lang="en-US" sz="3200" i="1" dirty="0"/>
              <a:t>Sample 3</a:t>
            </a:r>
          </a:p>
        </p:txBody>
      </p:sp>
      <p:sp>
        <p:nvSpPr>
          <p:cNvPr id="5123" name="Content Placeholder 3"/>
          <p:cNvSpPr>
            <a:spLocks noGrp="1" noChangeArrowheads="1"/>
          </p:cNvSpPr>
          <p:nvPr>
            <p:ph sz="quarter" idx="10"/>
          </p:nvPr>
        </p:nvSpPr>
        <p:spPr>
          <a:xfrm>
            <a:off x="1085851" y="1981200"/>
            <a:ext cx="7429499" cy="4180114"/>
          </a:xfrm>
        </p:spPr>
        <p:txBody>
          <a:bodyPr>
            <a:normAutofit/>
          </a:bodyPr>
          <a:lstStyle/>
          <a:p>
            <a:pPr marL="0" indent="0">
              <a:lnSpc>
                <a:spcPct val="100000"/>
              </a:lnSpc>
              <a:buNone/>
            </a:pPr>
            <a:r>
              <a:rPr lang="en-US" sz="3000" dirty="0"/>
              <a:t>“The surface areas of asphalt and concrete pavement that are to receive markings shall be cleaned with a high-pressure air blast to remove loose material prior to placement of the epoxy pavement marking. Should any pavement become dirty, from tracked mud or for other reasons, as determined by the engineer, it shall be cleaned prior to the placement of the epoxy pavement marking.”</a:t>
            </a:r>
          </a:p>
        </p:txBody>
      </p:sp>
    </p:spTree>
    <p:extLst>
      <p:ext uri="{BB962C8B-B14F-4D97-AF65-F5344CB8AC3E}">
        <p14:creationId xmlns:p14="http://schemas.microsoft.com/office/powerpoint/2010/main" val="1556590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0E502-F6DC-477E-9020-BD15DE1293EB}"/>
              </a:ext>
            </a:extLst>
          </p:cNvPr>
          <p:cNvSpPr>
            <a:spLocks noGrp="1"/>
          </p:cNvSpPr>
          <p:nvPr>
            <p:ph type="title"/>
          </p:nvPr>
        </p:nvSpPr>
        <p:spPr>
          <a:xfrm>
            <a:off x="4962352" y="1457329"/>
            <a:ext cx="3748562" cy="1590675"/>
          </a:xfrm>
        </p:spPr>
        <p:txBody>
          <a:bodyPr>
            <a:normAutofit/>
          </a:bodyPr>
          <a:lstStyle/>
          <a:p>
            <a:r>
              <a:rPr lang="en-US" sz="3600" dirty="0"/>
              <a:t>Explicit and Implicit Risk</a:t>
            </a:r>
          </a:p>
        </p:txBody>
      </p:sp>
      <p:pic>
        <p:nvPicPr>
          <p:cNvPr id="6" name="Picture Placeholder 5" descr="A key.">
            <a:extLst>
              <a:ext uri="{FF2B5EF4-FFF2-40B4-BE49-F238E27FC236}">
                <a16:creationId xmlns:a16="http://schemas.microsoft.com/office/drawing/2014/main" id="{D5E1922C-16B9-47B5-86CF-82D5FEBEDEA2}"/>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6030" t="11892" r="7201" b="10808"/>
          <a:stretch/>
        </p:blipFill>
        <p:spPr>
          <a:xfrm>
            <a:off x="433086" y="1962153"/>
            <a:ext cx="4333344" cy="2628894"/>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sp>
        <p:nvSpPr>
          <p:cNvPr id="3" name="Content Placeholder 2">
            <a:extLst>
              <a:ext uri="{FF2B5EF4-FFF2-40B4-BE49-F238E27FC236}">
                <a16:creationId xmlns:a16="http://schemas.microsoft.com/office/drawing/2014/main" id="{067B38FD-7645-42B5-A97F-9F28BF151A2C}"/>
              </a:ext>
            </a:extLst>
          </p:cNvPr>
          <p:cNvSpPr>
            <a:spLocks noGrp="1"/>
          </p:cNvSpPr>
          <p:nvPr>
            <p:ph sz="quarter" idx="10"/>
          </p:nvPr>
        </p:nvSpPr>
        <p:spPr>
          <a:xfrm>
            <a:off x="4962133" y="3276600"/>
            <a:ext cx="3102986" cy="2235199"/>
          </a:xfrm>
        </p:spPr>
        <p:txBody>
          <a:bodyPr>
            <a:normAutofit/>
          </a:bodyPr>
          <a:lstStyle/>
          <a:p>
            <a:pPr marL="0" indent="0">
              <a:buNone/>
            </a:pPr>
            <a:r>
              <a:rPr lang="en-US" sz="2800" dirty="0"/>
              <a:t>Consider both implicit and explicit risk allocation</a:t>
            </a:r>
          </a:p>
          <a:p>
            <a:endParaRPr lang="en-US" sz="2800" dirty="0"/>
          </a:p>
        </p:txBody>
      </p:sp>
    </p:spTree>
    <p:extLst>
      <p:ext uri="{BB962C8B-B14F-4D97-AF65-F5344CB8AC3E}">
        <p14:creationId xmlns:p14="http://schemas.microsoft.com/office/powerpoint/2010/main" val="212769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5029200" y="2743200"/>
            <a:ext cx="3981782" cy="1590675"/>
          </a:xfrm>
        </p:spPr>
        <p:txBody>
          <a:bodyPr anchor="t" anchorCtr="0">
            <a:noAutofit/>
          </a:bodyPr>
          <a:lstStyle/>
          <a:p>
            <a:r>
              <a:rPr lang="en-US" sz="3600" dirty="0"/>
              <a:t>Lesson 2.2: Specification Types</a:t>
            </a:r>
          </a:p>
        </p:txBody>
      </p:sp>
      <p:pic>
        <p:nvPicPr>
          <p:cNvPr id="11" name="Picture Placeholder 10" descr="File folders in open lateral file">
            <a:extLst>
              <a:ext uri="{FF2B5EF4-FFF2-40B4-BE49-F238E27FC236}">
                <a16:creationId xmlns:a16="http://schemas.microsoft.com/office/drawing/2014/main" id="{9E9B1A98-7A21-43A2-B488-33BE5EF9F13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093" t="6077" r="4133" b="5450"/>
          <a:stretch/>
        </p:blipFill>
        <p:spPr>
          <a:xfrm>
            <a:off x="381000" y="365124"/>
            <a:ext cx="4391824" cy="2944368"/>
          </a:xfrm>
          <a:prstGeom prst="roundRect">
            <a:avLst/>
          </a:prstGeom>
          <a:ln>
            <a:noFill/>
          </a:ln>
          <a:effectLst>
            <a:outerShdw blurRad="190500" algn="tl" rotWithShape="0">
              <a:srgbClr val="000000">
                <a:alpha val="70000"/>
              </a:srgbClr>
            </a:outerShdw>
          </a:effectLst>
        </p:spPr>
      </p:pic>
      <p:pic>
        <p:nvPicPr>
          <p:cNvPr id="13" name="Picture Placeholder 12" descr="A hand holding a pen and signing a document.">
            <a:extLst>
              <a:ext uri="{FF2B5EF4-FFF2-40B4-BE49-F238E27FC236}">
                <a16:creationId xmlns:a16="http://schemas.microsoft.com/office/drawing/2014/main" id="{38A38B0C-ACED-4685-A88B-EBE7DDB85BF4}"/>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093" t="6077" r="4133" b="5450"/>
          <a:stretch/>
        </p:blipFill>
        <p:spPr>
          <a:xfrm>
            <a:off x="381000" y="3657599"/>
            <a:ext cx="4391824" cy="2944368"/>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9294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628650" y="365129"/>
            <a:ext cx="7886700" cy="1325563"/>
          </a:xfrm>
        </p:spPr>
        <p:txBody>
          <a:bodyPr>
            <a:normAutofit/>
          </a:bodyPr>
          <a:lstStyle/>
          <a:p>
            <a:r>
              <a:rPr lang="en-US" sz="4000" dirty="0"/>
              <a:t>Learning Outcomes</a:t>
            </a:r>
            <a:br>
              <a:rPr lang="en-US" sz="4000" dirty="0"/>
            </a:br>
            <a:r>
              <a:rPr lang="en-US" sz="4000" dirty="0"/>
              <a:t>Lesson 2.2 </a:t>
            </a:r>
          </a:p>
        </p:txBody>
      </p:sp>
      <p:sp>
        <p:nvSpPr>
          <p:cNvPr id="5" name="Content Placeholder 4">
            <a:extLst>
              <a:ext uri="{FF2B5EF4-FFF2-40B4-BE49-F238E27FC236}">
                <a16:creationId xmlns:a16="http://schemas.microsoft.com/office/drawing/2014/main" id="{11AA0D26-C8F8-407A-A817-0FDE2CF85E72}"/>
              </a:ext>
            </a:extLst>
          </p:cNvPr>
          <p:cNvSpPr>
            <a:spLocks noGrp="1"/>
          </p:cNvSpPr>
          <p:nvPr>
            <p:ph sz="quarter" idx="10"/>
          </p:nvPr>
        </p:nvSpPr>
        <p:spPr/>
        <p:txBody>
          <a:bodyPr>
            <a:normAutofit/>
          </a:bodyPr>
          <a:lstStyle/>
          <a:p>
            <a:pPr marL="0" indent="0">
              <a:buNone/>
            </a:pPr>
            <a:r>
              <a:rPr lang="en-US" sz="3200" dirty="0"/>
              <a:t>Compare method and end-result specifications</a:t>
            </a:r>
          </a:p>
          <a:p>
            <a:endParaRPr lang="en-US" sz="3200" dirty="0"/>
          </a:p>
        </p:txBody>
      </p:sp>
    </p:spTree>
    <p:extLst>
      <p:ext uri="{BB962C8B-B14F-4D97-AF65-F5344CB8AC3E}">
        <p14:creationId xmlns:p14="http://schemas.microsoft.com/office/powerpoint/2010/main" val="261937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535" y="1981200"/>
            <a:ext cx="3101834" cy="1590675"/>
          </a:xfrm>
        </p:spPr>
        <p:txBody>
          <a:bodyPr>
            <a:normAutofit/>
          </a:bodyPr>
          <a:lstStyle/>
          <a:p>
            <a:r>
              <a:rPr lang="en-US" sz="4000" dirty="0"/>
              <a:t>Definitions</a:t>
            </a:r>
          </a:p>
        </p:txBody>
      </p:sp>
      <p:pic>
        <p:nvPicPr>
          <p:cNvPr id="11" name="Picture Placeholder 10" descr="A magnifying glass over a dictionary captioned “Method Specification&quot;">
            <a:extLst>
              <a:ext uri="{FF2B5EF4-FFF2-40B4-BE49-F238E27FC236}">
                <a16:creationId xmlns:a16="http://schemas.microsoft.com/office/drawing/2014/main" id="{C4F81CDD-AE2B-4F78-9CFA-46B140808C99}"/>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4640" t="14625" r="15194" b="14625"/>
          <a:stretch/>
        </p:blipFill>
        <p:spPr>
          <a:xfrm>
            <a:off x="993631" y="228600"/>
            <a:ext cx="3099738" cy="2947670"/>
          </a:xfrm>
          <a:prstGeom prst="roundRect">
            <a:avLst/>
          </a:prstGeom>
          <a:ln>
            <a:noFill/>
          </a:ln>
          <a:effectLst>
            <a:outerShdw blurRad="190500" algn="tl" rotWithShape="0">
              <a:srgbClr val="000000">
                <a:alpha val="70000"/>
              </a:srgbClr>
            </a:outerShdw>
          </a:effectLst>
        </p:spPr>
      </p:pic>
      <p:pic>
        <p:nvPicPr>
          <p:cNvPr id="12" name="Picture Placeholder 11" descr="A magnifying glass over a dictionary captioned “End-result Specification”">
            <a:extLst>
              <a:ext uri="{FF2B5EF4-FFF2-40B4-BE49-F238E27FC236}">
                <a16:creationId xmlns:a16="http://schemas.microsoft.com/office/drawing/2014/main" id="{B7A3102F-8B1C-440A-828A-BBE270F3B61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475" t="7563" r="14421" b="15628"/>
          <a:stretch/>
        </p:blipFill>
        <p:spPr>
          <a:xfrm>
            <a:off x="993631" y="3429000"/>
            <a:ext cx="3099738" cy="3293491"/>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2671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18339" y="381003"/>
            <a:ext cx="7224278" cy="930273"/>
          </a:xfrm>
        </p:spPr>
        <p:txBody>
          <a:bodyPr>
            <a:normAutofit/>
          </a:bodyPr>
          <a:lstStyle/>
          <a:p>
            <a:r>
              <a:rPr lang="en-US" dirty="0"/>
              <a:t>Types of Specifications</a:t>
            </a:r>
          </a:p>
        </p:txBody>
      </p:sp>
      <p:pic>
        <p:nvPicPr>
          <p:cNvPr id="6" name="Picture Placeholder 5" descr="A gantt chart. Column headings: Basis of Acceptance includes: Method Specification (Also, Method and Material or Prescriptive Specification) which is marked as Based on Substantial Conformance with Method and Material Requirements.&#10;The next row, End-result Specification is marked across both Based on Quality Characteristics and through Based on Performance. The next row, QA Specification is marked through Based on Quality Characteristics. The next two rows, PRS and PBS are marked through Based on Quality Characteristics and about 1/3 of the way through Based on Performance. Finally, Performance Specification row has an unfilled mark across Based on Quality Characteristics and a filled mark across most of Based on Performance. ">
            <a:extLst>
              <a:ext uri="{FF2B5EF4-FFF2-40B4-BE49-F238E27FC236}">
                <a16:creationId xmlns:a16="http://schemas.microsoft.com/office/drawing/2014/main" id="{E4BA2F56-853E-43BB-9E9F-72E6794AEA3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8824" t="-3276" r="-8824" b="-418"/>
          <a:stretch/>
        </p:blipFill>
        <p:spPr>
          <a:xfrm>
            <a:off x="0" y="1358901"/>
            <a:ext cx="9144000" cy="5499100"/>
          </a:xfrm>
        </p:spPr>
      </p:pic>
    </p:spTree>
    <p:extLst>
      <p:ext uri="{BB962C8B-B14F-4D97-AF65-F5344CB8AC3E}">
        <p14:creationId xmlns:p14="http://schemas.microsoft.com/office/powerpoint/2010/main" val="31035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Definition of Contract</a:t>
            </a:r>
          </a:p>
        </p:txBody>
      </p:sp>
      <p:sp>
        <p:nvSpPr>
          <p:cNvPr id="5123" name="Content Placeholder 3"/>
          <p:cNvSpPr>
            <a:spLocks noGrp="1" noChangeArrowheads="1"/>
          </p:cNvSpPr>
          <p:nvPr>
            <p:ph sz="quarter" idx="10"/>
          </p:nvPr>
        </p:nvSpPr>
        <p:spPr>
          <a:xfrm>
            <a:off x="1143000" y="2209800"/>
            <a:ext cx="7772400" cy="1877544"/>
          </a:xfrm>
        </p:spPr>
        <p:txBody>
          <a:bodyPr>
            <a:normAutofit/>
          </a:bodyPr>
          <a:lstStyle/>
          <a:p>
            <a:pPr marL="0" indent="0">
              <a:buNone/>
            </a:pPr>
            <a:r>
              <a:rPr lang="en-US" sz="3200" dirty="0"/>
              <a:t>“A contract is an agreement between the parties.”</a:t>
            </a:r>
          </a:p>
        </p:txBody>
      </p:sp>
    </p:spTree>
    <p:extLst>
      <p:ext uri="{BB962C8B-B14F-4D97-AF65-F5344CB8AC3E}">
        <p14:creationId xmlns:p14="http://schemas.microsoft.com/office/powerpoint/2010/main" val="378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ADF55-7F17-4E33-9563-B7837FDC94FC}"/>
              </a:ext>
            </a:extLst>
          </p:cNvPr>
          <p:cNvSpPr>
            <a:spLocks noGrp="1"/>
          </p:cNvSpPr>
          <p:nvPr>
            <p:ph type="title"/>
          </p:nvPr>
        </p:nvSpPr>
        <p:spPr>
          <a:xfrm>
            <a:off x="4876800" y="2286000"/>
            <a:ext cx="3733800" cy="1590675"/>
          </a:xfrm>
        </p:spPr>
        <p:txBody>
          <a:bodyPr>
            <a:noAutofit/>
          </a:bodyPr>
          <a:lstStyle/>
          <a:p>
            <a:r>
              <a:rPr lang="en-US" sz="3600" dirty="0"/>
              <a:t>Lesson 2.3 Formatting Specifications</a:t>
            </a:r>
          </a:p>
        </p:txBody>
      </p:sp>
      <p:pic>
        <p:nvPicPr>
          <p:cNvPr id="7" name="Picture Placeholder 6" descr="Hand holding a pen and drawing notes.&#10;">
            <a:extLst>
              <a:ext uri="{FF2B5EF4-FFF2-40B4-BE49-F238E27FC236}">
                <a16:creationId xmlns:a16="http://schemas.microsoft.com/office/drawing/2014/main" id="{B8EF21C2-4825-4AC0-8407-0FC62005CF09}"/>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269" t="9433" r="6036" b="8164"/>
          <a:stretch/>
        </p:blipFill>
        <p:spPr>
          <a:xfrm>
            <a:off x="304800" y="365130"/>
            <a:ext cx="4416552" cy="2821639"/>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pic>
        <p:nvPicPr>
          <p:cNvPr id="9" name="Picture Placeholder 8" descr="Contract documents and a hard hat.">
            <a:extLst>
              <a:ext uri="{FF2B5EF4-FFF2-40B4-BE49-F238E27FC236}">
                <a16:creationId xmlns:a16="http://schemas.microsoft.com/office/drawing/2014/main" id="{7DB6BFC5-2527-41C3-8F84-D6E207FC8764}"/>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994" t="5650" r="6036" b="11947"/>
          <a:stretch/>
        </p:blipFill>
        <p:spPr>
          <a:xfrm>
            <a:off x="296119" y="3615904"/>
            <a:ext cx="4416552" cy="2876966"/>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2969566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Learning Outcomes</a:t>
            </a:r>
            <a:br>
              <a:rPr lang="en-US" sz="4000" dirty="0"/>
            </a:br>
            <a:r>
              <a:rPr lang="en-US" sz="4000" dirty="0"/>
              <a:t>Lesson 2.3 </a:t>
            </a:r>
          </a:p>
        </p:txBody>
      </p:sp>
      <p:sp>
        <p:nvSpPr>
          <p:cNvPr id="5123" name="Content Placeholder 3"/>
          <p:cNvSpPr>
            <a:spLocks noGrp="1" noChangeArrowheads="1"/>
          </p:cNvSpPr>
          <p:nvPr>
            <p:ph sz="quarter" idx="10"/>
          </p:nvPr>
        </p:nvSpPr>
        <p:spPr>
          <a:xfrm>
            <a:off x="628650" y="2057400"/>
            <a:ext cx="7524750" cy="4180114"/>
          </a:xfrm>
        </p:spPr>
        <p:txBody>
          <a:bodyPr>
            <a:normAutofit/>
          </a:bodyPr>
          <a:lstStyle/>
          <a:p>
            <a:pPr marL="0" lvl="0" indent="0">
              <a:buNone/>
            </a:pPr>
            <a:r>
              <a:rPr lang="en-US" sz="3200" dirty="0"/>
              <a:t>Explain each element of the AASHTO five-part format</a:t>
            </a:r>
          </a:p>
        </p:txBody>
      </p:sp>
    </p:spTree>
    <p:extLst>
      <p:ext uri="{BB962C8B-B14F-4D97-AF65-F5344CB8AC3E}">
        <p14:creationId xmlns:p14="http://schemas.microsoft.com/office/powerpoint/2010/main" val="388632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18339" y="381003"/>
            <a:ext cx="7224278" cy="930273"/>
          </a:xfrm>
        </p:spPr>
        <p:txBody>
          <a:bodyPr>
            <a:normAutofit/>
          </a:bodyPr>
          <a:lstStyle/>
          <a:p>
            <a:r>
              <a:rPr lang="en-US" dirty="0"/>
              <a:t>AASHTO Five-Part Format</a:t>
            </a:r>
          </a:p>
        </p:txBody>
      </p:sp>
      <p:pic>
        <p:nvPicPr>
          <p:cNvPr id="5" name="Picture Placeholder 4" descr="Description of Work,&#10;Materials, &#10;Construction Requirements, &#10;Measurement, &#10;Payment">
            <a:extLst>
              <a:ext uri="{FF2B5EF4-FFF2-40B4-BE49-F238E27FC236}">
                <a16:creationId xmlns:a16="http://schemas.microsoft.com/office/drawing/2014/main" id="{4545A614-FD36-4584-BF69-51B63E96748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652" t="-4757" r="-18507" b="-3642"/>
          <a:stretch/>
        </p:blipFill>
        <p:spPr>
          <a:xfrm>
            <a:off x="0" y="1358901"/>
            <a:ext cx="9144000" cy="5499100"/>
          </a:xfrm>
        </p:spPr>
      </p:pic>
    </p:spTree>
    <p:extLst>
      <p:ext uri="{BB962C8B-B14F-4D97-AF65-F5344CB8AC3E}">
        <p14:creationId xmlns:p14="http://schemas.microsoft.com/office/powerpoint/2010/main" val="4234708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038600" y="391886"/>
            <a:ext cx="5105400" cy="1624615"/>
          </a:xfrm>
        </p:spPr>
        <p:txBody>
          <a:bodyPr>
            <a:normAutofit/>
          </a:bodyPr>
          <a:lstStyle/>
          <a:p>
            <a:r>
              <a:rPr lang="en-US" sz="3200" dirty="0"/>
              <a:t>Individual Activity 2.2</a:t>
            </a:r>
          </a:p>
        </p:txBody>
      </p:sp>
      <p:sp>
        <p:nvSpPr>
          <p:cNvPr id="7" name="Content Placeholder 6">
            <a:extLst>
              <a:ext uri="{FF2B5EF4-FFF2-40B4-BE49-F238E27FC236}">
                <a16:creationId xmlns:a16="http://schemas.microsoft.com/office/drawing/2014/main" id="{4147F6F2-1F17-4829-A8C0-8DB64811996E}"/>
              </a:ext>
            </a:extLst>
          </p:cNvPr>
          <p:cNvSpPr>
            <a:spLocks noGrp="1"/>
          </p:cNvSpPr>
          <p:nvPr>
            <p:ph type="body" sz="quarter" idx="10"/>
          </p:nvPr>
        </p:nvSpPr>
        <p:spPr>
          <a:xfrm>
            <a:off x="3989717" y="2590800"/>
            <a:ext cx="5154283" cy="3886200"/>
          </a:xfrm>
        </p:spPr>
        <p:txBody>
          <a:bodyPr>
            <a:noAutofit/>
          </a:bodyPr>
          <a:lstStyle/>
          <a:p>
            <a:pPr>
              <a:lnSpc>
                <a:spcPct val="100000"/>
              </a:lnSpc>
            </a:pPr>
            <a:r>
              <a:rPr lang="en-US" sz="2400" dirty="0"/>
              <a:t>Read the AASHTO Five-Part </a:t>
            </a:r>
            <a:br>
              <a:rPr lang="en-US" sz="2400" dirty="0"/>
            </a:br>
            <a:r>
              <a:rPr lang="en-US" sz="2400" dirty="0"/>
              <a:t>Format Functions</a:t>
            </a:r>
          </a:p>
          <a:p>
            <a:pPr>
              <a:lnSpc>
                <a:spcPct val="100000"/>
              </a:lnSpc>
            </a:pPr>
            <a:r>
              <a:rPr lang="en-US" sz="2400" dirty="0"/>
              <a:t>Write any questions you have about the structure and function of each</a:t>
            </a:r>
          </a:p>
          <a:p>
            <a:pPr>
              <a:lnSpc>
                <a:spcPct val="100000"/>
              </a:lnSpc>
            </a:pPr>
            <a:r>
              <a:rPr lang="en-US" sz="2400" dirty="0"/>
              <a:t>Determine agency’s preferred format</a:t>
            </a:r>
          </a:p>
          <a:p>
            <a:pPr lvl="0">
              <a:lnSpc>
                <a:spcPct val="100000"/>
              </a:lnSpc>
            </a:pPr>
            <a:r>
              <a:rPr lang="en-US" sz="2400" dirty="0"/>
              <a:t>Compare and contrast the agency’s preferred format and the AASHTO </a:t>
            </a:r>
            <a:br>
              <a:rPr lang="en-US" sz="2400" dirty="0"/>
            </a:br>
            <a:r>
              <a:rPr lang="en-US" sz="2400" dirty="0"/>
              <a:t>five-part format</a:t>
            </a:r>
          </a:p>
        </p:txBody>
      </p:sp>
    </p:spTree>
    <p:extLst>
      <p:ext uri="{BB962C8B-B14F-4D97-AF65-F5344CB8AC3E}">
        <p14:creationId xmlns:p14="http://schemas.microsoft.com/office/powerpoint/2010/main" val="3069455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lstStyle/>
          <a:p>
            <a:r>
              <a:rPr lang="en-US" sz="3200" dirty="0"/>
              <a:t>Group Activity 2.5</a:t>
            </a:r>
          </a:p>
        </p:txBody>
      </p:sp>
      <p:sp>
        <p:nvSpPr>
          <p:cNvPr id="5123" name="Content Placeholder 3"/>
          <p:cNvSpPr>
            <a:spLocks noGrp="1" noChangeArrowheads="1"/>
          </p:cNvSpPr>
          <p:nvPr>
            <p:ph type="body" sz="quarter" idx="10"/>
          </p:nvPr>
        </p:nvSpPr>
        <p:spPr>
          <a:xfrm>
            <a:off x="4142117" y="2781299"/>
            <a:ext cx="4572000" cy="3886200"/>
          </a:xfrm>
        </p:spPr>
        <p:txBody>
          <a:bodyPr/>
          <a:lstStyle/>
          <a:p>
            <a:pPr lvl="0">
              <a:spcBef>
                <a:spcPts val="475"/>
              </a:spcBef>
            </a:pPr>
            <a:r>
              <a:rPr lang="en-US" sz="2800" dirty="0"/>
              <a:t>Read the context and criteria</a:t>
            </a:r>
          </a:p>
          <a:p>
            <a:pPr lvl="0">
              <a:spcBef>
                <a:spcPts val="475"/>
              </a:spcBef>
            </a:pPr>
            <a:r>
              <a:rPr lang="en-US" sz="2800" dirty="0"/>
              <a:t>Create a general outline for a new concrete sidewalk specification</a:t>
            </a:r>
          </a:p>
          <a:p>
            <a:pPr>
              <a:spcBef>
                <a:spcPts val="475"/>
              </a:spcBef>
            </a:pPr>
            <a:r>
              <a:rPr lang="en-US" sz="2800" dirty="0"/>
              <a:t>Write the outline on the flip chart</a:t>
            </a:r>
            <a:endParaRPr lang="en-US" dirty="0"/>
          </a:p>
        </p:txBody>
      </p:sp>
    </p:spTree>
    <p:extLst>
      <p:ext uri="{BB962C8B-B14F-4D97-AF65-F5344CB8AC3E}">
        <p14:creationId xmlns:p14="http://schemas.microsoft.com/office/powerpoint/2010/main" val="2308800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2.5—Debrief</a:t>
            </a:r>
          </a:p>
        </p:txBody>
      </p:sp>
      <p:sp>
        <p:nvSpPr>
          <p:cNvPr id="5123" name="Content Placeholder 3"/>
          <p:cNvSpPr>
            <a:spLocks noGrp="1" noChangeArrowheads="1"/>
          </p:cNvSpPr>
          <p:nvPr>
            <p:ph sz="quarter" idx="10"/>
          </p:nvPr>
        </p:nvSpPr>
        <p:spPr/>
        <p:txBody>
          <a:bodyPr>
            <a:normAutofit/>
          </a:bodyPr>
          <a:lstStyle/>
          <a:p>
            <a:pPr>
              <a:spcBef>
                <a:spcPts val="275"/>
              </a:spcBef>
            </a:pPr>
            <a:r>
              <a:rPr lang="en-US" sz="2800" dirty="0"/>
              <a:t>608 		Concrete Sidewalk</a:t>
            </a:r>
          </a:p>
          <a:p>
            <a:pPr>
              <a:spcBef>
                <a:spcPts val="275"/>
              </a:spcBef>
            </a:pPr>
            <a:r>
              <a:rPr lang="en-US" sz="2800" dirty="0"/>
              <a:t>608.01 	Description of Work</a:t>
            </a:r>
          </a:p>
          <a:p>
            <a:pPr>
              <a:spcBef>
                <a:spcPts val="275"/>
              </a:spcBef>
            </a:pPr>
            <a:r>
              <a:rPr lang="en-US" sz="2800" dirty="0"/>
              <a:t>608.02 	Materials</a:t>
            </a:r>
          </a:p>
          <a:p>
            <a:pPr>
              <a:spcBef>
                <a:spcPts val="275"/>
              </a:spcBef>
            </a:pPr>
            <a:r>
              <a:rPr lang="en-US" sz="2800" dirty="0"/>
              <a:t>608.03 	Construction Requirements</a:t>
            </a:r>
          </a:p>
          <a:p>
            <a:pPr marL="569913" lvl="1" indent="-365125">
              <a:spcBef>
                <a:spcPts val="275"/>
              </a:spcBef>
              <a:buClr>
                <a:schemeClr val="tx1"/>
              </a:buClr>
              <a:buFont typeface="+mj-lt"/>
              <a:buAutoNum type="arabicPeriod"/>
            </a:pPr>
            <a:r>
              <a:rPr lang="en-US" sz="2400" dirty="0"/>
              <a:t>Equipment</a:t>
            </a:r>
          </a:p>
          <a:p>
            <a:pPr marL="569913" lvl="1" indent="-365125">
              <a:spcBef>
                <a:spcPts val="275"/>
              </a:spcBef>
              <a:buClr>
                <a:schemeClr val="tx1"/>
              </a:buClr>
              <a:buFont typeface="+mj-lt"/>
              <a:buAutoNum type="arabicPeriod"/>
            </a:pPr>
            <a:r>
              <a:rPr lang="en-US" sz="2400" dirty="0"/>
              <a:t>Methods</a:t>
            </a:r>
          </a:p>
          <a:p>
            <a:pPr marL="569913" lvl="1" indent="-365125">
              <a:spcBef>
                <a:spcPts val="275"/>
              </a:spcBef>
              <a:buClr>
                <a:schemeClr val="tx1"/>
              </a:buClr>
              <a:buFont typeface="+mj-lt"/>
              <a:buAutoNum type="arabicPeriod"/>
            </a:pPr>
            <a:r>
              <a:rPr lang="en-US" sz="2400" dirty="0"/>
              <a:t>Inspection and Acceptance</a:t>
            </a:r>
          </a:p>
          <a:p>
            <a:pPr>
              <a:spcBef>
                <a:spcPts val="275"/>
              </a:spcBef>
            </a:pPr>
            <a:r>
              <a:rPr lang="en-US" sz="2800" dirty="0"/>
              <a:t>608.04 	Measurement</a:t>
            </a:r>
          </a:p>
          <a:p>
            <a:pPr>
              <a:spcBef>
                <a:spcPts val="275"/>
              </a:spcBef>
            </a:pPr>
            <a:r>
              <a:rPr lang="en-US" sz="2800" dirty="0"/>
              <a:t>608.05 	Payment</a:t>
            </a:r>
          </a:p>
        </p:txBody>
      </p:sp>
    </p:spTree>
    <p:extLst>
      <p:ext uri="{BB962C8B-B14F-4D97-AF65-F5344CB8AC3E}">
        <p14:creationId xmlns:p14="http://schemas.microsoft.com/office/powerpoint/2010/main" val="619660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5029200" y="2368768"/>
            <a:ext cx="3922393" cy="1590675"/>
          </a:xfrm>
        </p:spPr>
        <p:txBody>
          <a:bodyPr/>
          <a:lstStyle/>
          <a:p>
            <a:pPr eaLnBrk="1" hangingPunct="1">
              <a:defRPr/>
            </a:pPr>
            <a:r>
              <a:rPr lang="en-US" sz="4000" dirty="0"/>
              <a:t>Module 2 Review</a:t>
            </a:r>
            <a:endParaRPr lang="en-US" sz="2800" dirty="0"/>
          </a:p>
        </p:txBody>
      </p:sp>
      <p:pic>
        <p:nvPicPr>
          <p:cNvPr id="8" name="Picture Placeholder 7" descr="A magnifying glass over a contract, captioned as “General Provisions&quot;">
            <a:extLst>
              <a:ext uri="{FF2B5EF4-FFF2-40B4-BE49-F238E27FC236}">
                <a16:creationId xmlns:a16="http://schemas.microsoft.com/office/drawing/2014/main" id="{08E82589-20BD-4328-A876-F5A8573DC52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4158" b="412"/>
          <a:stretch/>
        </p:blipFill>
        <p:spPr>
          <a:xfrm>
            <a:off x="344807" y="325571"/>
            <a:ext cx="4421189" cy="2838535"/>
          </a:xfrm>
          <a:prstGeom prst="roundRect">
            <a:avLst/>
          </a:prstGeom>
          <a:ln>
            <a:noFill/>
          </a:ln>
          <a:effectLst>
            <a:outerShdw blurRad="190500" algn="tl" rotWithShape="0">
              <a:srgbClr val="000000">
                <a:alpha val="70000"/>
              </a:srgbClr>
            </a:outerShdw>
          </a:effectLst>
        </p:spPr>
      </p:pic>
      <p:pic>
        <p:nvPicPr>
          <p:cNvPr id="9" name="Picture Placeholder 8" descr="A magnifying glass over a contract, captioned as “Technical Provisions” ">
            <a:extLst>
              <a:ext uri="{FF2B5EF4-FFF2-40B4-BE49-F238E27FC236}">
                <a16:creationId xmlns:a16="http://schemas.microsoft.com/office/drawing/2014/main" id="{CFFCA341-0EE2-48C7-AFFA-EAA190D2A2AB}"/>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018" b="260"/>
          <a:stretch/>
        </p:blipFill>
        <p:spPr>
          <a:xfrm>
            <a:off x="344807" y="3752599"/>
            <a:ext cx="4303393" cy="2762906"/>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097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543509" y="381000"/>
            <a:ext cx="8591550" cy="1325563"/>
          </a:xfrm>
        </p:spPr>
        <p:txBody>
          <a:bodyPr>
            <a:normAutofit/>
          </a:bodyPr>
          <a:lstStyle/>
          <a:p>
            <a:r>
              <a:rPr lang="en-US" sz="4000" spc="-100" dirty="0"/>
              <a:t>AASHTO Definition of Contract</a:t>
            </a:r>
          </a:p>
        </p:txBody>
      </p:sp>
      <p:sp>
        <p:nvSpPr>
          <p:cNvPr id="5123" name="Content Placeholder 3"/>
          <p:cNvSpPr>
            <a:spLocks noGrp="1" noChangeArrowheads="1"/>
          </p:cNvSpPr>
          <p:nvPr>
            <p:ph sz="quarter" idx="10"/>
          </p:nvPr>
        </p:nvSpPr>
        <p:spPr>
          <a:xfrm>
            <a:off x="1162051" y="2133600"/>
            <a:ext cx="7973008" cy="4180114"/>
          </a:xfrm>
        </p:spPr>
        <p:txBody>
          <a:bodyPr>
            <a:noAutofit/>
          </a:bodyPr>
          <a:lstStyle/>
          <a:p>
            <a:pPr marL="0" indent="0">
              <a:buNone/>
            </a:pPr>
            <a:r>
              <a:rPr lang="en-US" sz="2800" dirty="0"/>
              <a:t>“Written agreement between the agency and the contractor detailing the obligations of each to perform the work. The contract includes the invitation for bids, addenda, proposal, contract form, contract bonds, standard specifications, supplemental specifications, special provisions, standard plans, notice to proceed, and change orders and supplemental agreements that are required to complete the work.”</a:t>
            </a:r>
          </a:p>
        </p:txBody>
      </p:sp>
    </p:spTree>
    <p:extLst>
      <p:ext uri="{BB962C8B-B14F-4D97-AF65-F5344CB8AC3E}">
        <p14:creationId xmlns:p14="http://schemas.microsoft.com/office/powerpoint/2010/main" val="19796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Other Contract Documents</a:t>
            </a:r>
          </a:p>
        </p:txBody>
      </p:sp>
      <p:sp>
        <p:nvSpPr>
          <p:cNvPr id="5123" name="Content Placeholder 3"/>
          <p:cNvSpPr>
            <a:spLocks noGrp="1" noChangeArrowheads="1"/>
          </p:cNvSpPr>
          <p:nvPr>
            <p:ph sz="half" idx="1"/>
          </p:nvPr>
        </p:nvSpPr>
        <p:spPr>
          <a:xfrm>
            <a:off x="1252973" y="2057400"/>
            <a:ext cx="3532909" cy="4351338"/>
          </a:xfrm>
        </p:spPr>
        <p:txBody>
          <a:bodyPr>
            <a:normAutofit/>
          </a:bodyPr>
          <a:lstStyle/>
          <a:p>
            <a:pPr lvl="0"/>
            <a:r>
              <a:rPr lang="en-US" sz="2800" dirty="0"/>
              <a:t>Invitation for bids</a:t>
            </a:r>
          </a:p>
          <a:p>
            <a:pPr lvl="0"/>
            <a:r>
              <a:rPr lang="en-US" sz="2800" dirty="0"/>
              <a:t>Addenda</a:t>
            </a:r>
          </a:p>
          <a:p>
            <a:pPr lvl="0"/>
            <a:r>
              <a:rPr lang="en-US" sz="2800" dirty="0"/>
              <a:t>Proposal</a:t>
            </a:r>
          </a:p>
          <a:p>
            <a:pPr lvl="0"/>
            <a:r>
              <a:rPr lang="en-US" sz="2800" dirty="0"/>
              <a:t>Contract form</a:t>
            </a:r>
          </a:p>
          <a:p>
            <a:pPr lvl="0"/>
            <a:r>
              <a:rPr lang="en-US" sz="2800" dirty="0"/>
              <a:t>Contract bonds</a:t>
            </a:r>
          </a:p>
          <a:p>
            <a:pPr lvl="0"/>
            <a:r>
              <a:rPr lang="en-US" sz="2800" dirty="0"/>
              <a:t>Standard and supplemental specifications</a:t>
            </a:r>
          </a:p>
        </p:txBody>
      </p:sp>
      <p:sp>
        <p:nvSpPr>
          <p:cNvPr id="7" name="Content Placeholder 6">
            <a:extLst>
              <a:ext uri="{FF2B5EF4-FFF2-40B4-BE49-F238E27FC236}">
                <a16:creationId xmlns:a16="http://schemas.microsoft.com/office/drawing/2014/main" id="{4ADB4727-C022-4D05-B766-66E66CF1A269}"/>
              </a:ext>
            </a:extLst>
          </p:cNvPr>
          <p:cNvSpPr>
            <a:spLocks noGrp="1"/>
          </p:cNvSpPr>
          <p:nvPr>
            <p:ph sz="half" idx="2"/>
          </p:nvPr>
        </p:nvSpPr>
        <p:spPr/>
        <p:txBody>
          <a:bodyPr>
            <a:normAutofit/>
          </a:bodyPr>
          <a:lstStyle/>
          <a:p>
            <a:r>
              <a:rPr lang="en-US" sz="2800" kern="0" dirty="0"/>
              <a:t>Special provisions</a:t>
            </a:r>
          </a:p>
          <a:p>
            <a:r>
              <a:rPr lang="en-US" sz="2800" kern="0" dirty="0"/>
              <a:t>Standard plans</a:t>
            </a:r>
          </a:p>
          <a:p>
            <a:r>
              <a:rPr lang="en-US" sz="2800" kern="0" dirty="0"/>
              <a:t>Project plans</a:t>
            </a:r>
          </a:p>
          <a:p>
            <a:r>
              <a:rPr lang="en-US" sz="2800" kern="0" dirty="0"/>
              <a:t>Notice to proceed</a:t>
            </a:r>
          </a:p>
          <a:p>
            <a:r>
              <a:rPr lang="en-US" sz="2800" kern="0" dirty="0"/>
              <a:t>Change orders</a:t>
            </a:r>
          </a:p>
          <a:p>
            <a:r>
              <a:rPr lang="en-US" sz="2800" kern="0" dirty="0"/>
              <a:t>Supplemental agreements </a:t>
            </a:r>
            <a:endParaRPr lang="en-US" sz="2800" dirty="0"/>
          </a:p>
        </p:txBody>
      </p:sp>
    </p:spTree>
    <p:extLst>
      <p:ext uri="{BB962C8B-B14F-4D97-AF65-F5344CB8AC3E}">
        <p14:creationId xmlns:p14="http://schemas.microsoft.com/office/powerpoint/2010/main" val="302061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Definition of Specification</a:t>
            </a:r>
          </a:p>
        </p:txBody>
      </p:sp>
      <p:sp>
        <p:nvSpPr>
          <p:cNvPr id="5123" name="Content Placeholder 3"/>
          <p:cNvSpPr>
            <a:spLocks noGrp="1" noChangeArrowheads="1"/>
          </p:cNvSpPr>
          <p:nvPr>
            <p:ph sz="quarter" idx="10"/>
          </p:nvPr>
        </p:nvSpPr>
        <p:spPr>
          <a:xfrm>
            <a:off x="1143000" y="2133600"/>
            <a:ext cx="7620000" cy="4180114"/>
          </a:xfrm>
        </p:spPr>
        <p:txBody>
          <a:bodyPr>
            <a:normAutofit/>
          </a:bodyPr>
          <a:lstStyle/>
          <a:p>
            <a:pPr marL="0" indent="0">
              <a:buNone/>
            </a:pPr>
            <a:r>
              <a:rPr lang="en-US" sz="3200" dirty="0"/>
              <a:t>“A written description from the agency to the contractor of what the contractor is to provide.”</a:t>
            </a:r>
          </a:p>
        </p:txBody>
      </p:sp>
    </p:spTree>
    <p:extLst>
      <p:ext uri="{BB962C8B-B14F-4D97-AF65-F5344CB8AC3E}">
        <p14:creationId xmlns:p14="http://schemas.microsoft.com/office/powerpoint/2010/main" val="249092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4191000" y="533400"/>
            <a:ext cx="4791075" cy="1624615"/>
          </a:xfrm>
        </p:spPr>
        <p:txBody>
          <a:bodyPr/>
          <a:lstStyle/>
          <a:p>
            <a:r>
              <a:rPr lang="en-US" sz="3200" dirty="0"/>
              <a:t>Group Activity 2.1</a:t>
            </a:r>
            <a:endParaRPr lang="en-US" sz="1800" dirty="0"/>
          </a:p>
        </p:txBody>
      </p:sp>
      <p:sp>
        <p:nvSpPr>
          <p:cNvPr id="5123" name="Content Placeholder 3"/>
          <p:cNvSpPr>
            <a:spLocks noGrp="1" noChangeArrowheads="1"/>
          </p:cNvSpPr>
          <p:nvPr>
            <p:ph type="body" sz="quarter" idx="10"/>
          </p:nvPr>
        </p:nvSpPr>
        <p:spPr>
          <a:xfrm>
            <a:off x="3810000" y="2819401"/>
            <a:ext cx="5257800" cy="3505200"/>
          </a:xfrm>
        </p:spPr>
        <p:txBody>
          <a:bodyPr>
            <a:normAutofit/>
          </a:bodyPr>
          <a:lstStyle/>
          <a:p>
            <a:pPr lvl="0">
              <a:spcBef>
                <a:spcPts val="475"/>
              </a:spcBef>
            </a:pPr>
            <a:r>
              <a:rPr lang="en-US" sz="2400" dirty="0"/>
              <a:t>Identify and review the definitions of standard specifications, supplemental specifications, and special provisions in the agency’s standard specifications</a:t>
            </a:r>
          </a:p>
          <a:p>
            <a:pPr lvl="0">
              <a:spcBef>
                <a:spcPts val="475"/>
              </a:spcBef>
            </a:pPr>
            <a:r>
              <a:rPr lang="en-US" sz="2400" dirty="0"/>
              <a:t>Discuss the differences between the three terms</a:t>
            </a:r>
          </a:p>
          <a:p>
            <a:pPr>
              <a:spcBef>
                <a:spcPts val="475"/>
              </a:spcBef>
            </a:pPr>
            <a:r>
              <a:rPr lang="en-US" sz="2400" dirty="0"/>
              <a:t>Answer the questions</a:t>
            </a:r>
          </a:p>
        </p:txBody>
      </p:sp>
    </p:spTree>
    <p:extLst>
      <p:ext uri="{BB962C8B-B14F-4D97-AF65-F5344CB8AC3E}">
        <p14:creationId xmlns:p14="http://schemas.microsoft.com/office/powerpoint/2010/main" val="3017871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10.0&quot;&gt;&lt;object type=&quot;1&quot; unique_id=&quot;10001&quot;&gt;&lt;object type=&quot;8&quot; unique_id=&quot;10002&quot;&gt;&lt;/object&gt;&lt;object type=&quot;2&quot; unique_id=&quot;10003&quot;&gt;&lt;object type=&quot;3&quot; unique_id=&quot;10157&quot;&gt;&lt;property id=&quot;20148&quot; value=&quot;5&quot;/&gt;&lt;property id=&quot;20300&quot; value=&quot;Slide 1 - &amp;quot;Module 2: Purpose of Specifications&amp;quot;&quot;/&gt;&lt;property id=&quot;20307&quot; value=&quot;363&quot;/&gt;&lt;/object&gt;&lt;object type=&quot;3&quot; unique_id=&quot;10158&quot;&gt;&lt;property id=&quot;20148&quot; value=&quot;5&quot;/&gt;&lt;property id=&quot;20300&quot; value=&quot;Slide 2 - &amp;quot;Lesson 2.1: Specifications as a Contract Document&amp;quot;&quot;/&gt;&lt;property id=&quot;20307&quot; value=&quot;364&quot;/&gt;&lt;/object&gt;&lt;object type=&quot;3&quot; unique_id=&quot;10159&quot;&gt;&lt;property id=&quot;20148&quot; value=&quot;5&quot;/&gt;&lt;property id=&quot;20300&quot; value=&quot;Slide 3 - &amp;quot;Learning Outcomes&amp;quot;&quot;/&gt;&lt;property id=&quot;20307&quot; value=&quot;393&quot;/&gt;&lt;/object&gt;&lt;object type=&quot;3&quot; unique_id=&quot;10160&quot;&gt;&lt;property id=&quot;20148&quot; value=&quot;5&quot;/&gt;&lt;property id=&quot;20300&quot; value=&quot;Slide 4 - &amp;quot;Learning Outcomes&amp;quot;&quot;/&gt;&lt;property id=&quot;20307&quot; value=&quot;365&quot;/&gt;&lt;/object&gt;&lt;object type=&quot;3&quot; unique_id=&quot;10161&quot;&gt;&lt;property id=&quot;20148&quot; value=&quot;5&quot;/&gt;&lt;property id=&quot;20300&quot; value=&quot;Slide 5 - &amp;quot;Definition of Contract&amp;quot;&quot;/&gt;&lt;property id=&quot;20307&quot; value=&quot;343&quot;/&gt;&lt;/object&gt;&lt;object type=&quot;3&quot; unique_id=&quot;10162&quot;&gt;&lt;property id=&quot;20148&quot; value=&quot;5&quot;/&gt;&lt;property id=&quot;20300&quot; value=&quot;Slide 6 - &amp;quot;AASHTO Definition of Contract&amp;quot;&quot;/&gt;&lt;property id=&quot;20307&quot; value=&quot;395&quot;/&gt;&lt;/object&gt;&lt;object type=&quot;3&quot; unique_id=&quot;10163&quot;&gt;&lt;property id=&quot;20148&quot; value=&quot;5&quot;/&gt;&lt;property id=&quot;20300&quot; value=&quot;Slide 7 - &amp;quot;Other Contract Documents&amp;quot;&quot;/&gt;&lt;property id=&quot;20307&quot; value=&quot;357&quot;/&gt;&lt;/object&gt;&lt;object type=&quot;3&quot; unique_id=&quot;10164&quot;&gt;&lt;property id=&quot;20148&quot; value=&quot;5&quot;/&gt;&lt;property id=&quot;20300&quot; value=&quot;Slide 8 - &amp;quot;Definition of Specification&amp;quot;&quot;/&gt;&lt;property id=&quot;20307&quot; value=&quot;396&quot;/&gt;&lt;/object&gt;&lt;object type=&quot;3&quot; unique_id=&quot;10165&quot;&gt;&lt;property id=&quot;20148&quot; value=&quot;5&quot;/&gt;&lt;property id=&quot;20300&quot; value=&quot;Slide 9 - &amp;quot;&amp;amp;#x09;Group Activity&amp;quot;&quot;/&gt;&lt;property id=&quot;20307&quot; value=&quot;397&quot;/&gt;&lt;/object&gt;&lt;object type=&quot;3&quot; unique_id=&quot;10166&quot;&gt;&lt;property id=&quot;20148&quot; value=&quot;5&quot;/&gt;&lt;property id=&quot;20300&quot; value=&quot;Slide 10 - &amp;quot;Standard and Supplemental Specifications&amp;quot;&quot;/&gt;&lt;property id=&quot;20307&quot; value=&quot;340&quot;/&gt;&lt;/object&gt;&lt;object type=&quot;3&quot; unique_id=&quot;10167&quot;&gt;&lt;property id=&quot;20148&quot; value=&quot;5&quot;/&gt;&lt;property id=&quot;20300&quot; value=&quot;Slide 11 - &amp;quot;Special Provisions&amp;quot;&quot;/&gt;&lt;property id=&quot;20307&quot; value=&quot;342&quot;/&gt;&lt;/object&gt;&lt;object type=&quot;3&quot; unique_id=&quot;10168&quot;&gt;&lt;property id=&quot;20148&quot; value=&quot;5&quot;/&gt;&lt;property id=&quot;20300&quot; value=&quot;Slide 12 - &amp;quot;&amp;amp;#x09;Group Activity&amp;quot;&quot;/&gt;&lt;property id=&quot;20307&quot; value=&quot;399&quot;/&gt;&lt;/object&gt;&lt;object type=&quot;3&quot; unique_id=&quot;10169&quot;&gt;&lt;property id=&quot;20148&quot; value=&quot;5&quot;/&gt;&lt;property id=&quot;20300&quot; value=&quot;Slide 13 - &amp;quot;Defined Terms&amp;quot;&quot;/&gt;&lt;property id=&quot;20307&quot; value=&quot;400&quot;/&gt;&lt;/object&gt;&lt;object type=&quot;3&quot; unique_id=&quot;10170&quot;&gt;&lt;property id=&quot;20148&quot; value=&quot;5&quot;/&gt;&lt;property id=&quot;20300&quot; value=&quot;Slide 14 - &amp;quot;Order of Precedence&amp;quot;&quot;/&gt;&lt;property id=&quot;20307&quot; value=&quot;407&quot;/&gt;&lt;/object&gt;&lt;object type=&quot;3&quot; unique_id=&quot;10171&quot;&gt;&lt;property id=&quot;20148&quot; value=&quot;5&quot;/&gt;&lt;property id=&quot;20300&quot; value=&quot;Slide 15 - &amp;quot;Order of Precedence&amp;quot;&quot;/&gt;&lt;property id=&quot;20307&quot; value=&quot;408&quot;/&gt;&lt;/object&gt;&lt;object type=&quot;3&quot; unique_id=&quot;10172&quot;&gt;&lt;property id=&quot;20148&quot; value=&quot;5&quot;/&gt;&lt;property id=&quot;20300&quot; value=&quot;Slide 16 - &amp;quot;Limitations&amp;quot;&quot;/&gt;&lt;property id=&quot;20307&quot; value=&quot;410&quot;/&gt;&lt;/object&gt;&lt;object type=&quot;3&quot; unique_id=&quot;10173&quot;&gt;&lt;property id=&quot;20148&quot; value=&quot;5&quot;/&gt;&lt;property id=&quot;20300&quot; value=&quot;Slide 17 - &amp;quot;Conflict Resolution&amp;quot;&quot;/&gt;&lt;property id=&quot;20307&quot; value=&quot;409&quot;/&gt;&lt;/object&gt;&lt;object type=&quot;3&quot; unique_id=&quot;10174&quot;&gt;&lt;property id=&quot;20148&quot; value=&quot;5&quot;/&gt;&lt;property id=&quot;20300&quot; value=&quot;Slide 18 - &amp;quot;Purposes of Specifications&amp;quot;&quot;/&gt;&lt;property id=&quot;20307&quot; value=&quot;411&quot;/&gt;&lt;/object&gt;&lt;object type=&quot;3&quot; unique_id=&quot;10175&quot;&gt;&lt;property id=&quot;20148&quot; value=&quot;5&quot;/&gt;&lt;property id=&quot;20300&quot; value=&quot;Slide 19 - &amp;quot;Content of Specifications&amp;quot;&quot;/&gt;&lt;property id=&quot;20307&quot; value=&quot;413&quot;/&gt;&lt;/object&gt;&lt;object type=&quot;3&quot; unique_id=&quot;10176&quot;&gt;&lt;property id=&quot;20148&quot; value=&quot;5&quot;/&gt;&lt;property id=&quot;20300&quot; value=&quot;Slide 20 - &amp;quot;Administrative Content&amp;quot;&quot;/&gt;&lt;property id=&quot;20307&quot; value=&quot;412&quot;/&gt;&lt;/object&gt;&lt;object type=&quot;3&quot; unique_id=&quot;10177&quot;&gt;&lt;property id=&quot;20148&quot; value=&quot;5&quot;/&gt;&lt;property id=&quot;20300&quot; value=&quot;Slide 21 - &amp;quot;Technical Content&amp;quot;&quot;/&gt;&lt;property id=&quot;20307&quot; value=&quot;370&quot;/&gt;&lt;/object&gt;&lt;object type=&quot;3&quot; unique_id=&quot;10178&quot;&gt;&lt;property id=&quot;20148&quot; value=&quot;5&quot;/&gt;&lt;property id=&quot;20300&quot; value=&quot;Slide 22 - &amp;quot;Inappropriate Content&amp;quot;&quot;/&gt;&lt;property id=&quot;20307&quot; value=&quot;414&quot;/&gt;&lt;/object&gt;&lt;object type=&quot;3&quot; unique_id=&quot;10179&quot;&gt;&lt;property id=&quot;20148&quot; value=&quot;5&quot;/&gt;&lt;property id=&quot;20300&quot; value=&quot;Slide 23 - &amp;quot;&amp;amp;#x09;Group Activity&amp;quot;&quot;/&gt;&lt;property id=&quot;20307&quot; value=&quot;429&quot;/&gt;&lt;/object&gt;&lt;object type=&quot;3&quot; unique_id=&quot;10180&quot;&gt;&lt;property id=&quot;20148&quot; value=&quot;5&quot;/&gt;&lt;property id=&quot;20300&quot; value=&quot;Slide 24 - &amp;quot;Provisions&amp;quot;&quot;/&gt;&lt;property id=&quot;20307&quot; value=&quot;415&quot;/&gt;&lt;/object&gt;&lt;object type=&quot;3&quot; unique_id=&quot;10181&quot;&gt;&lt;property id=&quot;20148&quot; value=&quot;5&quot;/&gt;&lt;property id=&quot;20300&quot; value=&quot;Slide 25 - &amp;quot;General Provisions&amp;quot;&quot;/&gt;&lt;property id=&quot;20307&quot; value=&quot;416&quot;/&gt;&lt;/object&gt;&lt;object type=&quot;3&quot; unique_id=&quot;10182&quot;&gt;&lt;property id=&quot;20148&quot; value=&quot;5&quot;/&gt;&lt;property id=&quot;20300&quot; value=&quot;Slide 26 - &amp;quot;Technical Provisions&amp;quot;&quot;/&gt;&lt;property id=&quot;20307&quot; value=&quot;417&quot;/&gt;&lt;/object&gt;&lt;object type=&quot;3&quot; unique_id=&quot;10183&quot;&gt;&lt;property id=&quot;20148&quot; value=&quot;5&quot;/&gt;&lt;property id=&quot;20300&quot; value=&quot;Slide 27 - &amp;quot;Agency’s General Provisions&amp;quot;&quot;/&gt;&lt;property id=&quot;20307&quot; value=&quot;418&quot;/&gt;&lt;/object&gt;&lt;object type=&quot;3&quot; unique_id=&quot;10184&quot;&gt;&lt;property id=&quot;20148&quot; value=&quot;5&quot;/&gt;&lt;property id=&quot;20300&quot; value=&quot;Slide 28 - &amp;quot;Agency’s General Provisions&amp;quot;&quot;/&gt;&lt;property id=&quot;20307&quot; value=&quot;419&quot;/&gt;&lt;/object&gt;&lt;object type=&quot;3&quot; unique_id=&quot;10185&quot;&gt;&lt;property id=&quot;20148&quot; value=&quot;5&quot;/&gt;&lt;property id=&quot;20300&quot; value=&quot;Slide 29 - &amp;quot;Agency’s General Provisions&amp;quot;&quot;/&gt;&lt;property id=&quot;20307&quot; value=&quot;420&quot;/&gt;&lt;/object&gt;&lt;object type=&quot;3&quot; unique_id=&quot;10186&quot;&gt;&lt;property id=&quot;20148&quot; value=&quot;5&quot;/&gt;&lt;property id=&quot;20300&quot; value=&quot;Slide 30 - &amp;quot;Agency’s General Provisions&amp;quot;&quot;/&gt;&lt;property id=&quot;20307&quot; value=&quot;421&quot;/&gt;&lt;/object&gt;&lt;object type=&quot;3&quot; unique_id=&quot;10187&quot;&gt;&lt;property id=&quot;20148&quot; value=&quot;5&quot;/&gt;&lt;property id=&quot;20300&quot; value=&quot;Slide 31 - &amp;quot;Agency’s General Provisions&amp;quot;&quot;/&gt;&lt;property id=&quot;20307&quot; value=&quot;423&quot;/&gt;&lt;/object&gt;&lt;object type=&quot;3&quot; unique_id=&quot;10188&quot;&gt;&lt;property id=&quot;20148&quot; value=&quot;5&quot;/&gt;&lt;property id=&quot;20300&quot; value=&quot;Slide 32 - &amp;quot;Provisions&amp;quot;&quot;/&gt;&lt;property id=&quot;20307&quot; value=&quot;424&quot;/&gt;&lt;/object&gt;&lt;object type=&quot;3&quot; unique_id=&quot;10189&quot;&gt;&lt;property id=&quot;20148&quot; value=&quot;5&quot;/&gt;&lt;property id=&quot;20300&quot; value=&quot;Slide 33 - &amp;quot;&amp;amp;#x09;Individual Activity&amp;quot;&quot;/&gt;&lt;property id=&quot;20307&quot; value=&quot;425&quot;/&gt;&lt;/object&gt;&lt;object type=&quot;3&quot; unique_id=&quot;10190&quot;&gt;&lt;property id=&quot;20148&quot; value=&quot;5&quot;/&gt;&lt;property id=&quot;20300&quot; value=&quot;Slide 34 - &amp;quot;&amp;amp;#x09;Individual Activity—Sample 1&amp;quot;&quot;/&gt;&lt;property id=&quot;20307&quot; value=&quot;426&quot;/&gt;&lt;/object&gt;&lt;object type=&quot;3&quot; unique_id=&quot;10191&quot;&gt;&lt;property id=&quot;20148&quot; value=&quot;5&quot;/&gt;&lt;property id=&quot;20300&quot; value=&quot;Slide 35 - &amp;quot;&amp;amp;#x09;Individual Activity—Sample 2&amp;quot;&quot;/&gt;&lt;property id=&quot;20307&quot; value=&quot;427&quot;/&gt;&lt;/object&gt;&lt;object type=&quot;3&quot; unique_id=&quot;10192&quot;&gt;&lt;property id=&quot;20148&quot; value=&quot;5&quot;/&gt;&lt;property id=&quot;20300&quot; value=&quot;Slide 36 - &amp;quot;&amp;amp;#x09;Individual Activity—Sample 2&amp;quot;&quot;/&gt;&lt;property id=&quot;20307&quot; value=&quot;430&quot;/&gt;&lt;/object&gt;&lt;object type=&quot;3&quot; unique_id=&quot;10193&quot;&gt;&lt;property id=&quot;20148&quot; value=&quot;5&quot;/&gt;&lt;property id=&quot;20300&quot; value=&quot;Slide 37 - &amp;quot;Quality&amp;quot;&quot;/&gt;&lt;property id=&quot;20307&quot; value=&quot;398&quot;/&gt;&lt;/object&gt;&lt;object type=&quot;3&quot; unique_id=&quot;10194&quot;&gt;&lt;property id=&quot;20148&quot; value=&quot;5&quot;/&gt;&lt;property id=&quot;20300&quot; value=&quot;Slide 38 - &amp;quot;Quality Defined&amp;quot;&quot;/&gt;&lt;property id=&quot;20307&quot; value=&quot;368&quot;/&gt;&lt;/object&gt;&lt;object type=&quot;3&quot; unique_id=&quot;10195&quot;&gt;&lt;property id=&quot;20148&quot; value=&quot;5&quot;/&gt;&lt;property id=&quot;20300&quot; value=&quot;Slide 39 - &amp;quot;Quality Definitions&amp;quot;&quot;/&gt;&lt;property id=&quot;20307&quot; value=&quot;369&quot;/&gt;&lt;/object&gt;&lt;object type=&quot;3&quot; unique_id=&quot;10196&quot;&gt;&lt;property id=&quot;20148&quot; value=&quot;5&quot;/&gt;&lt;property id=&quot;20300&quot; value=&quot;Slide 40 - &amp;quot;Risk&amp;quot;&quot;/&gt;&lt;property id=&quot;20307&quot; value=&quot;378&quot;/&gt;&lt;/object&gt;&lt;object type=&quot;3&quot; unique_id=&quot;10197&quot;&gt;&lt;property id=&quot;20148&quot; value=&quot;5&quot;/&gt;&lt;property id=&quot;20300&quot; value=&quot;Slide 41 - &amp;quot;&amp;amp;#x09;Group Activity&amp;quot;&quot;/&gt;&lt;property id=&quot;20307&quot; value=&quot;431&quot;/&gt;&lt;/object&gt;&lt;object type=&quot;3&quot; unique_id=&quot;10198&quot;&gt;&lt;property id=&quot;20148&quot; value=&quot;5&quot;/&gt;&lt;property id=&quot;20300&quot; value=&quot;Slide 42 - &amp;quot;&amp;amp;#x09;Group Activity—Debrief&amp;quot;&quot;/&gt;&lt;property id=&quot;20307&quot; value=&quot;323&quot;/&gt;&lt;/object&gt;&lt;object type=&quot;3&quot; unique_id=&quot;10199&quot;&gt;&lt;property id=&quot;20148&quot; value=&quot;5&quot;/&gt;&lt;property id=&quot;20300&quot; value=&quot;Slide 43 - &amp;quot;&amp;amp;#x09;Group Activity—Debrief&amp;quot;&quot;/&gt;&lt;property id=&quot;20307&quot; value=&quot;379&quot;/&gt;&lt;/object&gt;&lt;object type=&quot;3&quot; unique_id=&quot;10200&quot;&gt;&lt;property id=&quot;20148&quot; value=&quot;5&quot;/&gt;&lt;property id=&quot;20300&quot; value=&quot;Slide 44 - &amp;quot;&amp;amp;#x09;Group Activity—Debrief&amp;quot;&quot;/&gt;&lt;property id=&quot;20307&quot; value=&quot;380&quot;/&gt;&lt;/object&gt;&lt;object type=&quot;3&quot; unique_id=&quot;10201&quot;&gt;&lt;property id=&quot;20148&quot; value=&quot;5&quot;/&gt;&lt;property id=&quot;20300&quot; value=&quot;Slide 45 - &amp;quot;Explicit and Implicit Risk&amp;quot;&quot;/&gt;&lt;property id=&quot;20307&quot; value=&quot;336&quot;/&gt;&lt;/object&gt;&lt;object type=&quot;3&quot; unique_id=&quot;10202&quot;&gt;&lt;property id=&quot;20148&quot; value=&quot;5&quot;/&gt;&lt;property id=&quot;20300&quot; value=&quot;Slide 46 - &amp;quot;Lesson 2.2: Specification Types&amp;quot;&quot;/&gt;&lt;property id=&quot;20307&quot; value=&quot;335&quot;/&gt;&lt;/object&gt;&lt;object type=&quot;3&quot; unique_id=&quot;10203&quot;&gt;&lt;property id=&quot;20148&quot; value=&quot;5&quot;/&gt;&lt;property id=&quot;20300&quot; value=&quot;Slide 47 - &amp;quot;Learning Outcomes&amp;quot;&quot;/&gt;&lt;property id=&quot;20307&quot; value=&quot;381&quot;/&gt;&lt;/object&gt;&lt;object type=&quot;3&quot; unique_id=&quot;10204&quot;&gt;&lt;property id=&quot;20148&quot; value=&quot;5&quot;/&gt;&lt;property id=&quot;20300&quot; value=&quot;Slide 48 - &amp;quot;Definitions&amp;quot;&quot;/&gt;&lt;property id=&quot;20307&quot; value=&quot;434&quot;/&gt;&lt;/object&gt;&lt;object type=&quot;3&quot; unique_id=&quot;10205&quot;&gt;&lt;property id=&quot;20148&quot; value=&quot;5&quot;/&gt;&lt;property id=&quot;20300&quot; value=&quot;Slide 49 - &amp;quot;Types of Specifications&amp;quot;&quot;/&gt;&lt;property id=&quot;20307&quot; value=&quot;389&quot;/&gt;&lt;/object&gt;&lt;object type=&quot;3&quot; unique_id=&quot;10206&quot;&gt;&lt;property id=&quot;20148&quot; value=&quot;5&quot;/&gt;&lt;property id=&quot;20300&quot; value=&quot;Slide 50 - &amp;quot;Lesson 2.3 Formatting Specifications&amp;quot;&quot;/&gt;&lt;property id=&quot;20307&quot; value=&quot;432&quot;/&gt;&lt;/object&gt;&lt;object type=&quot;3&quot; unique_id=&quot;10207&quot;&gt;&lt;property id=&quot;20148&quot; value=&quot;5&quot;/&gt;&lt;property id=&quot;20300&quot; value=&quot;Slide 51 - &amp;quot;Learning Outcomes&amp;quot;&quot;/&gt;&lt;property id=&quot;20307&quot; value=&quot;433&quot;/&gt;&lt;/object&gt;&lt;object type=&quot;3&quot; unique_id=&quot;10208&quot;&gt;&lt;property id=&quot;20148&quot; value=&quot;5&quot;/&gt;&lt;property id=&quot;20300&quot; value=&quot;Slide 52 - &amp;quot;AASHTO Five-Part Format&amp;quot;&quot;/&gt;&lt;property id=&quot;20307&quot; value=&quot;406&quot;/&gt;&lt;/object&gt;&lt;object type=&quot;3&quot; unique_id=&quot;10209&quot;&gt;&lt;property id=&quot;20148&quot; value=&quot;5&quot;/&gt;&lt;property id=&quot;20300&quot; value=&quot;Slide 53 - &amp;quot;&amp;amp;#x09;Individual Activity&amp;quot;&quot;/&gt;&lt;property id=&quot;20307&quot; value=&quot;403&quot;/&gt;&lt;/object&gt;&lt;object type=&quot;3&quot; unique_id=&quot;10210&quot;&gt;&lt;property id=&quot;20148&quot; value=&quot;5&quot;/&gt;&lt;property id=&quot;20300&quot; value=&quot;Slide 54 - &amp;quot;&amp;amp;#x09;Group Activity&amp;quot;&quot;/&gt;&lt;property id=&quot;20307&quot; value=&quot;401&quot;/&gt;&lt;/object&gt;&lt;object type=&quot;3&quot; unique_id=&quot;10211&quot;&gt;&lt;property id=&quot;20148&quot; value=&quot;5&quot;/&gt;&lt;property id=&quot;20300&quot; value=&quot;Slide 55 - &amp;quot;&amp;amp;#x09;Group Activity—Debrief&amp;quot;&quot;/&gt;&lt;property id=&quot;20307&quot; value=&quot;402&quot;/&gt;&lt;/object&gt;&lt;object type=&quot;3&quot; unique_id=&quot;10212&quot;&gt;&lt;property id=&quot;20148&quot; value=&quot;5&quot;/&gt;&lt;property id=&quot;20300&quot; value=&quot;Slide 56 - &amp;quot;Module 2 Review&amp;quot;&quot;/&gt;&lt;property id=&quot;20307&quot; value=&quot;355&quot;/&gt;&lt;/object&gt;&lt;/object&gt;&lt;/object&gt;&lt;/database&gt;"/>
  <p:tag name="SECTOMILLISECCONVERTED" val="1"/>
</p:tagLst>
</file>

<file path=ppt/theme/theme1.xml><?xml version="1.0" encoding="utf-8"?>
<a:theme xmlns:a="http://schemas.openxmlformats.org/drawingml/2006/main" name="1_Custom Design">
  <a:themeElements>
    <a:clrScheme name="NHI">
      <a:dk1>
        <a:srgbClr val="183962"/>
      </a:dk1>
      <a:lt1>
        <a:sysClr val="window" lastClr="FFFFFF"/>
      </a:lt1>
      <a:dk2>
        <a:srgbClr val="183962"/>
      </a:dk2>
      <a:lt2>
        <a:srgbClr val="E7E6E6"/>
      </a:lt2>
      <a:accent1>
        <a:srgbClr val="183962"/>
      </a:accent1>
      <a:accent2>
        <a:srgbClr val="80B841"/>
      </a:accent2>
      <a:accent3>
        <a:srgbClr val="7B7E80"/>
      </a:accent3>
      <a:accent4>
        <a:srgbClr val="00B2AC"/>
      </a:accent4>
      <a:accent5>
        <a:srgbClr val="FDB718"/>
      </a:accent5>
      <a:accent6>
        <a:srgbClr val="F68D50"/>
      </a:accent6>
      <a:hlink>
        <a:srgbClr val="80B841"/>
      </a:hlink>
      <a:folHlink>
        <a:srgbClr val="1839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9343</TotalTime>
  <Words>1509</Words>
  <Application>Microsoft Office PowerPoint</Application>
  <PresentationFormat>On-screen Show (4:3)</PresentationFormat>
  <Paragraphs>269</Paragraphs>
  <Slides>56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Black</vt:lpstr>
      <vt:lpstr>Arial Narrow</vt:lpstr>
      <vt:lpstr>Calibri</vt:lpstr>
      <vt:lpstr>Symbol</vt:lpstr>
      <vt:lpstr>Wingdings</vt:lpstr>
      <vt:lpstr>1_Custom Design</vt:lpstr>
      <vt:lpstr>Module 2</vt:lpstr>
      <vt:lpstr>Lesson 2.1: Specifications as a Contract Document</vt:lpstr>
      <vt:lpstr>Learning Outcomes Lesson 2.1 </vt:lpstr>
      <vt:lpstr>Learning Outcomes (cont.) Lesson 2.1</vt:lpstr>
      <vt:lpstr>Definition of Contract</vt:lpstr>
      <vt:lpstr>AASHTO Definition of Contract</vt:lpstr>
      <vt:lpstr>Other Contract Documents</vt:lpstr>
      <vt:lpstr>Definition of Specification</vt:lpstr>
      <vt:lpstr>Group Activity 2.1</vt:lpstr>
      <vt:lpstr>Standard and Supplemental Specifications</vt:lpstr>
      <vt:lpstr>Special Provisions</vt:lpstr>
      <vt:lpstr>Group Activity 2.2</vt:lpstr>
      <vt:lpstr>Defined Terms</vt:lpstr>
      <vt:lpstr>Order of Precedence</vt:lpstr>
      <vt:lpstr>Order of  Precedence Hierarchy</vt:lpstr>
      <vt:lpstr>Limitations</vt:lpstr>
      <vt:lpstr>Conflict Resolution</vt:lpstr>
      <vt:lpstr>Purposes of Specifications</vt:lpstr>
      <vt:lpstr>Content of Specifications</vt:lpstr>
      <vt:lpstr>Administrative Content</vt:lpstr>
      <vt:lpstr>Technical Content</vt:lpstr>
      <vt:lpstr>Inappropriate Content</vt:lpstr>
      <vt:lpstr>Group Activity 2.3</vt:lpstr>
      <vt:lpstr>Provisions</vt:lpstr>
      <vt:lpstr>General Provisions</vt:lpstr>
      <vt:lpstr>Technical Provisions</vt:lpstr>
      <vt:lpstr>Agency’s General Provisions</vt:lpstr>
      <vt:lpstr>Agency’s General Provisions Definitions</vt:lpstr>
      <vt:lpstr>Agency’s General Provisions Bidding documents, Site/Scope</vt:lpstr>
      <vt:lpstr>Agency’s General Provisions Authority, Validate Work</vt:lpstr>
      <vt:lpstr>Agency’s General Provisions Responsibility/Payment</vt:lpstr>
      <vt:lpstr>Provisions: Repetition</vt:lpstr>
      <vt:lpstr>Individual Activity 2.1</vt:lpstr>
      <vt:lpstr>Individual Activity 2.1 Sample 1</vt:lpstr>
      <vt:lpstr>Individual Activity 2.1 Sample 2</vt:lpstr>
      <vt:lpstr>Individual Activity 2.1 Sample 2 answer</vt:lpstr>
      <vt:lpstr>Quality</vt:lpstr>
      <vt:lpstr>Quality Defined</vt:lpstr>
      <vt:lpstr>Quality Definitions</vt:lpstr>
      <vt:lpstr>Engineering Risk</vt:lpstr>
      <vt:lpstr>Group Activity 2.4</vt:lpstr>
      <vt:lpstr>Group Activity 2.4—Debrief Sample 1</vt:lpstr>
      <vt:lpstr>Group Activity 2.4—Debrief Sample 2</vt:lpstr>
      <vt:lpstr>Group Activity 2.4—Debrief Sample 3</vt:lpstr>
      <vt:lpstr>Explicit and Implicit Risk</vt:lpstr>
      <vt:lpstr>Lesson 2.2: Specification Types</vt:lpstr>
      <vt:lpstr>Learning Outcomes Lesson 2.2 </vt:lpstr>
      <vt:lpstr>Definitions</vt:lpstr>
      <vt:lpstr>Types of Specifications</vt:lpstr>
      <vt:lpstr>Lesson 2.3 Formatting Specifications</vt:lpstr>
      <vt:lpstr>Learning Outcomes Lesson 2.3 </vt:lpstr>
      <vt:lpstr>AASHTO Five-Part Format</vt:lpstr>
      <vt:lpstr>Individual Activity 2.2</vt:lpstr>
      <vt:lpstr>Group Activity 2.5</vt:lpstr>
      <vt:lpstr>Group Activity 2.5—Debrief</vt:lpstr>
      <vt:lpstr>Module 2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 Course 134001 Principles and Applications of Highway Construction Specifications. Module 2.</dc:title>
  <dc:creator>NHI</dc:creator>
  <cp:lastModifiedBy>Park, Fred C (DOT)</cp:lastModifiedBy>
  <cp:revision>488</cp:revision>
  <cp:lastPrinted>2014-02-27T05:09:53Z</cp:lastPrinted>
  <dcterms:created xsi:type="dcterms:W3CDTF">2010-06-15T22:01:26Z</dcterms:created>
  <dcterms:modified xsi:type="dcterms:W3CDTF">2022-04-01T17:50:40Z</dcterms:modified>
</cp:coreProperties>
</file>