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63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b+JI6B9OhVCTph+oKZuMA==" hashData="qYl+QpCDENkT+MytAXFkevKAqXy+jw+cKJEA0jLJJPtHS3QmBsTTphRRHJnHpedagnEowfkti5znulVB7hkvl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0" autoAdjust="0"/>
    <p:restoredTop sz="95226" autoAdjust="0"/>
  </p:normalViewPr>
  <p:slideViewPr>
    <p:cSldViewPr>
      <p:cViewPr varScale="1">
        <p:scale>
          <a:sx n="115" d="100"/>
          <a:sy n="115" d="100"/>
        </p:scale>
        <p:origin x="17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39E35-639A-4D79-8FFB-049B034F258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756B-0F36-49B0-9E71-81A1F013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5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2116F93C-CB3F-4CB6-AD83-B5DD26F4AF35}" type="datetimeFigureOut">
              <a:rPr lang="en-US" smtClean="0"/>
              <a:pPr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6" tIns="48329" rIns="96656" bIns="483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DA67A619-7239-4F8C-A312-404790816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7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Slide</a:t>
            </a:r>
            <a:r>
              <a:rPr lang="en-US" baseline="0" dirty="0"/>
              <a:t> is animated four times. First animation shows man holding out business card. Second animation shows exam with pencil. Third animation shows graphics for rest rooms and exits. Fourth animation shows a lunch box.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D5109-C847-4696-81B5-11EDD6EDCC0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D95E1366-5EA0-4B84-9638-50D684577003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2" name="Arrow: Pentagon 1">
            <a:extLst>
              <a:ext uri="{FF2B5EF4-FFF2-40B4-BE49-F238E27FC236}">
                <a16:creationId xmlns:a16="http://schemas.microsoft.com/office/drawing/2014/main" id="{F136E4BB-0A91-4E47-94D8-12D92B8D4200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9" name="Arrow: Pentagon 1">
            <a:extLst>
              <a:ext uri="{FF2B5EF4-FFF2-40B4-BE49-F238E27FC236}">
                <a16:creationId xmlns:a16="http://schemas.microsoft.com/office/drawing/2014/main" id="{A1EB92B1-B22C-4E89-AAB8-459D8ADFBF0B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6" name="Arrow: Pentagon 1">
            <a:extLst>
              <a:ext uri="{FF2B5EF4-FFF2-40B4-BE49-F238E27FC236}">
                <a16:creationId xmlns:a16="http://schemas.microsoft.com/office/drawing/2014/main" id="{DC30A5B5-9148-401D-88DF-AADD41C5C87C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3" name="Arrow: Pentagon 1">
            <a:extLst>
              <a:ext uri="{FF2B5EF4-FFF2-40B4-BE49-F238E27FC236}">
                <a16:creationId xmlns:a16="http://schemas.microsoft.com/office/drawing/2014/main" id="{31F329AF-06A9-4235-8153-01346C604EBA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81E150-2AE7-4D17-B0B2-901222DBA867}"/>
              </a:ext>
            </a:extLst>
          </p:cNvPr>
          <p:cNvGrpSpPr/>
          <p:nvPr userDrawn="1"/>
        </p:nvGrpSpPr>
        <p:grpSpPr>
          <a:xfrm>
            <a:off x="742950" y="962025"/>
            <a:ext cx="1600200" cy="2025650"/>
            <a:chOff x="1295400" y="1244600"/>
            <a:chExt cx="1763306" cy="1841500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CECD5FE6-7583-43D0-A63D-4E4D6AF5D092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D40779AF-3798-404F-AA64-93F5BA2BCF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6781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Identify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Funding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Needs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179024" y="4151473"/>
            <a:ext cx="571493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8E6A2-E2CE-4D6F-BC20-25A31FE3DBBF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7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(covered answer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55C9C-9796-4DCD-BB23-085D5C3CC58B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EA722-BB37-498E-A45C-74FAA13649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2051" y="2147337"/>
            <a:ext cx="7354466" cy="4180114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66C6B-D44A-4641-A128-F6614816C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" y="0"/>
            <a:ext cx="1204722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23C38CD-E2AC-499E-9D11-19BC19C1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23CE-67F9-4AD3-94BF-0063DD41B0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828800"/>
            <a:ext cx="685800" cy="762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1F9B4-15B8-4B61-94B0-729F942FBE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900" y="25908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92FA0-95D5-4199-B4CD-B484541F7B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0" y="34290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420ABA-4A95-4E8C-9078-0FECD05A5A2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672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70730D7-9F73-467D-A39A-6EC2F155D6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51054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D353A9-87BA-4D43-A39E-6BDCB5BC91B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59436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F1168-F8BB-4F55-8597-E36B727E0BAB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0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DEFD2B7-E509-4CE4-9884-1E6E4DB4EC9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19100" y="1587501"/>
            <a:ext cx="8305800" cy="50038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FF9400-BBFA-4696-9FD3-3E7EF0C707BA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B8AE42-C72E-4A88-B1CF-C20B536F0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D9F050-B92D-457C-A12B-B5F6A5783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408570"/>
            <a:ext cx="7242464" cy="868795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3A805-CA1B-40A3-921B-FE8AE7F52A5A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0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F30219-AC1F-4337-8549-1D35E4C7F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E4EC52F-0410-4A35-943F-08A23B142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430504"/>
            <a:ext cx="7071014" cy="864897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Chart/Graph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45320-227C-4450-81CD-C03BAF0A9167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E99C109C-8CB3-4425-9333-A3CA54D465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5637" y="1591056"/>
            <a:ext cx="8312727" cy="48964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BF380-C22C-433B-8B13-56DDC8D8DBB5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6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-Width 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097CB8-C94F-46C7-B453-FF9C4FCA9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7F3BB9D-D34F-4246-A536-FC5C61D687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5637" y="2209811"/>
            <a:ext cx="8312727" cy="43630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4EC52F-0410-4A35-943F-08A23B142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430504"/>
            <a:ext cx="6956714" cy="86489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Chart/Graph with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45320-227C-4450-81CD-C03BAF0A9167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53C08-4F5D-493A-A303-0E89A64AE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338" y="1591056"/>
            <a:ext cx="8362950" cy="5207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1FF67-56D9-406A-8764-D45AC8682A7B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9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8A2BBEB-868D-4835-80BB-D1A61B766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F4B9AC-5147-400F-ABB1-B9EC890DAA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358901"/>
            <a:ext cx="9144000" cy="5499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9F0C793-34AD-4170-B2EB-7ABF9EC24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" y="381003"/>
            <a:ext cx="7224278" cy="93027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Graphic/Picture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0C1E9B-7561-451E-BFAB-AC237632EBE0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B6D110-9FD5-44AB-9AA1-311279C3881F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8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29BC83-3CFF-4F09-851C-C97546EF4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8" y="0"/>
            <a:ext cx="120472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BEE3C8-FAC5-4614-BAC5-ABBADEBC16C5}"/>
              </a:ext>
            </a:extLst>
          </p:cNvPr>
          <p:cNvSpPr/>
          <p:nvPr userDrawn="1"/>
        </p:nvSpPr>
        <p:spPr>
          <a:xfrm>
            <a:off x="701040" y="1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174F351-C038-4DCD-8B99-C85000FB8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4805" y="365125"/>
            <a:ext cx="4427220" cy="589280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E5ADC13C-725A-4589-80FF-8B401B685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33" y="365130"/>
            <a:ext cx="3748562" cy="1590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 Graphic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E750D-9B80-419C-BD89-5C015CF000C8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701040" y="1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B0ED-CB6F-462A-9932-9E35435A1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8" y="0"/>
            <a:ext cx="1204722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174F351-C038-4DCD-8B99-C85000FB8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4807" y="365125"/>
            <a:ext cx="4417695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444555F-3957-474A-93C6-9584206BA97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44807" y="3317621"/>
            <a:ext cx="4417695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BEE4A73-42BB-4D16-8584-DAE41D0C76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C48AEA-0383-4785-BBA4-3791C89E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33" y="365130"/>
            <a:ext cx="3101834" cy="1590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 Graphic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01BE-111B-449F-A921-18BFD29290B7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701040" y="1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8" y="0"/>
            <a:ext cx="1204722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2848DA-F17B-465E-9A09-3AE75C4D053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556987" y="365125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>
            <a:noAutofit/>
          </a:bodyPr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174F351-C038-4DCD-8B99-C85000FB8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4807" y="365125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3DF8F452-72D6-4308-ADAA-D3508DFF637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56987" y="3317621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444555F-3957-474A-93C6-9584206BA97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44807" y="3317621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DD1F2A57-C87F-4CC1-98DE-09E83A8E4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209FF43-EE58-4AE5-927E-371CCA87E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33" y="365130"/>
            <a:ext cx="3101834" cy="1590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Four Graphic Layout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3B346-96B7-42E3-A366-3B4C4A34EB96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8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D515BF-4A28-4321-9FD9-3AB5A41D50D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AAEC-49E5-49FC-94A7-60CAEAF5E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973" y="2057400"/>
            <a:ext cx="3532909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68B67-6068-4484-89AD-00301FC6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7248" y="2057400"/>
            <a:ext cx="3532909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5FC2F-D82D-4431-ADE7-8B20C32B6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" y="0"/>
            <a:ext cx="1204722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1635647-929D-4154-83E6-FC4D0444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54336-A701-440C-8765-D0B2EFA8FF92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D515BF-4A28-4321-9FD9-3AB5A41D50D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AAEC-49E5-49FC-94A7-60CAEAF5E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4155" y="2057400"/>
            <a:ext cx="2185594" cy="4122738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68B67-6068-4484-89AD-00301FC6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8998" y="2057400"/>
            <a:ext cx="2193659" cy="4122738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5FC2F-D82D-4431-ADE7-8B20C32B6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D45540-9530-4743-88B9-26380C151C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01679" y="2057400"/>
            <a:ext cx="2193659" cy="4122738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9ACF86-BF2B-4750-AF04-1D2CC7368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0795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Three Column Layout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893DF-33EA-42D8-96C9-59E9BE01662D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179024" y="4151473"/>
            <a:ext cx="571493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C40C9AC0-51D3-4127-8A7C-FCD551429BF2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2" name="Arrow: Pentagon 1">
            <a:extLst>
              <a:ext uri="{FF2B5EF4-FFF2-40B4-BE49-F238E27FC236}">
                <a16:creationId xmlns:a16="http://schemas.microsoft.com/office/drawing/2014/main" id="{973359D6-61FF-4E5E-9FD7-4FB826DD4CEF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5" name="Arrow: Pentagon 1">
            <a:extLst>
              <a:ext uri="{FF2B5EF4-FFF2-40B4-BE49-F238E27FC236}">
                <a16:creationId xmlns:a16="http://schemas.microsoft.com/office/drawing/2014/main" id="{930040F2-1C34-4755-83BB-BAAE00C6141B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8" name="Arrow: Pentagon 1">
            <a:extLst>
              <a:ext uri="{FF2B5EF4-FFF2-40B4-BE49-F238E27FC236}">
                <a16:creationId xmlns:a16="http://schemas.microsoft.com/office/drawing/2014/main" id="{5C1CBFAF-D45B-4612-8DC0-E91B97FB9F99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0DE9B4-3B26-4B97-AB77-CD0E5DC8F1CB}"/>
              </a:ext>
            </a:extLst>
          </p:cNvPr>
          <p:cNvGrpSpPr/>
          <p:nvPr userDrawn="1"/>
        </p:nvGrpSpPr>
        <p:grpSpPr>
          <a:xfrm>
            <a:off x="2057402" y="962025"/>
            <a:ext cx="1578959" cy="2025650"/>
            <a:chOff x="1299253" y="1244600"/>
            <a:chExt cx="1739900" cy="1841500"/>
          </a:xfrm>
        </p:grpSpPr>
        <p:sp>
          <p:nvSpPr>
            <p:cNvPr id="51" name="Arrow: Pentagon 1">
              <a:extLst>
                <a:ext uri="{FF2B5EF4-FFF2-40B4-BE49-F238E27FC236}">
                  <a16:creationId xmlns:a16="http://schemas.microsoft.com/office/drawing/2014/main" id="{12D52BD0-F807-48D1-8514-875D490C090B}"/>
                </a:ext>
              </a:extLst>
            </p:cNvPr>
            <p:cNvSpPr/>
            <p:nvPr userDrawn="1"/>
          </p:nvSpPr>
          <p:spPr>
            <a:xfrm>
              <a:off x="1299253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7432EFD6-3705-4246-A495-9CC2A9C674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19445" y="1457325"/>
              <a:ext cx="1180139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Forecast Revenue Sources</a:t>
              </a:r>
            </a:p>
          </p:txBody>
        </p:sp>
      </p:grpSp>
      <p:sp>
        <p:nvSpPr>
          <p:cNvPr id="54" name="Arrow: Pentagon 1">
            <a:extLst>
              <a:ext uri="{FF2B5EF4-FFF2-40B4-BE49-F238E27FC236}">
                <a16:creationId xmlns:a16="http://schemas.microsoft.com/office/drawing/2014/main" id="{64285797-2E3D-4B2B-8F8E-8042D99359F6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CAFF5-8A1A-4AED-A2E4-49CB92D0B361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68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A7BC-165D-4976-8F24-3B8F7E1E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7152" y="5486400"/>
            <a:ext cx="3516673" cy="823912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2C08-961C-4865-B8AC-A3A294AFF42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1177152" y="2057400"/>
            <a:ext cx="3516673" cy="3276596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1494B-62A0-4A4B-8597-D6C1B7B80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0150" y="5486400"/>
            <a:ext cx="3533992" cy="823912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C2863-B510-4B74-9F71-FE0235181756}"/>
              </a:ext>
            </a:extLst>
          </p:cNvPr>
          <p:cNvSpPr>
            <a:spLocks noGrp="1" noChangeAspect="1"/>
          </p:cNvSpPr>
          <p:nvPr>
            <p:ph sz="quarter" idx="4"/>
          </p:nvPr>
        </p:nvSpPr>
        <p:spPr>
          <a:xfrm>
            <a:off x="4920150" y="2057400"/>
            <a:ext cx="3533992" cy="3276596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9131D-23CE-4D7A-8CA0-DEAC55800A5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9C0-6F9A-4765-8A00-7DF9D1D7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1F1FE5F-A45D-4F02-986D-9B75793E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0798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Two Comparison Layout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B238C-28C2-4984-B91F-B0869CB2534C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A7BC-165D-4976-8F24-3B8F7E1E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349" y="5486403"/>
            <a:ext cx="2296541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2C08-961C-4865-B8AC-A3A294AFF42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1088348" y="2053774"/>
            <a:ext cx="228600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9131D-23CE-4D7A-8CA0-DEAC55800A5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9C0-6F9A-4765-8A00-7DF9D1D7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14C24B-F749-4B17-B182-B4AEC6933FB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83899" y="5486403"/>
            <a:ext cx="2296541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C3409-779E-406E-A846-5568C1FC1FCD}"/>
              </a:ext>
            </a:extLst>
          </p:cNvPr>
          <p:cNvSpPr>
            <a:spLocks noGrp="1" noChangeAspect="1"/>
          </p:cNvSpPr>
          <p:nvPr>
            <p:ph sz="half" idx="11"/>
          </p:nvPr>
        </p:nvSpPr>
        <p:spPr>
          <a:xfrm>
            <a:off x="3581400" y="2057403"/>
            <a:ext cx="228600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29F864-A6FC-4969-9940-2B5277DA5E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69924" y="5486403"/>
            <a:ext cx="2296541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AE4093-2C6F-493B-A3A5-80A7697C5D81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6067425" y="2057403"/>
            <a:ext cx="228600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F2D4F-E3B6-4A13-A236-A004082F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0796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Three Comparison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C473E3-984B-4B12-966A-BE3348B0D44B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A7BC-165D-4976-8F24-3B8F7E1E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559" y="5486403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2C08-961C-4865-B8AC-A3A294AFF42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1054558" y="2051050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9131D-23CE-4D7A-8CA0-DEAC55800A5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9C0-6F9A-4765-8A00-7DF9D1D7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14C24B-F749-4B17-B182-B4AEC6933FB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88387" y="5486402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C3409-779E-406E-A846-5568C1FC1FCD}"/>
              </a:ext>
            </a:extLst>
          </p:cNvPr>
          <p:cNvSpPr>
            <a:spLocks noGrp="1" noChangeAspect="1"/>
          </p:cNvSpPr>
          <p:nvPr>
            <p:ph sz="half" idx="11"/>
          </p:nvPr>
        </p:nvSpPr>
        <p:spPr>
          <a:xfrm>
            <a:off x="3088386" y="2051050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29F864-A6FC-4969-9940-2B5277DA5E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122215" y="5486402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AE4093-2C6F-493B-A3A5-80A7697C5D81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5122214" y="2051050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F2D4F-E3B6-4A13-A236-A004082F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0796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Four Comparison Layout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77E17AD-EB80-4B2F-9715-5E073C2DEA18}"/>
              </a:ext>
            </a:extLst>
          </p:cNvPr>
          <p:cNvSpPr>
            <a:spLocks noGrp="1" noChangeAspect="1"/>
          </p:cNvSpPr>
          <p:nvPr>
            <p:ph sz="half" idx="14"/>
          </p:nvPr>
        </p:nvSpPr>
        <p:spPr>
          <a:xfrm>
            <a:off x="7156043" y="2056747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C4EA764-42A6-4F38-8846-4CD9F210B5A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156043" y="5501343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F09AF-B2DD-43F5-BABB-06CFB73EA9C4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572" y="-13963"/>
            <a:ext cx="9146286" cy="4681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b="22297"/>
          <a:stretch/>
        </p:blipFill>
        <p:spPr>
          <a:xfrm>
            <a:off x="0" y="292105"/>
            <a:ext cx="9144000" cy="5391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286" y="-1"/>
            <a:ext cx="9146001" cy="96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337"/>
          <a:stretch/>
        </p:blipFill>
        <p:spPr>
          <a:xfrm>
            <a:off x="0" y="-62573"/>
            <a:ext cx="9144000" cy="914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86300" y="3857625"/>
            <a:ext cx="4096264" cy="2302636"/>
          </a:xfrm>
          <a:prstGeom prst="rect">
            <a:avLst/>
          </a:prstGeom>
        </p:spPr>
        <p:txBody>
          <a:bodyPr anchor="ctr" anchorCtr="0"/>
          <a:lstStyle>
            <a:lvl1pPr algn="r">
              <a:defRPr sz="168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7889" y="5035798"/>
            <a:ext cx="2949178" cy="32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" b="1" baseline="0">
                <a:solidFill>
                  <a:schemeClr val="bg1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32243" y="2926551"/>
            <a:ext cx="2949178" cy="3388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760" b="1" baseline="0">
                <a:solidFill>
                  <a:schemeClr val="bg1"/>
                </a:solidFill>
                <a:latin typeface="+mj-lt"/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dirty="0"/>
              <a:t>Course</a:t>
            </a:r>
          </a:p>
          <a:p>
            <a:pPr lvl="0"/>
            <a:r>
              <a:rPr lang="en-US" dirty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7436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179024" y="4151473"/>
            <a:ext cx="571493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84743934-0454-4020-AD68-59B1B75F2C24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2" name="Arrow: Pentagon 1">
            <a:extLst>
              <a:ext uri="{FF2B5EF4-FFF2-40B4-BE49-F238E27FC236}">
                <a16:creationId xmlns:a16="http://schemas.microsoft.com/office/drawing/2014/main" id="{4CA031A0-BAD3-4D5C-976F-B92442B6DBE6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4344FD-D5C2-433A-BBF3-CCF626278531}"/>
              </a:ext>
            </a:extLst>
          </p:cNvPr>
          <p:cNvGrpSpPr/>
          <p:nvPr userDrawn="1"/>
        </p:nvGrpSpPr>
        <p:grpSpPr>
          <a:xfrm>
            <a:off x="4695910" y="962025"/>
            <a:ext cx="1704891" cy="2025650"/>
            <a:chOff x="1295400" y="1244600"/>
            <a:chExt cx="1878667" cy="1841500"/>
          </a:xfrm>
        </p:grpSpPr>
        <p:sp>
          <p:nvSpPr>
            <p:cNvPr id="45" name="Arrow: Pentagon 1">
              <a:extLst>
                <a:ext uri="{FF2B5EF4-FFF2-40B4-BE49-F238E27FC236}">
                  <a16:creationId xmlns:a16="http://schemas.microsoft.com/office/drawing/2014/main" id="{E86BFC5D-085C-44B8-8609-9D3005F869E5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84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816D9EFB-F388-4964-91EF-4C74DE71E1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42142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rgbClr val="183962"/>
                  </a:solidFill>
                  <a:latin typeface="Arial Narrow" panose="020B0606020202030204" pitchFamily="34" charset="0"/>
                </a:rPr>
                <a:t>Develop</a:t>
              </a:r>
            </a:p>
            <a:p>
              <a:r>
                <a:rPr lang="en-US" sz="1013" dirty="0">
                  <a:solidFill>
                    <a:srgbClr val="183962"/>
                  </a:solidFill>
                  <a:latin typeface="Arial Narrow" panose="020B0606020202030204" pitchFamily="34" charset="0"/>
                </a:rPr>
                <a:t>Investment Scenarios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5FEF8D-56A7-4928-9434-49EA0DB90C0A}"/>
              </a:ext>
            </a:extLst>
          </p:cNvPr>
          <p:cNvGrpSpPr/>
          <p:nvPr userDrawn="1"/>
        </p:nvGrpSpPr>
        <p:grpSpPr>
          <a:xfrm>
            <a:off x="3364858" y="962025"/>
            <a:ext cx="1721493" cy="2025650"/>
            <a:chOff x="1295400" y="1244600"/>
            <a:chExt cx="1896962" cy="1841500"/>
          </a:xfrm>
        </p:grpSpPr>
        <p:sp>
          <p:nvSpPr>
            <p:cNvPr id="48" name="Arrow: Pentagon 1">
              <a:extLst>
                <a:ext uri="{FF2B5EF4-FFF2-40B4-BE49-F238E27FC236}">
                  <a16:creationId xmlns:a16="http://schemas.microsoft.com/office/drawing/2014/main" id="{E770E7B9-17D6-48AD-9C2C-18F049C943B0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3D16E660-B771-4A93-AB8D-025036C80E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60437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Compute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Financial 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Gaps</a:t>
              </a:r>
            </a:p>
          </p:txBody>
        </p:sp>
      </p:grpSp>
      <p:sp>
        <p:nvSpPr>
          <p:cNvPr id="51" name="Arrow: Pentagon 1">
            <a:extLst>
              <a:ext uri="{FF2B5EF4-FFF2-40B4-BE49-F238E27FC236}">
                <a16:creationId xmlns:a16="http://schemas.microsoft.com/office/drawing/2014/main" id="{144FB7DC-51E0-47B2-BD8B-1F663B8D2867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4" name="Arrow: Pentagon 1">
            <a:extLst>
              <a:ext uri="{FF2B5EF4-FFF2-40B4-BE49-F238E27FC236}">
                <a16:creationId xmlns:a16="http://schemas.microsoft.com/office/drawing/2014/main" id="{6D724306-EEE0-4066-909E-C8ACC3528C2E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035F13-6081-439A-B82E-B3339E948ED2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179024" y="4151473"/>
            <a:ext cx="571493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E4361ECD-BD0F-416D-935A-9278D2AB4708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06CE61-C387-4B64-8CEB-77CB547D2D6B}"/>
              </a:ext>
            </a:extLst>
          </p:cNvPr>
          <p:cNvGrpSpPr/>
          <p:nvPr userDrawn="1"/>
        </p:nvGrpSpPr>
        <p:grpSpPr>
          <a:xfrm>
            <a:off x="6006862" y="962025"/>
            <a:ext cx="1708388" cy="2025650"/>
            <a:chOff x="1295400" y="1244600"/>
            <a:chExt cx="1882520" cy="1841500"/>
          </a:xfrm>
        </p:grpSpPr>
        <p:sp>
          <p:nvSpPr>
            <p:cNvPr id="42" name="Arrow: Pentagon 1">
              <a:extLst>
                <a:ext uri="{FF2B5EF4-FFF2-40B4-BE49-F238E27FC236}">
                  <a16:creationId xmlns:a16="http://schemas.microsoft.com/office/drawing/2014/main" id="{3EA2742B-A42D-4780-B652-DA645FC976FF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7C963D11-0906-4036-9A84-5A2DEF8F77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45995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Select 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Preferred Investment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Plan</a:t>
              </a:r>
            </a:p>
          </p:txBody>
        </p:sp>
      </p:grpSp>
      <p:sp>
        <p:nvSpPr>
          <p:cNvPr id="45" name="Arrow: Pentagon 1">
            <a:extLst>
              <a:ext uri="{FF2B5EF4-FFF2-40B4-BE49-F238E27FC236}">
                <a16:creationId xmlns:a16="http://schemas.microsoft.com/office/drawing/2014/main" id="{33440F4C-364C-476A-A336-A616C9F4D7F8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8" name="Arrow: Pentagon 1">
            <a:extLst>
              <a:ext uri="{FF2B5EF4-FFF2-40B4-BE49-F238E27FC236}">
                <a16:creationId xmlns:a16="http://schemas.microsoft.com/office/drawing/2014/main" id="{FB98BEFE-E7EE-4517-AC09-7C54DAF78D39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1" name="Arrow: Pentagon 1">
            <a:extLst>
              <a:ext uri="{FF2B5EF4-FFF2-40B4-BE49-F238E27FC236}">
                <a16:creationId xmlns:a16="http://schemas.microsoft.com/office/drawing/2014/main" id="{B8EB6AEF-4676-4110-AA5B-41AD22AA3C81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4" name="Arrow: Pentagon 1">
            <a:extLst>
              <a:ext uri="{FF2B5EF4-FFF2-40B4-BE49-F238E27FC236}">
                <a16:creationId xmlns:a16="http://schemas.microsoft.com/office/drawing/2014/main" id="{0B6DFDA4-D64A-4B5B-B171-BF2C56DC1C99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24E26-4483-44C0-BCDE-551B6F424B12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Cover Slide Emphasis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179024" y="4151473"/>
            <a:ext cx="571493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304E5A-F1A9-4DC2-AF86-21BD18D95D04}"/>
              </a:ext>
            </a:extLst>
          </p:cNvPr>
          <p:cNvGrpSpPr/>
          <p:nvPr userDrawn="1"/>
        </p:nvGrpSpPr>
        <p:grpSpPr>
          <a:xfrm>
            <a:off x="7328392" y="962025"/>
            <a:ext cx="1743482" cy="2025650"/>
            <a:chOff x="1295400" y="1244600"/>
            <a:chExt cx="1921192" cy="1841500"/>
          </a:xfrm>
        </p:grpSpPr>
        <p:sp>
          <p:nvSpPr>
            <p:cNvPr id="29" name="Arrow: Pentagon 1">
              <a:extLst>
                <a:ext uri="{FF2B5EF4-FFF2-40B4-BE49-F238E27FC236}">
                  <a16:creationId xmlns:a16="http://schemas.microsoft.com/office/drawing/2014/main" id="{F7EC3EE3-4CBC-41CF-A946-CE480D09F440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B87886A7-AB69-414C-AA67-CA57B0BDCA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84667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Keeping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The Plan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Current</a:t>
              </a:r>
            </a:p>
          </p:txBody>
        </p:sp>
      </p:grpSp>
      <p:sp>
        <p:nvSpPr>
          <p:cNvPr id="32" name="Arrow: Pentagon 1">
            <a:extLst>
              <a:ext uri="{FF2B5EF4-FFF2-40B4-BE49-F238E27FC236}">
                <a16:creationId xmlns:a16="http://schemas.microsoft.com/office/drawing/2014/main" id="{D9E38DFB-3D5F-4D82-89CD-3F5427050DC2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7" name="Arrow: Pentagon 1">
            <a:extLst>
              <a:ext uri="{FF2B5EF4-FFF2-40B4-BE49-F238E27FC236}">
                <a16:creationId xmlns:a16="http://schemas.microsoft.com/office/drawing/2014/main" id="{E9A6592A-8898-49CB-B7E5-4EE086A4C2BB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60" name="Arrow: Pentagon 1">
            <a:extLst>
              <a:ext uri="{FF2B5EF4-FFF2-40B4-BE49-F238E27FC236}">
                <a16:creationId xmlns:a16="http://schemas.microsoft.com/office/drawing/2014/main" id="{5E48FF8B-1D57-4A0E-A97A-B78947A25D56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63" name="Arrow: Pentagon 1">
            <a:extLst>
              <a:ext uri="{FF2B5EF4-FFF2-40B4-BE49-F238E27FC236}">
                <a16:creationId xmlns:a16="http://schemas.microsoft.com/office/drawing/2014/main" id="{D2FD0808-FD8E-4B9C-A0CD-A07DD9E63B1D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66" name="Arrow: Pentagon 1">
            <a:extLst>
              <a:ext uri="{FF2B5EF4-FFF2-40B4-BE49-F238E27FC236}">
                <a16:creationId xmlns:a16="http://schemas.microsoft.com/office/drawing/2014/main" id="{E46823BA-B35E-4904-899C-1C3AA83CDB26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54739-86B4-4469-8B62-70FE211A14CC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F239-A814-48F3-A413-39DF83703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5727" y="1266830"/>
            <a:ext cx="4791075" cy="2987675"/>
          </a:xfrm>
        </p:spPr>
        <p:txBody>
          <a:bodyPr anchor="b">
            <a:noAutofit/>
          </a:bodyPr>
          <a:lstStyle>
            <a:lvl1pPr>
              <a:defRPr sz="2700" spc="2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9FFC4E-9B72-4B93-B073-6027ADB408E3}"/>
              </a:ext>
            </a:extLst>
          </p:cNvPr>
          <p:cNvCxnSpPr>
            <a:cxnSpLocks/>
          </p:cNvCxnSpPr>
          <p:nvPr userDrawn="1"/>
        </p:nvCxnSpPr>
        <p:spPr>
          <a:xfrm>
            <a:off x="2752727" y="4602163"/>
            <a:ext cx="639127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4225-9405-4BEE-886B-D0ADF136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585" r="38290"/>
          <a:stretch/>
        </p:blipFill>
        <p:spPr>
          <a:xfrm>
            <a:off x="2" y="0"/>
            <a:ext cx="3171825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9FB066-CA87-4377-9E18-F24B3972C349}"/>
              </a:ext>
            </a:extLst>
          </p:cNvPr>
          <p:cNvGrpSpPr/>
          <p:nvPr userDrawn="1"/>
        </p:nvGrpSpPr>
        <p:grpSpPr>
          <a:xfrm>
            <a:off x="2209801" y="3785471"/>
            <a:ext cx="1572468" cy="1633393"/>
            <a:chOff x="581294" y="600070"/>
            <a:chExt cx="231268" cy="231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B3F260-BDB4-479E-930F-C0F018AAE68B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32EA29-4203-42FB-B0FE-648827BB111F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129EBB-BA14-41B8-9E8A-7AE75619D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6202" y="4914900"/>
            <a:ext cx="4829175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192881" indent="0">
              <a:buNone/>
              <a:defRPr sz="1013">
                <a:solidFill>
                  <a:schemeClr val="bg2"/>
                </a:solidFill>
              </a:defRPr>
            </a:lvl2pPr>
            <a:lvl3pPr marL="385763" indent="0">
              <a:buNone/>
              <a:defRPr sz="1013">
                <a:solidFill>
                  <a:schemeClr val="bg2"/>
                </a:solidFill>
              </a:defRPr>
            </a:lvl3pPr>
            <a:lvl4pPr marL="578644" indent="0">
              <a:buNone/>
              <a:defRPr sz="1013">
                <a:solidFill>
                  <a:schemeClr val="bg2"/>
                </a:solidFill>
              </a:defRPr>
            </a:lvl4pPr>
            <a:lvl5pPr marL="771525" indent="0">
              <a:buNone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New Section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1A98A-FC5D-4D01-A7C8-FA78B41BD659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7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F239-A814-48F3-A413-39DF83703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5727" y="1299865"/>
            <a:ext cx="4791075" cy="4258277"/>
          </a:xfrm>
        </p:spPr>
        <p:txBody>
          <a:bodyPr anchor="ctr">
            <a:noAutofit/>
          </a:bodyPr>
          <a:lstStyle>
            <a:lvl1pPr>
              <a:defRPr sz="2400" spc="2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Activity / Breakout Session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4225-9405-4BEE-886B-D0ADF136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6" t="-92496" r="-5841" b="-76040"/>
          <a:stretch/>
        </p:blipFill>
        <p:spPr>
          <a:xfrm>
            <a:off x="2" y="0"/>
            <a:ext cx="3171825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6015D6-F999-467C-8453-1A4156DD0C17}"/>
              </a:ext>
            </a:extLst>
          </p:cNvPr>
          <p:cNvCxnSpPr>
            <a:cxnSpLocks/>
          </p:cNvCxnSpPr>
          <p:nvPr userDrawn="1"/>
        </p:nvCxnSpPr>
        <p:spPr>
          <a:xfrm>
            <a:off x="3181350" y="0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E9FB066-CA87-4377-9E18-F24B3972C349}"/>
              </a:ext>
            </a:extLst>
          </p:cNvPr>
          <p:cNvGrpSpPr/>
          <p:nvPr userDrawn="1"/>
        </p:nvGrpSpPr>
        <p:grpSpPr>
          <a:xfrm>
            <a:off x="2673180" y="2871185"/>
            <a:ext cx="997294" cy="1115630"/>
            <a:chOff x="581294" y="600070"/>
            <a:chExt cx="231268" cy="231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B3F260-BDB4-479E-930F-C0F018AAE68B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32EA29-4203-42FB-B0FE-648827BB111F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18C907-8FD1-45B1-84B9-FAE1E393299F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F239-A814-48F3-A413-39DF83703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6201" y="356588"/>
            <a:ext cx="4791075" cy="1624615"/>
          </a:xfrm>
        </p:spPr>
        <p:txBody>
          <a:bodyPr anchor="b">
            <a:noAutofit/>
          </a:bodyPr>
          <a:lstStyle>
            <a:lvl1pPr>
              <a:defRPr sz="2400" spc="2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Activity / Breakout Session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4225-9405-4BEE-886B-D0ADF136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6" t="-88393" r="-5841" b="-80143"/>
          <a:stretch/>
        </p:blipFill>
        <p:spPr>
          <a:xfrm>
            <a:off x="2" y="0"/>
            <a:ext cx="3171825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6015D6-F999-467C-8453-1A4156DD0C17}"/>
              </a:ext>
            </a:extLst>
          </p:cNvPr>
          <p:cNvCxnSpPr>
            <a:cxnSpLocks/>
          </p:cNvCxnSpPr>
          <p:nvPr userDrawn="1"/>
        </p:nvCxnSpPr>
        <p:spPr>
          <a:xfrm>
            <a:off x="3181350" y="0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E9FB066-CA87-4377-9E18-F24B3972C349}"/>
              </a:ext>
            </a:extLst>
          </p:cNvPr>
          <p:cNvGrpSpPr/>
          <p:nvPr userDrawn="1"/>
        </p:nvGrpSpPr>
        <p:grpSpPr>
          <a:xfrm>
            <a:off x="2751384" y="1676400"/>
            <a:ext cx="982408" cy="1115630"/>
            <a:chOff x="581294" y="600070"/>
            <a:chExt cx="231268" cy="231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B3F260-BDB4-479E-930F-C0F018AAE68B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32EA29-4203-42FB-B0FE-648827BB111F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44048-D74A-423C-984F-39C5A80C6A0D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3733792" y="2234215"/>
            <a:ext cx="541021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72BD73-906C-4CBD-9DDC-668031941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200" y="2590800"/>
            <a:ext cx="4800600" cy="38862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21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5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35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7EAF5-320B-42FF-92C7-EB9639518DF8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55C9C-9796-4DCD-BB23-085D5C3CC58B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EA722-BB37-498E-A45C-74FAA13649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2051" y="2147337"/>
            <a:ext cx="7354466" cy="4180114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66C6B-D44A-4641-A128-F6614816C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" y="0"/>
            <a:ext cx="1204722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23C38CD-E2AC-499E-9D11-19BC19C1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EA412-5E6B-4782-9D0F-4909C041528A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1-</a:t>
            </a:r>
            <a:fld id="{2AD0952A-F989-48E7-804B-C91DE344DFE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61C6C-AD5F-4E05-B43C-B785D446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76E58-017B-4861-8006-3A686856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51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sldNum="0"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0574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38576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046898"/>
            <a:ext cx="8777511" cy="2302636"/>
          </a:xfrm>
        </p:spPr>
        <p:txBody>
          <a:bodyPr>
            <a:normAutofit/>
          </a:bodyPr>
          <a:lstStyle/>
          <a:p>
            <a:r>
              <a:rPr lang="en-US" sz="3000" dirty="0"/>
              <a:t>NHI Course 134001</a:t>
            </a:r>
            <a:br>
              <a:rPr lang="en-US" sz="3000" dirty="0"/>
            </a:br>
            <a:r>
              <a:rPr lang="en-US" sz="3000" dirty="0"/>
              <a:t>Principles and Applications</a:t>
            </a:r>
            <a:br>
              <a:rPr lang="en-US" sz="3000" dirty="0"/>
            </a:br>
            <a:r>
              <a:rPr lang="en-US" sz="3000" dirty="0"/>
              <a:t>of Highway Construction </a:t>
            </a:r>
            <a:br>
              <a:rPr lang="en-US" sz="3000" dirty="0"/>
            </a:br>
            <a:r>
              <a:rPr lang="en-US" sz="3000" dirty="0"/>
              <a:t>Specifications</a:t>
            </a:r>
          </a:p>
        </p:txBody>
      </p:sp>
      <p:pic>
        <p:nvPicPr>
          <p:cNvPr id="7" name="Picture Placeholder 2" descr="Logos: U.S. Department of Transportation, Federal Highway Administration, Office of Technical Services. National Highway Institute. &#10;&#10;Cover image of a city with highways.">
            <a:extLst>
              <a:ext uri="{FF2B5EF4-FFF2-40B4-BE49-F238E27FC236}">
                <a16:creationId xmlns:a16="http://schemas.microsoft.com/office/drawing/2014/main" id="{FD2A3CF6-B843-40C4-8611-7683B73C72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93" y="76200"/>
            <a:ext cx="9147176" cy="752736"/>
          </a:xfrm>
        </p:spPr>
      </p:pic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04800" y="5035797"/>
            <a:ext cx="2949178" cy="324837"/>
          </a:xfrm>
        </p:spPr>
        <p:txBody>
          <a:bodyPr>
            <a:normAutofit/>
          </a:bodyPr>
          <a:lstStyle/>
          <a:p>
            <a:r>
              <a:rPr lang="en-US" sz="1350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1251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 noChangeArrowheads="1"/>
          </p:cNvSpPr>
          <p:nvPr>
            <p:ph type="title"/>
          </p:nvPr>
        </p:nvSpPr>
        <p:spPr>
          <a:xfrm>
            <a:off x="3886202" y="1219200"/>
            <a:ext cx="4791075" cy="2987675"/>
          </a:xfrm>
        </p:spPr>
        <p:txBody>
          <a:bodyPr/>
          <a:lstStyle/>
          <a:p>
            <a:r>
              <a:rPr lang="en-US" sz="3600" dirty="0"/>
              <a:t>Module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96196E-AE1E-4484-8438-D689100D6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202" y="4914900"/>
            <a:ext cx="4791075" cy="901700"/>
          </a:xfrm>
        </p:spPr>
        <p:txBody>
          <a:bodyPr/>
          <a:lstStyle/>
          <a:p>
            <a:r>
              <a:rPr lang="en-US" sz="3200" dirty="0"/>
              <a:t>Introductions and 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74352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Shield Diagram</a:t>
            </a:r>
          </a:p>
        </p:txBody>
      </p:sp>
      <p:pic>
        <p:nvPicPr>
          <p:cNvPr id="7" name="Picture Placeholder 6" descr="Graphic of a coat of arms. Divided into four numbered parts from top to bottom.">
            <a:extLst>
              <a:ext uri="{FF2B5EF4-FFF2-40B4-BE49-F238E27FC236}">
                <a16:creationId xmlns:a16="http://schemas.microsoft.com/office/drawing/2014/main" id="{EBA2CB3B-BD3A-4651-8166-15317CF178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33805" y="2017579"/>
            <a:ext cx="4476390" cy="4481512"/>
          </a:xfrm>
        </p:spPr>
      </p:pic>
    </p:spTree>
    <p:extLst>
      <p:ext uri="{BB962C8B-B14F-4D97-AF65-F5344CB8AC3E}">
        <p14:creationId xmlns:p14="http://schemas.microsoft.com/office/powerpoint/2010/main" val="288791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Outcomes </a:t>
            </a:r>
            <a:br>
              <a:rPr lang="en-US" sz="4000" dirty="0"/>
            </a:br>
            <a:r>
              <a:rPr lang="en-US" sz="4000" dirty="0"/>
              <a:t>(Lesson 2.1)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Compare the functions of standard and supplemental specifications with the functions of special provisions</a:t>
            </a:r>
          </a:p>
          <a:p>
            <a:pPr lvl="0"/>
            <a:r>
              <a:rPr lang="en-US" sz="3200" dirty="0"/>
              <a:t>Explain how the “order of precedence” affects writing specifications and preparing plans</a:t>
            </a:r>
          </a:p>
          <a:p>
            <a:pPr lvl="0"/>
            <a:r>
              <a:rPr lang="en-US" sz="3200" dirty="0"/>
              <a:t>Explain the purposes of a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8701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5915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Learning Outcomes </a:t>
            </a:r>
            <a:br>
              <a:rPr lang="en-US" sz="4000" dirty="0"/>
            </a:br>
            <a:r>
              <a:rPr lang="en-US" sz="4000" dirty="0"/>
              <a:t>(Lessons 2.1, 2.2, 2.3)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62051" y="2209800"/>
            <a:ext cx="7829549" cy="418011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500" dirty="0"/>
              <a:t>Describe the purpose of the general provisions</a:t>
            </a:r>
          </a:p>
          <a:p>
            <a:pPr lvl="0"/>
            <a:r>
              <a:rPr lang="en-US" sz="3500" dirty="0"/>
              <a:t>Explain how specifications are used to assign risk and affect the behavior of different parties, within a given scenario</a:t>
            </a:r>
          </a:p>
          <a:p>
            <a:pPr lvl="0"/>
            <a:r>
              <a:rPr lang="en-US" sz="3500" dirty="0"/>
              <a:t>Compare method and end-result specifications</a:t>
            </a:r>
          </a:p>
          <a:p>
            <a:pPr lvl="0"/>
            <a:r>
              <a:rPr lang="en-US" sz="3500" dirty="0"/>
              <a:t>Explain each element of the AASHTO five-part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830638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Learning Outcomes </a:t>
            </a:r>
            <a:br>
              <a:rPr lang="en-US" sz="4000" dirty="0"/>
            </a:br>
            <a:r>
              <a:rPr lang="en-US" sz="4000" dirty="0"/>
              <a:t>(Lessons 3.1, 3.2)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0" y="2133600"/>
            <a:ext cx="7792033" cy="418011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Explain how a consistent writing style can affect the interpretation of specifications</a:t>
            </a:r>
          </a:p>
          <a:p>
            <a:pPr lvl="0"/>
            <a:r>
              <a:rPr lang="en-US" sz="3200" dirty="0"/>
              <a:t>Explain the potential benefits of writing in the active voice</a:t>
            </a:r>
          </a:p>
          <a:p>
            <a:pPr lvl="0"/>
            <a:r>
              <a:rPr lang="en-US" sz="3200" dirty="0"/>
              <a:t>Rewrite passive voice sentences into the active voice</a:t>
            </a:r>
          </a:p>
          <a:p>
            <a:pPr lvl="0"/>
            <a:r>
              <a:rPr lang="en-US" sz="3200" dirty="0"/>
              <a:t>Evaluate specifications to determine the need for imperative or indicative mood</a:t>
            </a:r>
          </a:p>
        </p:txBody>
      </p:sp>
    </p:spTree>
    <p:extLst>
      <p:ext uri="{BB962C8B-B14F-4D97-AF65-F5344CB8AC3E}">
        <p14:creationId xmlns:p14="http://schemas.microsoft.com/office/powerpoint/2010/main" val="266592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Outcomes </a:t>
            </a:r>
            <a:br>
              <a:rPr lang="en-US" sz="4000" dirty="0"/>
            </a:br>
            <a:r>
              <a:rPr lang="en-US" sz="4000" dirty="0"/>
              <a:t>(Lesson 3.3)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State the five Cs used in specification writing</a:t>
            </a:r>
          </a:p>
          <a:p>
            <a:pPr lvl="0"/>
            <a:r>
              <a:rPr lang="en-US" sz="3200" dirty="0"/>
              <a:t>Identify potential ambiguities in the wording, given a sample specification</a:t>
            </a:r>
          </a:p>
          <a:p>
            <a:pPr lvl="0"/>
            <a:r>
              <a:rPr lang="en-US" sz="3200" dirty="0"/>
              <a:t>Identify the potential benefits of each of the five Cs</a:t>
            </a:r>
          </a:p>
        </p:txBody>
      </p:sp>
    </p:spTree>
    <p:extLst>
      <p:ext uri="{BB962C8B-B14F-4D97-AF65-F5344CB8AC3E}">
        <p14:creationId xmlns:p14="http://schemas.microsoft.com/office/powerpoint/2010/main" val="281887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5153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Learning Outcomes </a:t>
            </a:r>
            <a:br>
              <a:rPr lang="en-US" sz="4000" dirty="0"/>
            </a:br>
            <a:r>
              <a:rPr lang="en-US" sz="4000" dirty="0"/>
              <a:t>(Lesson 3.3 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0" y="2133600"/>
            <a:ext cx="7886700" cy="418011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Write a new specification using the five Cs and the agency’s preferred format</a:t>
            </a:r>
          </a:p>
          <a:p>
            <a:pPr lvl="0"/>
            <a:r>
              <a:rPr lang="en-US" sz="3200" dirty="0"/>
              <a:t>Complete a checklist of the information needed before writing or revising a specification</a:t>
            </a:r>
          </a:p>
          <a:p>
            <a:pPr lvl="0"/>
            <a:r>
              <a:rPr lang="en-US" sz="3200" dirty="0"/>
              <a:t>Apply the five Cs and the agency’s preferred format to revise the specification, given a sample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62454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Learning Outcomes </a:t>
            </a:r>
            <a:br>
              <a:rPr lang="en-US" sz="4000" dirty="0"/>
            </a:br>
            <a:r>
              <a:rPr lang="en-US" sz="4000" dirty="0"/>
              <a:t>(Lesson 4.0)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62050" y="2147888"/>
            <a:ext cx="7600950" cy="4179887"/>
          </a:xfrm>
        </p:spPr>
        <p:txBody>
          <a:bodyPr>
            <a:noAutofit/>
          </a:bodyPr>
          <a:lstStyle/>
          <a:p>
            <a:pPr lvl="0">
              <a:lnSpc>
                <a:spcPct val="95000"/>
              </a:lnSpc>
            </a:pPr>
            <a:r>
              <a:rPr lang="en-US" sz="3200" dirty="0"/>
              <a:t>Write a new specification to a given set of criteria using the five Cs and the agency’s preferred format, given a sample specification</a:t>
            </a:r>
          </a:p>
          <a:p>
            <a:pPr lvl="0">
              <a:lnSpc>
                <a:spcPct val="95000"/>
              </a:lnSpc>
            </a:pPr>
            <a:r>
              <a:rPr lang="en-US" sz="3200" dirty="0"/>
              <a:t>Relate the type of specification to the allocation of risk</a:t>
            </a:r>
          </a:p>
          <a:p>
            <a:pPr lvl="0">
              <a:lnSpc>
                <a:spcPct val="95000"/>
              </a:lnSpc>
            </a:pPr>
            <a:r>
              <a:rPr lang="en-US" sz="3200" dirty="0"/>
              <a:t>Write an end-result specification to replace a method specification, given an excerpt from a method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093131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38&quot;&gt;&lt;property id=&quot;20148&quot; value=&quot;5&quot;/&gt;&lt;property id=&quot;20300&quot; value=&quot;Slide 1&quot;/&gt;&lt;property id=&quot;20307&quot; value=&quot;259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1_Custom Design">
  <a:themeElements>
    <a:clrScheme name="NHI">
      <a:dk1>
        <a:srgbClr val="183962"/>
      </a:dk1>
      <a:lt1>
        <a:sysClr val="window" lastClr="FFFFFF"/>
      </a:lt1>
      <a:dk2>
        <a:srgbClr val="183962"/>
      </a:dk2>
      <a:lt2>
        <a:srgbClr val="E7E6E6"/>
      </a:lt2>
      <a:accent1>
        <a:srgbClr val="183962"/>
      </a:accent1>
      <a:accent2>
        <a:srgbClr val="80B841"/>
      </a:accent2>
      <a:accent3>
        <a:srgbClr val="7B7E80"/>
      </a:accent3>
      <a:accent4>
        <a:srgbClr val="00B2AC"/>
      </a:accent4>
      <a:accent5>
        <a:srgbClr val="FDB718"/>
      </a:accent5>
      <a:accent6>
        <a:srgbClr val="F68D50"/>
      </a:accent6>
      <a:hlink>
        <a:srgbClr val="80B841"/>
      </a:hlink>
      <a:folHlink>
        <a:srgbClr val="1839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351</Words>
  <Application>Microsoft Office PowerPoint</Application>
  <PresentationFormat>On-screen Show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Symbol</vt:lpstr>
      <vt:lpstr>Wingdings</vt:lpstr>
      <vt:lpstr>1_Custom Design</vt:lpstr>
      <vt:lpstr>NHI Course 134001 Principles and Applications of Highway Construction  Specifications</vt:lpstr>
      <vt:lpstr>Module 1</vt:lpstr>
      <vt:lpstr>Shield Diagram</vt:lpstr>
      <vt:lpstr>Learning Outcomes  (Lesson 2.1)</vt:lpstr>
      <vt:lpstr>Learning Outcomes  (Lessons 2.1, 2.2, 2.3)</vt:lpstr>
      <vt:lpstr>Learning Outcomes  (Lessons 3.1, 3.2)</vt:lpstr>
      <vt:lpstr>Learning Outcomes  (Lesson 3.3)</vt:lpstr>
      <vt:lpstr>Learning Outcomes  (Lesson 3.3 cont.)</vt:lpstr>
      <vt:lpstr>Learning Outcomes  (Lesson 4.0)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 Course 134001 Principles and Applications of Highway Construction Specifications. Module 1.</dc:title>
  <dc:creator>NHI</dc:creator>
  <cp:keywords>Accessible</cp:keywords>
  <cp:lastModifiedBy>Park, Fred C (DOT)</cp:lastModifiedBy>
  <cp:revision>143</cp:revision>
  <cp:lastPrinted>2014-02-27T05:00:59Z</cp:lastPrinted>
  <dcterms:created xsi:type="dcterms:W3CDTF">2010-06-15T22:01:26Z</dcterms:created>
  <dcterms:modified xsi:type="dcterms:W3CDTF">2022-04-01T17:51:20Z</dcterms:modified>
</cp:coreProperties>
</file>