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78" r:id="rId4"/>
    <p:sldId id="258" r:id="rId5"/>
    <p:sldId id="262" r:id="rId6"/>
    <p:sldId id="260" r:id="rId7"/>
    <p:sldId id="263" r:id="rId8"/>
    <p:sldId id="264" r:id="rId9"/>
    <p:sldId id="268" r:id="rId10"/>
    <p:sldId id="265" r:id="rId11"/>
    <p:sldId id="266" r:id="rId12"/>
    <p:sldId id="267" r:id="rId13"/>
    <p:sldId id="275" r:id="rId14"/>
    <p:sldId id="270" r:id="rId15"/>
    <p:sldId id="269" r:id="rId16"/>
    <p:sldId id="273" r:id="rId17"/>
    <p:sldId id="272" r:id="rId18"/>
    <p:sldId id="277" r:id="rId19"/>
    <p:sldId id="274" r:id="rId20"/>
    <p:sldId id="276" r:id="rId21"/>
    <p:sldId id="279"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3">
        <a:schemeClr val="bg2"/>
      </p:bgRef>
    </p:bg>
    <p:spTree>
      <p:nvGrpSpPr>
        <p:cNvPr id="1" name=""/>
        <p:cNvGrpSpPr/>
        <p:nvPr/>
      </p:nvGrpSpPr>
      <p:grpSpPr>
        <a:xfrm>
          <a:off x="0" y="0"/>
          <a:ext cx="0" cy="0"/>
          <a:chOff x="0" y="0"/>
          <a:chExt cx="0" cy="0"/>
        </a:xfrm>
      </p:grpSpPr>
      <p:pic>
        <p:nvPicPr>
          <p:cNvPr id="13" name="Picture 12" descr="A picture containing text&#10;&#10;Description automatically generated">
            <a:extLst>
              <a:ext uri="{FF2B5EF4-FFF2-40B4-BE49-F238E27FC236}">
                <a16:creationId xmlns:a16="http://schemas.microsoft.com/office/drawing/2014/main" id="{A8FBCB4A-F6FC-AADD-5EB8-302B7D4E36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2" y="283"/>
            <a:ext cx="12201331" cy="6861429"/>
          </a:xfrm>
          <a:prstGeom prst="rect">
            <a:avLst/>
          </a:prstGeom>
        </p:spPr>
      </p:pic>
      <p:sp>
        <p:nvSpPr>
          <p:cNvPr id="12" name="Slide Number Placeholder 3"/>
          <p:cNvSpPr>
            <a:spLocks noGrp="1"/>
          </p:cNvSpPr>
          <p:nvPr>
            <p:ph type="sldNum" sz="quarter" idx="4"/>
          </p:nvPr>
        </p:nvSpPr>
        <p:spPr>
          <a:xfrm>
            <a:off x="11269054" y="6629400"/>
            <a:ext cx="914400" cy="228600"/>
          </a:xfrm>
          <a:prstGeom prst="rect">
            <a:avLst/>
          </a:prstGeom>
        </p:spPr>
        <p:txBody>
          <a:bodyPr/>
          <a:lstStyle>
            <a:lvl1pPr algn="r">
              <a:defRPr sz="900">
                <a:solidFill>
                  <a:schemeClr val="bg1">
                    <a:lumMod val="75000"/>
                    <a:lumOff val="25000"/>
                  </a:schemeClr>
                </a:solidFill>
                <a:latin typeface="+mj-lt"/>
              </a:defRPr>
            </a:lvl1pPr>
          </a:lstStyle>
          <a:p>
            <a:pPr>
              <a:defRPr/>
            </a:pPr>
            <a:fld id="{A98B6FD7-91B3-4D10-B688-973CF5EAA776}" type="slidenum">
              <a:rPr lang="en-US" smtClean="0"/>
              <a:pPr>
                <a:defRPr/>
              </a:pPr>
              <a:t>‹#›</a:t>
            </a:fld>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47243" y="1844040"/>
            <a:ext cx="1280160" cy="1280160"/>
          </a:xfrm>
          <a:prstGeom prst="rect">
            <a:avLst/>
          </a:prstGeom>
        </p:spPr>
      </p:pic>
      <p:sp>
        <p:nvSpPr>
          <p:cNvPr id="10" name="Title 1"/>
          <p:cNvSpPr txBox="1">
            <a:spLocks/>
          </p:cNvSpPr>
          <p:nvPr userDrawn="1"/>
        </p:nvSpPr>
        <p:spPr>
          <a:xfrm>
            <a:off x="3552825" y="3152775"/>
            <a:ext cx="8639175" cy="990600"/>
          </a:xfrm>
          <a:prstGeom prst="rect">
            <a:avLst/>
          </a:prstGeom>
          <a:noFill/>
        </p:spPr>
        <p:txBody>
          <a:bodyPr rIns="182880"/>
          <a:lstStyle>
            <a:lvl1pPr>
              <a:defRPr sz="3100" baseline="0">
                <a:ln w="12700">
                  <a:solidFill>
                    <a:schemeClr val="tx1"/>
                  </a:solidFill>
                </a:ln>
                <a:gradFill>
                  <a:gsLst>
                    <a:gs pos="0">
                      <a:schemeClr val="bg1"/>
                    </a:gs>
                    <a:gs pos="66000">
                      <a:schemeClr val="accent1">
                        <a:tint val="23500"/>
                        <a:satMod val="160000"/>
                      </a:schemeClr>
                    </a:gs>
                  </a:gsLst>
                  <a:lin ang="5400000" scaled="0"/>
                </a:gradFill>
                <a:effectLst>
                  <a:outerShdw blurRad="50800" dist="38100" dir="2700000" algn="tl" rotWithShape="0">
                    <a:prstClr val="black">
                      <a:alpha val="40000"/>
                    </a:prstClr>
                  </a:outerShdw>
                </a:effectLst>
                <a:latin typeface="Arial Black" pitchFamily="34" charset="0"/>
              </a:defRPr>
            </a:lvl1pPr>
          </a:lstStyle>
          <a:p>
            <a:pPr algn="r" fontAlgn="auto">
              <a:spcAft>
                <a:spcPts val="0"/>
              </a:spcAft>
              <a:defRPr/>
            </a:pPr>
            <a:r>
              <a:rPr lang="en-US" sz="2900" dirty="0">
                <a:ln w="12700">
                  <a:noFill/>
                </a:ln>
                <a:solidFill>
                  <a:srgbClr val="4A4646"/>
                </a:solidFill>
                <a:effectLst/>
                <a:ea typeface="+mj-ea"/>
                <a:cs typeface="+mj-cs"/>
              </a:rPr>
              <a:t>Alaska Department of Transportation &amp; Public Facilities</a:t>
            </a:r>
          </a:p>
        </p:txBody>
      </p:sp>
      <p:sp>
        <p:nvSpPr>
          <p:cNvPr id="11" name="Footer Placeholder 3"/>
          <p:cNvSpPr txBox="1">
            <a:spLocks/>
          </p:cNvSpPr>
          <p:nvPr userDrawn="1"/>
        </p:nvSpPr>
        <p:spPr>
          <a:xfrm>
            <a:off x="0" y="6583680"/>
            <a:ext cx="12192000" cy="274320"/>
          </a:xfrm>
          <a:prstGeom prst="rect">
            <a:avLst/>
          </a:prstGeom>
          <a:gradFill flip="none" rotWithShape="1">
            <a:gsLst>
              <a:gs pos="100000">
                <a:srgbClr val="FFFFFF">
                  <a:alpha val="50000"/>
                </a:srgbClr>
              </a:gs>
              <a:gs pos="0">
                <a:schemeClr val="bg1"/>
              </a:gs>
              <a:gs pos="0">
                <a:schemeClr val="bg1">
                  <a:alpha val="0"/>
                </a:schemeClr>
              </a:gs>
            </a:gsLst>
            <a:lin ang="0" scaled="1"/>
            <a:tileRect/>
          </a:gradFill>
        </p:spPr>
        <p:txBody>
          <a:bodyPr vert="horz" lIns="91440" tIns="45720" rIns="91440" bIns="45720" rtlCol="0" anchor="ctr"/>
          <a:lstStyle>
            <a:defPPr>
              <a:defRPr lang="en-US"/>
            </a:defPPr>
            <a:lvl1pPr algn="ctr" rtl="0" fontAlgn="auto">
              <a:spcBef>
                <a:spcPts val="0"/>
              </a:spcBef>
              <a:spcAft>
                <a:spcPts val="0"/>
              </a:spcAft>
              <a:defRPr sz="1200" b="0" kern="1200">
                <a:solidFill>
                  <a:schemeClr val="bg1"/>
                </a:solidFill>
                <a:latin typeface="+mj-lt"/>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r">
              <a:defRPr/>
            </a:pPr>
            <a:r>
              <a:rPr lang="en-US" sz="1200" b="0" i="0" dirty="0">
                <a:solidFill>
                  <a:sysClr val="windowText" lastClr="000000"/>
                </a:solidFill>
              </a:rPr>
              <a:t>Our </a:t>
            </a:r>
            <a:r>
              <a:rPr lang="en-US" sz="1200" b="0" i="0" baseline="0" dirty="0">
                <a:solidFill>
                  <a:sysClr val="windowText" lastClr="000000"/>
                </a:solidFill>
              </a:rPr>
              <a:t>mission is to </a:t>
            </a:r>
            <a:r>
              <a:rPr lang="en-US" sz="1200" b="1" i="1" dirty="0">
                <a:solidFill>
                  <a:sysClr val="windowText" lastClr="000000"/>
                </a:solidFill>
              </a:rPr>
              <a:t>Keep Alaska Moving</a:t>
            </a:r>
            <a:r>
              <a:rPr lang="en-US" sz="1200" b="1" dirty="0">
                <a:solidFill>
                  <a:sysClr val="windowText" lastClr="000000"/>
                </a:solidFill>
              </a:rPr>
              <a:t> </a:t>
            </a:r>
            <a:r>
              <a:rPr lang="en-US" sz="1200" dirty="0">
                <a:solidFill>
                  <a:sysClr val="windowText" lastClr="000000"/>
                </a:solidFill>
              </a:rPr>
              <a:t>through service and infrastructure.</a:t>
            </a:r>
          </a:p>
        </p:txBody>
      </p:sp>
    </p:spTree>
    <p:extLst>
      <p:ext uri="{BB962C8B-B14F-4D97-AF65-F5344CB8AC3E}">
        <p14:creationId xmlns:p14="http://schemas.microsoft.com/office/powerpoint/2010/main" val="18584009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11277600" y="6629400"/>
            <a:ext cx="914400" cy="228600"/>
          </a:xfrm>
          <a:prstGeom prst="rect">
            <a:avLst/>
          </a:prstGeom>
        </p:spPr>
        <p:txBody>
          <a:bodyPr/>
          <a:lstStyle>
            <a:lvl1pPr algn="r">
              <a:defRPr sz="900">
                <a:solidFill>
                  <a:schemeClr val="bg1">
                    <a:lumMod val="75000"/>
                    <a:lumOff val="25000"/>
                  </a:schemeClr>
                </a:solidFill>
                <a:latin typeface="Calibri Light" panose="020F0302020204030204" pitchFamily="34" charset="0"/>
                <a:cs typeface="Calibri Light" panose="020F0302020204030204" pitchFamily="34" charset="0"/>
              </a:defRPr>
            </a:lvl1pPr>
          </a:lstStyle>
          <a:p>
            <a:pPr>
              <a:defRPr/>
            </a:pPr>
            <a:fld id="{A98B6FD7-91B3-4D10-B688-973CF5EAA776}" type="slidenum">
              <a:rPr lang="en-US" smtClean="0"/>
              <a:pPr>
                <a:defRPr/>
              </a:pPr>
              <a:t>‹#›</a:t>
            </a:fld>
            <a:endParaRPr lang="en-US" dirty="0"/>
          </a:p>
        </p:txBody>
      </p:sp>
      <p:pic>
        <p:nvPicPr>
          <p:cNvPr id="5" name="Picture 4">
            <a:extLst>
              <a:ext uri="{FF2B5EF4-FFF2-40B4-BE49-F238E27FC236}">
                <a16:creationId xmlns:a16="http://schemas.microsoft.com/office/drawing/2014/main" id="{D8A28EF5-E76B-9130-EC9D-8C2A8CA479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2" y="0"/>
            <a:ext cx="12201332" cy="859536"/>
          </a:xfrm>
          <a:prstGeom prst="rect">
            <a:avLst/>
          </a:prstGeom>
        </p:spPr>
      </p:pic>
    </p:spTree>
    <p:extLst>
      <p:ext uri="{BB962C8B-B14F-4D97-AF65-F5344CB8AC3E}">
        <p14:creationId xmlns:p14="http://schemas.microsoft.com/office/powerpoint/2010/main" val="2431528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11277600" y="6629400"/>
            <a:ext cx="914400" cy="228600"/>
          </a:xfrm>
          <a:prstGeom prst="rect">
            <a:avLst/>
          </a:prstGeom>
        </p:spPr>
        <p:txBody>
          <a:bodyPr/>
          <a:lstStyle>
            <a:lvl1pPr algn="r">
              <a:defRPr sz="900">
                <a:solidFill>
                  <a:schemeClr val="bg1">
                    <a:lumMod val="75000"/>
                    <a:lumOff val="25000"/>
                  </a:schemeClr>
                </a:solidFill>
                <a:latin typeface="Calibri Light" panose="020F0302020204030204" pitchFamily="34" charset="0"/>
                <a:cs typeface="Calibri Light" panose="020F0302020204030204" pitchFamily="34" charset="0"/>
              </a:defRPr>
            </a:lvl1pPr>
          </a:lstStyle>
          <a:p>
            <a:pPr>
              <a:defRPr/>
            </a:pPr>
            <a:fld id="{A98B6FD7-91B3-4D10-B688-973CF5EAA776}" type="slidenum">
              <a:rPr lang="en-US" smtClean="0"/>
              <a:pPr>
                <a:defRPr/>
              </a:pPr>
              <a:t>‹#›</a:t>
            </a:fld>
            <a:endParaRPr lang="en-US" dirty="0"/>
          </a:p>
        </p:txBody>
      </p:sp>
    </p:spTree>
    <p:extLst>
      <p:ext uri="{BB962C8B-B14F-4D97-AF65-F5344CB8AC3E}">
        <p14:creationId xmlns:p14="http://schemas.microsoft.com/office/powerpoint/2010/main" val="20817573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6" name="Rectangle 15"/>
          <p:cNvSpPr/>
          <p:nvPr userDrawn="1"/>
        </p:nvSpPr>
        <p:spPr>
          <a:xfrm>
            <a:off x="-8546" y="0"/>
            <a:ext cx="1220054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26" y="6606540"/>
            <a:ext cx="12201525" cy="251586"/>
          </a:xfrm>
          <a:prstGeom prst="rect">
            <a:avLst/>
          </a:prstGeom>
        </p:spPr>
      </p:pic>
      <p:pic>
        <p:nvPicPr>
          <p:cNvPr id="13" name="Picture 12"/>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45720" y="6364224"/>
            <a:ext cx="457200" cy="457200"/>
          </a:xfrm>
          <a:prstGeom prst="rect">
            <a:avLst/>
          </a:prstGeom>
          <a:effectLst>
            <a:outerShdw blurRad="50800" dist="38100" dir="18900000" algn="bl" rotWithShape="0">
              <a:prstClr val="black">
                <a:alpha val="20000"/>
              </a:prstClr>
            </a:outerShdw>
          </a:effectLst>
        </p:spPr>
      </p:pic>
      <p:sp>
        <p:nvSpPr>
          <p:cNvPr id="10" name="Slide Number Placeholder 3"/>
          <p:cNvSpPr>
            <a:spLocks noGrp="1"/>
          </p:cNvSpPr>
          <p:nvPr>
            <p:ph type="sldNum" sz="quarter" idx="4"/>
          </p:nvPr>
        </p:nvSpPr>
        <p:spPr>
          <a:xfrm>
            <a:off x="11269054" y="6629400"/>
            <a:ext cx="914400" cy="228600"/>
          </a:xfrm>
          <a:prstGeom prst="rect">
            <a:avLst/>
          </a:prstGeom>
        </p:spPr>
        <p:txBody>
          <a:bodyPr/>
          <a:lstStyle>
            <a:lvl1pPr algn="r">
              <a:defRPr sz="900">
                <a:solidFill>
                  <a:schemeClr val="bg1">
                    <a:lumMod val="75000"/>
                    <a:lumOff val="25000"/>
                  </a:schemeClr>
                </a:solidFill>
                <a:latin typeface="Calibri Light" panose="020F0302020204030204" pitchFamily="34" charset="0"/>
                <a:cs typeface="Calibri Light" panose="020F0302020204030204" pitchFamily="34" charset="0"/>
              </a:defRPr>
            </a:lvl1pPr>
          </a:lstStyle>
          <a:p>
            <a:pPr>
              <a:defRPr/>
            </a:pPr>
            <a:fld id="{A98B6FD7-91B3-4D10-B688-973CF5EAA776}" type="slidenum">
              <a:rPr lang="en-US" smtClean="0"/>
              <a:pPr>
                <a:defRPr/>
              </a:pPr>
              <a:t>‹#›</a:t>
            </a:fld>
            <a:endParaRPr lang="en-US" dirty="0"/>
          </a:p>
        </p:txBody>
      </p:sp>
    </p:spTree>
    <p:extLst>
      <p:ext uri="{BB962C8B-B14F-4D97-AF65-F5344CB8AC3E}">
        <p14:creationId xmlns:p14="http://schemas.microsoft.com/office/powerpoint/2010/main" val="24579975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Project%20Closeout%20(Archiv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LIB/Archive/ASBUILT" TargetMode="External"/><Relationship Id="rId2" Type="http://schemas.openxmlformats.org/officeDocument/2006/relationships/hyperlink" Target="../../../../../../LIB/Archive" TargetMode="External"/><Relationship Id="rId1" Type="http://schemas.openxmlformats.org/officeDocument/2006/relationships/slideLayout" Target="../slideLayouts/slideLayout2.xml"/><Relationship Id="rId6" Type="http://schemas.openxmlformats.org/officeDocument/2006/relationships/hyperlink" Target="../../../../../Projects/_Archive" TargetMode="External"/><Relationship Id="rId5" Type="http://schemas.openxmlformats.org/officeDocument/2006/relationships/hyperlink" Target="../../../../../../LIB/Archive/Reports" TargetMode="External"/><Relationship Id="rId4" Type="http://schemas.openxmlformats.org/officeDocument/2006/relationships/hyperlink" Target="../../../../../../LIB/Archive/ASADVERTISED"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CR_Project_Closeout_Guide_working.docx" TargetMode="External"/><Relationship Id="rId2" Type="http://schemas.openxmlformats.org/officeDocument/2006/relationships/hyperlink" Target="CFHWY00381%20AMATS%20Airport%20Heights%20Debarr%20to%20Glenn%20Hwy%20PP%20Archive.pdf" TargetMode="External"/><Relationship Id="rId1" Type="http://schemas.openxmlformats.org/officeDocument/2006/relationships/slideLayout" Target="../slideLayouts/slideLayout2.xml"/><Relationship Id="rId5" Type="http://schemas.openxmlformats.org/officeDocument/2006/relationships/hyperlink" Target="file:///\\dot.soa.alaska.gov\shared\avi\HYD\Staff\Engineering\CPost\Squad%20Items\Project%20Archive%20List.xlsx" TargetMode="External"/><Relationship Id="rId4" Type="http://schemas.openxmlformats.org/officeDocument/2006/relationships/hyperlink" Target="Closeout%20Instructions_Revised.doc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rchives.alaska.gov/documents/rims/schedules/100-3.pdf" TargetMode="External"/><Relationship Id="rId1" Type="http://schemas.openxmlformats.org/officeDocument/2006/relationships/slideLayout" Target="../slideLayouts/slideLayout2.xml"/><Relationship Id="rId5" Type="http://schemas.openxmlformats.org/officeDocument/2006/relationships/hyperlink" Target="https://archives.alaska.gov/documents/rims/schedules/dot/25-539.2.pdf"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aws.state.ak.us/OnlinePublicNotices/Notices/Attachment.aspx?id=9392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8325" y="4229100"/>
            <a:ext cx="10353675" cy="1752600"/>
          </a:xfrm>
          <a:prstGeom prst="rect">
            <a:avLst/>
          </a:prstGeom>
          <a:noFill/>
        </p:spPr>
        <p:txBody>
          <a:bodyPr rIns="182880"/>
          <a:lstStyle>
            <a:lvl1pPr>
              <a:defRPr sz="3100" baseline="0">
                <a:ln w="12700">
                  <a:solidFill>
                    <a:schemeClr val="tx1"/>
                  </a:solidFill>
                </a:ln>
                <a:gradFill>
                  <a:gsLst>
                    <a:gs pos="0">
                      <a:schemeClr val="bg1"/>
                    </a:gs>
                    <a:gs pos="66000">
                      <a:schemeClr val="accent1">
                        <a:tint val="23500"/>
                        <a:satMod val="160000"/>
                      </a:schemeClr>
                    </a:gs>
                  </a:gsLst>
                  <a:lin ang="5400000" scaled="0"/>
                </a:gradFill>
                <a:effectLst>
                  <a:outerShdw blurRad="50800" dist="38100" dir="2700000" algn="tl" rotWithShape="0">
                    <a:prstClr val="black">
                      <a:alpha val="40000"/>
                    </a:prstClr>
                  </a:outerShdw>
                </a:effectLst>
                <a:latin typeface="Arial Black" pitchFamily="34" charset="0"/>
              </a:defRPr>
            </a:lvl1pPr>
          </a:lstStyle>
          <a:p>
            <a:pPr algn="r" fontAlgn="auto">
              <a:spcAft>
                <a:spcPts val="0"/>
              </a:spcAft>
              <a:defRPr/>
            </a:pPr>
            <a:r>
              <a:rPr lang="en-US" sz="2800" b="1" dirty="0">
                <a:ln w="12700">
                  <a:noFill/>
                </a:ln>
                <a:solidFill>
                  <a:schemeClr val="bg1">
                    <a:lumMod val="75000"/>
                    <a:lumOff val="25000"/>
                  </a:schemeClr>
                </a:solidFill>
                <a:effectLst/>
                <a:latin typeface="+mn-lt"/>
                <a:ea typeface="+mj-ea"/>
                <a:cs typeface="Arial" pitchFamily="34" charset="0"/>
              </a:rPr>
              <a:t>Project Closeout (Archive) </a:t>
            </a:r>
          </a:p>
          <a:p>
            <a:pPr algn="r" fontAlgn="auto">
              <a:spcAft>
                <a:spcPts val="0"/>
              </a:spcAft>
              <a:defRPr/>
            </a:pPr>
            <a:endParaRPr lang="en-US" sz="2000" dirty="0">
              <a:ln w="12700">
                <a:noFill/>
              </a:ln>
              <a:solidFill>
                <a:schemeClr val="bg1">
                  <a:lumMod val="75000"/>
                  <a:lumOff val="25000"/>
                </a:schemeClr>
              </a:solidFill>
              <a:effectLst/>
              <a:latin typeface="+mn-lt"/>
              <a:ea typeface="+mj-ea"/>
              <a:cs typeface="Arial" pitchFamily="34" charset="0"/>
            </a:endParaRPr>
          </a:p>
          <a:p>
            <a:pPr algn="r" fontAlgn="auto">
              <a:spcAft>
                <a:spcPts val="0"/>
              </a:spcAft>
              <a:defRPr/>
            </a:pPr>
            <a:r>
              <a:rPr lang="en-US" sz="2200" dirty="0">
                <a:ln w="12700">
                  <a:noFill/>
                </a:ln>
                <a:solidFill>
                  <a:schemeClr val="bg1">
                    <a:lumMod val="75000"/>
                    <a:lumOff val="25000"/>
                  </a:schemeClr>
                </a:solidFill>
                <a:effectLst/>
                <a:latin typeface="+mn-lt"/>
                <a:ea typeface="+mj-ea"/>
                <a:cs typeface="Arial" pitchFamily="34" charset="0"/>
              </a:rPr>
              <a:t>Chris Post, P.E.</a:t>
            </a:r>
          </a:p>
          <a:p>
            <a:pPr algn="r" fontAlgn="auto">
              <a:spcAft>
                <a:spcPts val="0"/>
              </a:spcAft>
              <a:defRPr/>
            </a:pPr>
            <a:r>
              <a:rPr lang="en-US" sz="2200" dirty="0">
                <a:ln w="12700">
                  <a:noFill/>
                </a:ln>
                <a:solidFill>
                  <a:schemeClr val="bg1">
                    <a:lumMod val="75000"/>
                    <a:lumOff val="25000"/>
                  </a:schemeClr>
                </a:solidFill>
                <a:effectLst/>
                <a:latin typeface="+mn-lt"/>
                <a:ea typeface="+mj-ea"/>
                <a:cs typeface="Arial" pitchFamily="34" charset="0"/>
              </a:rPr>
              <a:t>Program Development and Standards Manager</a:t>
            </a:r>
          </a:p>
          <a:p>
            <a:pPr algn="r" fontAlgn="auto">
              <a:spcAft>
                <a:spcPts val="0"/>
              </a:spcAft>
              <a:defRPr/>
            </a:pPr>
            <a:endParaRPr lang="en-US" sz="1400" dirty="0">
              <a:ln w="12700">
                <a:noFill/>
              </a:ln>
              <a:solidFill>
                <a:schemeClr val="bg1">
                  <a:lumMod val="75000"/>
                  <a:lumOff val="25000"/>
                </a:schemeClr>
              </a:solidFill>
              <a:effectLst/>
              <a:latin typeface="+mn-lt"/>
              <a:ea typeface="+mj-ea"/>
              <a:cs typeface="Arial" pitchFamily="34" charset="0"/>
            </a:endParaRPr>
          </a:p>
          <a:p>
            <a:pPr algn="r" fontAlgn="auto">
              <a:spcAft>
                <a:spcPts val="0"/>
              </a:spcAft>
              <a:defRPr/>
            </a:pPr>
            <a:r>
              <a:rPr lang="en-US" sz="1400" dirty="0">
                <a:ln w="12700">
                  <a:noFill/>
                </a:ln>
                <a:solidFill>
                  <a:schemeClr val="bg1">
                    <a:lumMod val="75000"/>
                    <a:lumOff val="25000"/>
                  </a:schemeClr>
                </a:solidFill>
                <a:effectLst/>
                <a:latin typeface="+mn-lt"/>
                <a:ea typeface="+mj-ea"/>
                <a:cs typeface="Arial" pitchFamily="34" charset="0"/>
              </a:rPr>
              <a:t>April 11, 2023</a:t>
            </a:r>
          </a:p>
        </p:txBody>
      </p:sp>
    </p:spTree>
    <p:extLst>
      <p:ext uri="{BB962C8B-B14F-4D97-AF65-F5344CB8AC3E}">
        <p14:creationId xmlns:p14="http://schemas.microsoft.com/office/powerpoint/2010/main" val="3968082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11277600" y="6629400"/>
            <a:ext cx="914400" cy="228600"/>
          </a:xfrm>
          <a:prstGeom prst="rect">
            <a:avLst/>
          </a:prstGeom>
        </p:spPr>
        <p:txBody>
          <a:bodyPr/>
          <a:lstStyle>
            <a:lvl1pPr algn="r">
              <a:defRPr sz="1000">
                <a:solidFill>
                  <a:schemeClr val="bg1">
                    <a:lumMod val="75000"/>
                    <a:lumOff val="25000"/>
                  </a:schemeClr>
                </a:solidFill>
              </a:defRPr>
            </a:lvl1pPr>
          </a:lstStyle>
          <a:p>
            <a:pPr>
              <a:defRPr/>
            </a:pPr>
            <a:fld id="{A98B6FD7-91B3-4D10-B688-973CF5EAA776}" type="slidenum">
              <a:rPr lang="en-US" sz="900" smtClean="0">
                <a:latin typeface="+mj-lt"/>
              </a:rPr>
              <a:pPr>
                <a:defRPr/>
              </a:pPr>
              <a:t>10</a:t>
            </a:fld>
            <a:endParaRPr lang="en-US" sz="900" dirty="0">
              <a:latin typeface="+mj-lt"/>
            </a:endParaRPr>
          </a:p>
        </p:txBody>
      </p:sp>
      <p:sp>
        <p:nvSpPr>
          <p:cNvPr id="4" name="Text Placeholder 2"/>
          <p:cNvSpPr txBox="1">
            <a:spLocks/>
          </p:cNvSpPr>
          <p:nvPr/>
        </p:nvSpPr>
        <p:spPr bwMode="auto">
          <a:xfrm>
            <a:off x="0" y="989901"/>
            <a:ext cx="12170664" cy="563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91440" rIns="45720" bIns="45720" numCol="1" anchor="t" anchorCtr="0" compatLnSpc="1">
            <a:prstTxWarp prst="textNoShape">
              <a:avLst/>
            </a:prstTxWarp>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defTabSz="914400">
              <a:spcBef>
                <a:spcPct val="20000"/>
              </a:spcBef>
              <a:spcAft>
                <a:spcPts val="0"/>
              </a:spcAft>
              <a:buClr>
                <a:srgbClr val="002060"/>
              </a:buClr>
              <a:buSzPct val="110000"/>
              <a:buNone/>
              <a:defRPr/>
            </a:pPr>
            <a:r>
              <a:rPr kumimoji="0" lang="en-US" sz="2800" b="0" i="0" u="sng" strike="noStrike" kern="1200" cap="none" spc="0" normalizeH="0" baseline="0" noProof="0" dirty="0">
                <a:ln>
                  <a:noFill/>
                </a:ln>
                <a:solidFill>
                  <a:prstClr val="black"/>
                </a:solidFill>
                <a:effectLst/>
                <a:uLnTx/>
                <a:uFillTx/>
                <a:latin typeface="Arial" pitchFamily="34" charset="0"/>
                <a:ea typeface="+mn-ea"/>
                <a:cs typeface="Arial" pitchFamily="34" charset="0"/>
              </a:rPr>
              <a:t>Schedule No. 25-539  </a:t>
            </a:r>
            <a:r>
              <a:rPr lang="en-US" sz="2800" u="sng" dirty="0">
                <a:solidFill>
                  <a:prstClr val="black"/>
                </a:solidFill>
                <a:latin typeface="Arial" pitchFamily="34" charset="0"/>
                <a:cs typeface="Arial" pitchFamily="34" charset="0"/>
              </a:rPr>
              <a:t>DOT&amp;PF RRDS</a:t>
            </a:r>
          </a:p>
          <a:p>
            <a:pPr marL="342900" marR="0" lvl="0" indent="-342900" algn="l" defTabSz="914400" rtl="0" eaLnBrk="1" fontAlgn="auto" latinLnBrk="0" hangingPunct="1">
              <a:lnSpc>
                <a:spcPct val="100000"/>
              </a:lnSpc>
              <a:spcBef>
                <a:spcPct val="20000"/>
              </a:spcBef>
              <a:spcAft>
                <a:spcPts val="0"/>
              </a:spcAft>
              <a:buClr>
                <a:srgbClr val="002060"/>
              </a:buClr>
              <a:buSzPct val="110000"/>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800100" lvl="1" indent="-342900" defTabSz="914400">
              <a:spcBef>
                <a:spcPct val="20000"/>
              </a:spcBef>
              <a:spcAft>
                <a:spcPts val="1200"/>
              </a:spcAft>
              <a:buClr>
                <a:srgbClr val="002060"/>
              </a:buClr>
              <a:buSzPct val="110000"/>
              <a:buFont typeface="Arial" pitchFamily="34" charset="0"/>
              <a:buChar char="•"/>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agency will follow retention periods for common records as listed in the most current State of Alaska </a:t>
            </a:r>
            <a:r>
              <a:rPr kumimoji="0" lang="en-US" sz="1800" b="1" i="0" u="sng" strike="noStrike" kern="1200" cap="none" spc="0" normalizeH="0" baseline="0" noProof="0" dirty="0">
                <a:ln>
                  <a:noFill/>
                </a:ln>
                <a:solidFill>
                  <a:prstClr val="black"/>
                </a:solidFill>
                <a:effectLst/>
                <a:uLnTx/>
                <a:uFillTx/>
                <a:latin typeface="Arial" pitchFamily="34" charset="0"/>
                <a:ea typeface="+mn-ea"/>
                <a:cs typeface="Arial" pitchFamily="34" charset="0"/>
              </a:rPr>
              <a:t>General Administrative Records Retention and Disposition Schedule</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(GARRDS), unless those records have been listed on this schedule. </a:t>
            </a:r>
          </a:p>
          <a:p>
            <a:pPr marL="800100" lvl="1" indent="-342900" defTabSz="914400">
              <a:spcBef>
                <a:spcPct val="20000"/>
              </a:spcBef>
              <a:spcAft>
                <a:spcPts val="1200"/>
              </a:spcAft>
              <a:buClr>
                <a:srgbClr val="002060"/>
              </a:buClr>
              <a:buSzPct val="110000"/>
              <a:buFont typeface="Arial" pitchFamily="34" charset="0"/>
              <a:buChar char="•"/>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Unless otherwise noted, all record series are </a:t>
            </a:r>
            <a:r>
              <a:rPr kumimoji="0" lang="en-US" sz="1800" b="1" i="0" u="sng" strike="noStrike" kern="1200" cap="none" spc="0" normalizeH="0" baseline="0" noProof="0" dirty="0">
                <a:ln>
                  <a:noFill/>
                </a:ln>
                <a:solidFill>
                  <a:prstClr val="black"/>
                </a:solidFill>
                <a:effectLst/>
                <a:uLnTx/>
                <a:uFillTx/>
                <a:latin typeface="Arial" pitchFamily="34" charset="0"/>
                <a:ea typeface="+mn-ea"/>
                <a:cs typeface="Arial" pitchFamily="34" charset="0"/>
              </a:rPr>
              <a:t>nonconfidential</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800100" lvl="1" indent="-342900" defTabSz="914400">
              <a:spcBef>
                <a:spcPct val="20000"/>
              </a:spcBef>
              <a:spcAft>
                <a:spcPts val="1200"/>
              </a:spcAft>
              <a:buClr>
                <a:srgbClr val="002060"/>
              </a:buClr>
              <a:buSzPct val="110000"/>
              <a:buFont typeface="Arial" pitchFamily="34" charset="0"/>
              <a:buChar char="•"/>
              <a:defRPr/>
            </a:pPr>
            <a:r>
              <a:rPr kumimoji="0" lang="en-US" sz="1800" b="1" i="0" u="sng" strike="noStrike" kern="1200" cap="none" spc="0" normalizeH="0" baseline="0" noProof="0" dirty="0">
                <a:ln>
                  <a:noFill/>
                </a:ln>
                <a:solidFill>
                  <a:prstClr val="black"/>
                </a:solidFill>
                <a:effectLst/>
                <a:uLnTx/>
                <a:uFillTx/>
                <a:latin typeface="Arial" pitchFamily="34" charset="0"/>
                <a:ea typeface="+mn-ea"/>
                <a:cs typeface="Arial" pitchFamily="34" charset="0"/>
              </a:rPr>
              <a:t>All records that have potential permanent legal and historical value may be reviewed by the State Archivist for possible permanent retention</a:t>
            </a:r>
            <a:r>
              <a:rPr kumimoji="0" lang="en-US" sz="1800" i="0"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 the State Archives in accordance with AS 40.21.030. </a:t>
            </a:r>
          </a:p>
          <a:p>
            <a:pPr marL="800100" lvl="1" indent="-342900" defTabSz="914400">
              <a:spcBef>
                <a:spcPct val="20000"/>
              </a:spcBef>
              <a:spcAft>
                <a:spcPts val="1200"/>
              </a:spcAft>
              <a:buClr>
                <a:srgbClr val="002060"/>
              </a:buClr>
              <a:buSzPct val="110000"/>
              <a:buFont typeface="Arial" pitchFamily="34" charset="0"/>
              <a:buChar char="•"/>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Under 4 AAC 59.005, it is </a:t>
            </a:r>
            <a:r>
              <a:rPr kumimoji="0" lang="en-US" sz="1800" b="1" i="0" u="sng" strike="noStrike" kern="1200" cap="none" spc="0" normalizeH="0" baseline="0" noProof="0" dirty="0">
                <a:ln>
                  <a:noFill/>
                </a:ln>
                <a:solidFill>
                  <a:prstClr val="black"/>
                </a:solidFill>
                <a:effectLst/>
                <a:uLnTx/>
                <a:uFillTx/>
                <a:latin typeface="Arial" pitchFamily="34" charset="0"/>
                <a:ea typeface="+mn-ea"/>
                <a:cs typeface="Arial" pitchFamily="34" charset="0"/>
              </a:rPr>
              <a:t>the responsibility of agencies to ensure that records created and maintained in electronic systems remain accessible and durable for their prescribed retention period</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This requires addressing the issues of periodic media refreshment, digital migration strategies and security plans. Backups produced for system recovery purposes do not serve a recordkeeping function or substitute for archived business essential duplicates. 			</a:t>
            </a:r>
          </a:p>
          <a:p>
            <a:pPr marL="0" marR="0" lvl="0" indent="0" algn="l" defTabSz="914400" rtl="0" eaLnBrk="1" fontAlgn="auto" latinLnBrk="0" hangingPunct="1">
              <a:lnSpc>
                <a:spcPct val="100000"/>
              </a:lnSpc>
              <a:spcBef>
                <a:spcPct val="20000"/>
              </a:spcBef>
              <a:spcAft>
                <a:spcPts val="0"/>
              </a:spcAft>
              <a:buClr>
                <a:srgbClr val="002060"/>
              </a:buClr>
              <a:buSzPct val="110000"/>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(Bold and underline text added for emphasis)</a:t>
            </a:r>
          </a:p>
        </p:txBody>
      </p:sp>
      <p:sp>
        <p:nvSpPr>
          <p:cNvPr id="5" name="Date Placeholder 3"/>
          <p:cNvSpPr txBox="1">
            <a:spLocks/>
          </p:cNvSpPr>
          <p:nvPr/>
        </p:nvSpPr>
        <p:spPr>
          <a:xfrm>
            <a:off x="4951474" y="6598539"/>
            <a:ext cx="2286000" cy="251460"/>
          </a:xfrm>
          <a:prstGeom prst="rect">
            <a:avLst/>
          </a:prstGeom>
        </p:spPr>
        <p:txBody>
          <a:bodyPr vert="horz" lIns="91440" tIns="45720" rIns="91440" bIns="45720" rtlCol="0" anchor="ctr"/>
          <a:lstStyle>
            <a:defPPr>
              <a:defRPr lang="en-US"/>
            </a:defPPr>
            <a:lvl1pPr algn="ctr" rtl="0" fontAlgn="auto">
              <a:spcBef>
                <a:spcPts val="0"/>
              </a:spcBef>
              <a:spcAft>
                <a:spcPts val="0"/>
              </a:spcAft>
              <a:defRPr sz="900" kern="1200">
                <a:solidFill>
                  <a:schemeClr val="tx1">
                    <a:lumMod val="85000"/>
                    <a:lumOff val="1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dirty="0">
                <a:solidFill>
                  <a:schemeClr val="bg1">
                    <a:lumMod val="75000"/>
                    <a:lumOff val="25000"/>
                  </a:schemeClr>
                </a:solidFill>
                <a:latin typeface="+mj-lt"/>
              </a:rPr>
              <a:t>2023</a:t>
            </a:r>
          </a:p>
        </p:txBody>
      </p:sp>
      <p:sp>
        <p:nvSpPr>
          <p:cNvPr id="7" name="Title 1">
            <a:extLst>
              <a:ext uri="{FF2B5EF4-FFF2-40B4-BE49-F238E27FC236}">
                <a16:creationId xmlns:a16="http://schemas.microsoft.com/office/drawing/2014/main" id="{15CCFC21-1B28-FCE0-F67D-79EA832CAC90}"/>
              </a:ext>
            </a:extLst>
          </p:cNvPr>
          <p:cNvSpPr txBox="1">
            <a:spLocks/>
          </p:cNvSpPr>
          <p:nvPr/>
        </p:nvSpPr>
        <p:spPr>
          <a:xfrm>
            <a:off x="0" y="0"/>
            <a:ext cx="12183454" cy="859536"/>
          </a:xfrm>
          <a:prstGeom prst="rect">
            <a:avLst/>
          </a:prstGeom>
          <a:noFill/>
        </p:spPr>
        <p:txBody>
          <a:bodyPr anchor="ctr" anchorCtr="0"/>
          <a:lstStyle>
            <a:lvl1pPr algn="l" defTabSz="457200" rtl="0" eaLnBrk="1" latinLnBrk="0" hangingPunct="1">
              <a:spcBef>
                <a:spcPct val="0"/>
              </a:spcBef>
              <a:buNone/>
              <a:defRPr sz="2800" kern="1200" cap="all">
                <a:ln w="3175" cmpd="sng">
                  <a:noFill/>
                </a:ln>
                <a:solidFill>
                  <a:schemeClr val="tx1">
                    <a:lumMod val="75000"/>
                    <a:lumOff val="2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none" baseline="0" dirty="0">
                <a:solidFill>
                  <a:schemeClr val="bg1">
                    <a:lumMod val="75000"/>
                    <a:lumOff val="25000"/>
                  </a:schemeClr>
                </a:solidFill>
                <a:latin typeface="Arial Black" panose="020B0A04020102020204" pitchFamily="34" charset="0"/>
              </a:rPr>
              <a:t>Schedule No. 25-539</a:t>
            </a:r>
          </a:p>
        </p:txBody>
      </p:sp>
    </p:spTree>
    <p:extLst>
      <p:ext uri="{BB962C8B-B14F-4D97-AF65-F5344CB8AC3E}">
        <p14:creationId xmlns:p14="http://schemas.microsoft.com/office/powerpoint/2010/main" val="110711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11277600" y="6629400"/>
            <a:ext cx="914400" cy="228600"/>
          </a:xfrm>
          <a:prstGeom prst="rect">
            <a:avLst/>
          </a:prstGeom>
        </p:spPr>
        <p:txBody>
          <a:bodyPr/>
          <a:lstStyle>
            <a:lvl1pPr algn="r">
              <a:defRPr sz="1000">
                <a:solidFill>
                  <a:schemeClr val="bg1">
                    <a:lumMod val="75000"/>
                    <a:lumOff val="25000"/>
                  </a:schemeClr>
                </a:solidFill>
              </a:defRPr>
            </a:lvl1pPr>
          </a:lstStyle>
          <a:p>
            <a:pPr>
              <a:defRPr/>
            </a:pPr>
            <a:fld id="{A98B6FD7-91B3-4D10-B688-973CF5EAA776}" type="slidenum">
              <a:rPr lang="en-US" sz="900" smtClean="0">
                <a:latin typeface="+mj-lt"/>
              </a:rPr>
              <a:pPr>
                <a:defRPr/>
              </a:pPr>
              <a:t>11</a:t>
            </a:fld>
            <a:endParaRPr lang="en-US" sz="900" dirty="0">
              <a:latin typeface="+mj-lt"/>
            </a:endParaRPr>
          </a:p>
        </p:txBody>
      </p:sp>
      <p:sp>
        <p:nvSpPr>
          <p:cNvPr id="4" name="Text Placeholder 2"/>
          <p:cNvSpPr txBox="1">
            <a:spLocks/>
          </p:cNvSpPr>
          <p:nvPr/>
        </p:nvSpPr>
        <p:spPr bwMode="auto">
          <a:xfrm>
            <a:off x="0" y="989901"/>
            <a:ext cx="12170664" cy="563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91440" rIns="45720" bIns="45720" numCol="1" anchor="t" anchorCtr="0" compatLnSpc="1">
            <a:prstTxWarp prst="textNoShape">
              <a:avLst/>
            </a:prstTxWarp>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2060"/>
              </a:buClr>
              <a:buSzPct val="110000"/>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Date Placeholder 3"/>
          <p:cNvSpPr txBox="1">
            <a:spLocks/>
          </p:cNvSpPr>
          <p:nvPr/>
        </p:nvSpPr>
        <p:spPr>
          <a:xfrm>
            <a:off x="4951474" y="6598539"/>
            <a:ext cx="2286000" cy="251460"/>
          </a:xfrm>
          <a:prstGeom prst="rect">
            <a:avLst/>
          </a:prstGeom>
        </p:spPr>
        <p:txBody>
          <a:bodyPr vert="horz" lIns="91440" tIns="45720" rIns="91440" bIns="45720" rtlCol="0" anchor="ctr"/>
          <a:lstStyle>
            <a:defPPr>
              <a:defRPr lang="en-US"/>
            </a:defPPr>
            <a:lvl1pPr algn="ctr" rtl="0" fontAlgn="auto">
              <a:spcBef>
                <a:spcPts val="0"/>
              </a:spcBef>
              <a:spcAft>
                <a:spcPts val="0"/>
              </a:spcAft>
              <a:defRPr sz="900" kern="1200">
                <a:solidFill>
                  <a:schemeClr val="tx1">
                    <a:lumMod val="85000"/>
                    <a:lumOff val="1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dirty="0">
                <a:solidFill>
                  <a:schemeClr val="bg1">
                    <a:lumMod val="75000"/>
                    <a:lumOff val="25000"/>
                  </a:schemeClr>
                </a:solidFill>
                <a:latin typeface="+mj-lt"/>
              </a:rPr>
              <a:t>2023</a:t>
            </a:r>
          </a:p>
        </p:txBody>
      </p:sp>
      <p:sp>
        <p:nvSpPr>
          <p:cNvPr id="7" name="Title 1">
            <a:extLst>
              <a:ext uri="{FF2B5EF4-FFF2-40B4-BE49-F238E27FC236}">
                <a16:creationId xmlns:a16="http://schemas.microsoft.com/office/drawing/2014/main" id="{15CCFC21-1B28-FCE0-F67D-79EA832CAC90}"/>
              </a:ext>
            </a:extLst>
          </p:cNvPr>
          <p:cNvSpPr txBox="1">
            <a:spLocks/>
          </p:cNvSpPr>
          <p:nvPr/>
        </p:nvSpPr>
        <p:spPr>
          <a:xfrm>
            <a:off x="0" y="0"/>
            <a:ext cx="12183454" cy="859536"/>
          </a:xfrm>
          <a:prstGeom prst="rect">
            <a:avLst/>
          </a:prstGeom>
          <a:noFill/>
        </p:spPr>
        <p:txBody>
          <a:bodyPr anchor="ctr" anchorCtr="0"/>
          <a:lstStyle>
            <a:lvl1pPr algn="l" defTabSz="457200" rtl="0" eaLnBrk="1" latinLnBrk="0" hangingPunct="1">
              <a:spcBef>
                <a:spcPct val="0"/>
              </a:spcBef>
              <a:buNone/>
              <a:defRPr sz="2800" kern="1200" cap="all">
                <a:ln w="3175" cmpd="sng">
                  <a:noFill/>
                </a:ln>
                <a:solidFill>
                  <a:schemeClr val="tx1">
                    <a:lumMod val="75000"/>
                    <a:lumOff val="2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none" baseline="0" dirty="0">
                <a:solidFill>
                  <a:schemeClr val="bg1">
                    <a:lumMod val="75000"/>
                    <a:lumOff val="25000"/>
                  </a:schemeClr>
                </a:solidFill>
                <a:latin typeface="Arial Black" panose="020B0A04020102020204" pitchFamily="34" charset="0"/>
              </a:rPr>
              <a:t>Schedule No. 25-539 - Table</a:t>
            </a:r>
          </a:p>
        </p:txBody>
      </p:sp>
      <p:pic>
        <p:nvPicPr>
          <p:cNvPr id="6" name="Picture 5">
            <a:extLst>
              <a:ext uri="{FF2B5EF4-FFF2-40B4-BE49-F238E27FC236}">
                <a16:creationId xmlns:a16="http://schemas.microsoft.com/office/drawing/2014/main" id="{F40A6ECC-800F-6E4F-1DEC-D412F077D7D4}"/>
              </a:ext>
            </a:extLst>
          </p:cNvPr>
          <p:cNvPicPr>
            <a:picLocks noChangeAspect="1"/>
          </p:cNvPicPr>
          <p:nvPr/>
        </p:nvPicPr>
        <p:blipFill>
          <a:blip r:embed="rId2"/>
          <a:stretch>
            <a:fillRect/>
          </a:stretch>
        </p:blipFill>
        <p:spPr>
          <a:xfrm>
            <a:off x="723901" y="1072909"/>
            <a:ext cx="10553700" cy="3450247"/>
          </a:xfrm>
          <a:prstGeom prst="rect">
            <a:avLst/>
          </a:prstGeom>
        </p:spPr>
      </p:pic>
      <p:pic>
        <p:nvPicPr>
          <p:cNvPr id="9" name="Picture 8">
            <a:extLst>
              <a:ext uri="{FF2B5EF4-FFF2-40B4-BE49-F238E27FC236}">
                <a16:creationId xmlns:a16="http://schemas.microsoft.com/office/drawing/2014/main" id="{E768BE40-E570-186C-4805-FF7791F259CE}"/>
              </a:ext>
            </a:extLst>
          </p:cNvPr>
          <p:cNvPicPr>
            <a:picLocks noChangeAspect="1"/>
          </p:cNvPicPr>
          <p:nvPr/>
        </p:nvPicPr>
        <p:blipFill>
          <a:blip r:embed="rId3"/>
          <a:stretch>
            <a:fillRect/>
          </a:stretch>
        </p:blipFill>
        <p:spPr>
          <a:xfrm>
            <a:off x="1147667" y="4667973"/>
            <a:ext cx="10108597" cy="2044435"/>
          </a:xfrm>
          <a:prstGeom prst="rect">
            <a:avLst/>
          </a:prstGeom>
        </p:spPr>
      </p:pic>
    </p:spTree>
    <p:extLst>
      <p:ext uri="{BB962C8B-B14F-4D97-AF65-F5344CB8AC3E}">
        <p14:creationId xmlns:p14="http://schemas.microsoft.com/office/powerpoint/2010/main" val="3461085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11277600" y="6629400"/>
            <a:ext cx="914400" cy="228600"/>
          </a:xfrm>
          <a:prstGeom prst="rect">
            <a:avLst/>
          </a:prstGeom>
        </p:spPr>
        <p:txBody>
          <a:bodyPr/>
          <a:lstStyle>
            <a:lvl1pPr algn="r">
              <a:defRPr sz="1000">
                <a:solidFill>
                  <a:schemeClr val="bg1">
                    <a:lumMod val="75000"/>
                    <a:lumOff val="25000"/>
                  </a:schemeClr>
                </a:solidFill>
              </a:defRPr>
            </a:lvl1pPr>
          </a:lstStyle>
          <a:p>
            <a:pPr>
              <a:defRPr/>
            </a:pPr>
            <a:fld id="{A98B6FD7-91B3-4D10-B688-973CF5EAA776}" type="slidenum">
              <a:rPr lang="en-US" sz="900" smtClean="0">
                <a:latin typeface="+mj-lt"/>
              </a:rPr>
              <a:pPr>
                <a:defRPr/>
              </a:pPr>
              <a:t>12</a:t>
            </a:fld>
            <a:endParaRPr lang="en-US" sz="900" dirty="0">
              <a:latin typeface="+mj-lt"/>
            </a:endParaRPr>
          </a:p>
        </p:txBody>
      </p:sp>
      <p:sp>
        <p:nvSpPr>
          <p:cNvPr id="4" name="Text Placeholder 2"/>
          <p:cNvSpPr txBox="1">
            <a:spLocks/>
          </p:cNvSpPr>
          <p:nvPr/>
        </p:nvSpPr>
        <p:spPr bwMode="auto">
          <a:xfrm>
            <a:off x="0" y="989901"/>
            <a:ext cx="12170664" cy="563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91440" rIns="45720" bIns="45720" numCol="1" anchor="t" anchorCtr="0" compatLnSpc="1">
            <a:prstTxWarp prst="textNoShape">
              <a:avLst/>
            </a:prstTxWarp>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r>
              <a:rPr lang="en-US" altLang="en-US" sz="2800" b="1" dirty="0">
                <a:solidFill>
                  <a:schemeClr val="bg1">
                    <a:lumMod val="75000"/>
                    <a:lumOff val="25000"/>
                  </a:schemeClr>
                </a:solidFill>
              </a:rPr>
              <a:t>Record Series Title &amp; Descriptions</a:t>
            </a:r>
          </a:p>
          <a:p>
            <a:pPr marL="457200" indent="-228600">
              <a:buClr>
                <a:schemeClr val="bg1">
                  <a:lumMod val="65000"/>
                  <a:lumOff val="35000"/>
                </a:schemeClr>
              </a:buClr>
              <a:buSzPct val="80000"/>
            </a:pPr>
            <a:r>
              <a:rPr lang="en-US" altLang="en-US" sz="2800" dirty="0">
                <a:solidFill>
                  <a:schemeClr val="bg1">
                    <a:lumMod val="75000"/>
                    <a:lumOff val="25000"/>
                  </a:schemeClr>
                </a:solidFill>
              </a:rPr>
              <a:t>003.1 – Capital Project Files</a:t>
            </a:r>
          </a:p>
          <a:p>
            <a:pPr marL="457200" indent="-228600">
              <a:buClr>
                <a:schemeClr val="bg1">
                  <a:lumMod val="65000"/>
                  <a:lumOff val="35000"/>
                </a:schemeClr>
              </a:buClr>
              <a:buSzPct val="80000"/>
            </a:pPr>
            <a:r>
              <a:rPr lang="en-US" altLang="en-US" sz="2800" dirty="0">
                <a:solidFill>
                  <a:schemeClr val="bg1">
                    <a:lumMod val="75000"/>
                    <a:lumOff val="25000"/>
                  </a:schemeClr>
                </a:solidFill>
              </a:rPr>
              <a:t>003.2 – Capital Project Files of Historical Significance</a:t>
            </a:r>
          </a:p>
          <a:p>
            <a:pPr marL="457200" indent="-228600">
              <a:buClr>
                <a:schemeClr val="bg1">
                  <a:lumMod val="65000"/>
                  <a:lumOff val="35000"/>
                </a:schemeClr>
              </a:buClr>
              <a:buSzPct val="80000"/>
            </a:pPr>
            <a:r>
              <a:rPr lang="en-US" altLang="en-US" sz="2800" dirty="0">
                <a:solidFill>
                  <a:schemeClr val="bg1">
                    <a:lumMod val="75000"/>
                    <a:lumOff val="25000"/>
                  </a:schemeClr>
                </a:solidFill>
              </a:rPr>
              <a:t>004 – Project As-Builts</a:t>
            </a:r>
          </a:p>
          <a:p>
            <a:pPr marL="457200" indent="-228600">
              <a:buClr>
                <a:schemeClr val="bg1">
                  <a:lumMod val="65000"/>
                  <a:lumOff val="35000"/>
                </a:schemeClr>
              </a:buClr>
              <a:buSzPct val="80000"/>
            </a:pPr>
            <a:r>
              <a:rPr lang="en-US" altLang="en-US" sz="2800" dirty="0">
                <a:solidFill>
                  <a:schemeClr val="bg1">
                    <a:lumMod val="75000"/>
                    <a:lumOff val="25000"/>
                  </a:schemeClr>
                </a:solidFill>
              </a:rPr>
              <a:t>005 – Technical Services Review</a:t>
            </a:r>
          </a:p>
          <a:p>
            <a:pPr marL="914400" lvl="1" indent="-228600">
              <a:buClr>
                <a:schemeClr val="bg1">
                  <a:lumMod val="65000"/>
                  <a:lumOff val="35000"/>
                </a:schemeClr>
              </a:buClr>
              <a:buSzPct val="80000"/>
            </a:pPr>
            <a:r>
              <a:rPr lang="en-US" altLang="en-US" sz="2600" dirty="0">
                <a:solidFill>
                  <a:schemeClr val="bg1">
                    <a:lumMod val="75000"/>
                    <a:lumOff val="25000"/>
                  </a:schemeClr>
                </a:solidFill>
              </a:rPr>
              <a:t>Documentation of review of projects for compliance</a:t>
            </a:r>
          </a:p>
          <a:p>
            <a:pPr marL="457200" indent="-228600">
              <a:buClr>
                <a:schemeClr val="bg1">
                  <a:lumMod val="65000"/>
                  <a:lumOff val="35000"/>
                </a:schemeClr>
              </a:buClr>
              <a:buSzPct val="80000"/>
            </a:pPr>
            <a:r>
              <a:rPr lang="en-US" altLang="en-US" sz="2800" dirty="0">
                <a:solidFill>
                  <a:schemeClr val="bg1">
                    <a:lumMod val="75000"/>
                    <a:lumOff val="25000"/>
                  </a:schemeClr>
                </a:solidFill>
              </a:rPr>
              <a:t>006 – Project Specifications</a:t>
            </a:r>
          </a:p>
          <a:p>
            <a:pPr marL="914400" lvl="1" indent="-228600">
              <a:buClr>
                <a:schemeClr val="bg1">
                  <a:lumMod val="65000"/>
                  <a:lumOff val="35000"/>
                </a:schemeClr>
              </a:buClr>
              <a:buSzPct val="80000"/>
            </a:pPr>
            <a:r>
              <a:rPr lang="en-US" altLang="en-US" sz="2600" dirty="0">
                <a:solidFill>
                  <a:schemeClr val="bg1">
                    <a:lumMod val="75000"/>
                    <a:lumOff val="25000"/>
                  </a:schemeClr>
                </a:solidFill>
              </a:rPr>
              <a:t>Fall within 003.1 &amp; 003.2</a:t>
            </a:r>
          </a:p>
          <a:p>
            <a:pPr marL="457200" indent="-228600">
              <a:buClr>
                <a:schemeClr val="bg1">
                  <a:lumMod val="65000"/>
                  <a:lumOff val="35000"/>
                </a:schemeClr>
              </a:buClr>
              <a:buSzPct val="80000"/>
            </a:pPr>
            <a:r>
              <a:rPr lang="en-US" altLang="en-US" sz="2800" dirty="0">
                <a:solidFill>
                  <a:schemeClr val="bg1">
                    <a:lumMod val="75000"/>
                    <a:lumOff val="25000"/>
                  </a:schemeClr>
                </a:solidFill>
              </a:rPr>
              <a:t>007 – Environmental Actions</a:t>
            </a:r>
          </a:p>
        </p:txBody>
      </p:sp>
      <p:sp>
        <p:nvSpPr>
          <p:cNvPr id="5" name="Date Placeholder 3"/>
          <p:cNvSpPr txBox="1">
            <a:spLocks/>
          </p:cNvSpPr>
          <p:nvPr/>
        </p:nvSpPr>
        <p:spPr>
          <a:xfrm>
            <a:off x="4951474" y="6598539"/>
            <a:ext cx="2286000" cy="251460"/>
          </a:xfrm>
          <a:prstGeom prst="rect">
            <a:avLst/>
          </a:prstGeom>
        </p:spPr>
        <p:txBody>
          <a:bodyPr vert="horz" lIns="91440" tIns="45720" rIns="91440" bIns="45720" rtlCol="0" anchor="ctr"/>
          <a:lstStyle>
            <a:defPPr>
              <a:defRPr lang="en-US"/>
            </a:defPPr>
            <a:lvl1pPr algn="ctr" rtl="0" fontAlgn="auto">
              <a:spcBef>
                <a:spcPts val="0"/>
              </a:spcBef>
              <a:spcAft>
                <a:spcPts val="0"/>
              </a:spcAft>
              <a:defRPr sz="900" kern="1200">
                <a:solidFill>
                  <a:schemeClr val="tx1">
                    <a:lumMod val="85000"/>
                    <a:lumOff val="1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dirty="0">
                <a:solidFill>
                  <a:schemeClr val="bg1">
                    <a:lumMod val="75000"/>
                    <a:lumOff val="25000"/>
                  </a:schemeClr>
                </a:solidFill>
                <a:latin typeface="+mj-lt"/>
              </a:rPr>
              <a:t>2023</a:t>
            </a:r>
          </a:p>
        </p:txBody>
      </p:sp>
      <p:sp>
        <p:nvSpPr>
          <p:cNvPr id="7" name="Title 1">
            <a:extLst>
              <a:ext uri="{FF2B5EF4-FFF2-40B4-BE49-F238E27FC236}">
                <a16:creationId xmlns:a16="http://schemas.microsoft.com/office/drawing/2014/main" id="{15CCFC21-1B28-FCE0-F67D-79EA832CAC90}"/>
              </a:ext>
            </a:extLst>
          </p:cNvPr>
          <p:cNvSpPr txBox="1">
            <a:spLocks/>
          </p:cNvSpPr>
          <p:nvPr/>
        </p:nvSpPr>
        <p:spPr>
          <a:xfrm>
            <a:off x="0" y="0"/>
            <a:ext cx="12183454" cy="859536"/>
          </a:xfrm>
          <a:prstGeom prst="rect">
            <a:avLst/>
          </a:prstGeom>
          <a:noFill/>
        </p:spPr>
        <p:txBody>
          <a:bodyPr anchor="ctr" anchorCtr="0"/>
          <a:lstStyle>
            <a:lvl1pPr algn="l" defTabSz="457200" rtl="0" eaLnBrk="1" latinLnBrk="0" hangingPunct="1">
              <a:spcBef>
                <a:spcPct val="0"/>
              </a:spcBef>
              <a:buNone/>
              <a:defRPr sz="2800" kern="1200" cap="all">
                <a:ln w="3175" cmpd="sng">
                  <a:noFill/>
                </a:ln>
                <a:solidFill>
                  <a:schemeClr val="tx1">
                    <a:lumMod val="75000"/>
                    <a:lumOff val="2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none" baseline="0" dirty="0">
                <a:solidFill>
                  <a:schemeClr val="bg1">
                    <a:lumMod val="75000"/>
                    <a:lumOff val="25000"/>
                  </a:schemeClr>
                </a:solidFill>
                <a:latin typeface="Arial Black" panose="020B0A04020102020204" pitchFamily="34" charset="0"/>
              </a:rPr>
              <a:t>Schedule No. 25-539 – What Files Need to Be Archived by Design?</a:t>
            </a:r>
          </a:p>
        </p:txBody>
      </p:sp>
    </p:spTree>
    <p:extLst>
      <p:ext uri="{BB962C8B-B14F-4D97-AF65-F5344CB8AC3E}">
        <p14:creationId xmlns:p14="http://schemas.microsoft.com/office/powerpoint/2010/main" val="1726258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11277600" y="6629400"/>
            <a:ext cx="914400" cy="228600"/>
          </a:xfrm>
          <a:prstGeom prst="rect">
            <a:avLst/>
          </a:prstGeom>
        </p:spPr>
        <p:txBody>
          <a:bodyPr/>
          <a:lstStyle>
            <a:lvl1pPr algn="r">
              <a:defRPr sz="1000">
                <a:solidFill>
                  <a:schemeClr val="bg1">
                    <a:lumMod val="75000"/>
                    <a:lumOff val="25000"/>
                  </a:schemeClr>
                </a:solidFill>
              </a:defRPr>
            </a:lvl1pPr>
          </a:lstStyle>
          <a:p>
            <a:pPr>
              <a:defRPr/>
            </a:pPr>
            <a:fld id="{A98B6FD7-91B3-4D10-B688-973CF5EAA776}" type="slidenum">
              <a:rPr lang="en-US" sz="900" smtClean="0">
                <a:latin typeface="+mj-lt"/>
              </a:rPr>
              <a:pPr>
                <a:defRPr/>
              </a:pPr>
              <a:t>13</a:t>
            </a:fld>
            <a:endParaRPr lang="en-US" sz="900" dirty="0">
              <a:latin typeface="+mj-lt"/>
            </a:endParaRPr>
          </a:p>
        </p:txBody>
      </p:sp>
      <p:sp>
        <p:nvSpPr>
          <p:cNvPr id="4" name="Text Placeholder 2"/>
          <p:cNvSpPr txBox="1">
            <a:spLocks/>
          </p:cNvSpPr>
          <p:nvPr/>
        </p:nvSpPr>
        <p:spPr bwMode="auto">
          <a:xfrm>
            <a:off x="0" y="989901"/>
            <a:ext cx="12170664" cy="563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91440" rIns="45720" bIns="45720" numCol="1" anchor="t" anchorCtr="0" compatLnSpc="1">
            <a:prstTxWarp prst="textNoShape">
              <a:avLst/>
            </a:prstTxWarp>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lvl="0" indent="0" defTabSz="914400">
              <a:spcBef>
                <a:spcPct val="20000"/>
              </a:spcBef>
              <a:spcAft>
                <a:spcPts val="0"/>
              </a:spcAft>
              <a:buClr>
                <a:srgbClr val="002060"/>
              </a:buClr>
              <a:buSzPct val="110000"/>
              <a:buNone/>
            </a:pPr>
            <a:r>
              <a:rPr lang="en-US" sz="3200" dirty="0">
                <a:solidFill>
                  <a:prstClr val="black"/>
                </a:solidFill>
                <a:latin typeface="Arial" pitchFamily="34" charset="0"/>
                <a:cs typeface="Arial" pitchFamily="34" charset="0"/>
              </a:rPr>
              <a:t>Capital Project Files of Historical Significance</a:t>
            </a:r>
          </a:p>
          <a:p>
            <a:pPr marL="400050" lvl="1" indent="0" defTabSz="914400">
              <a:spcBef>
                <a:spcPct val="20000"/>
              </a:spcBef>
              <a:spcAft>
                <a:spcPts val="0"/>
              </a:spcAft>
              <a:buClr>
                <a:srgbClr val="0070C0"/>
              </a:buClr>
              <a:buSzPct val="85000"/>
              <a:buNone/>
            </a:pPr>
            <a:r>
              <a:rPr lang="en-US" sz="2800" dirty="0">
                <a:solidFill>
                  <a:prstClr val="black"/>
                </a:solidFill>
                <a:latin typeface="Arial" pitchFamily="34" charset="0"/>
                <a:cs typeface="Arial" pitchFamily="34" charset="0"/>
              </a:rPr>
              <a:t>Those pesky design files…</a:t>
            </a:r>
          </a:p>
          <a:p>
            <a:pPr marL="857250" lvl="1" indent="-457200" defTabSz="914400">
              <a:spcBef>
                <a:spcPct val="20000"/>
              </a:spcBef>
              <a:spcAft>
                <a:spcPts val="0"/>
              </a:spcAft>
              <a:buClrTx/>
              <a:buSzPct val="85000"/>
            </a:pPr>
            <a:r>
              <a:rPr lang="en-US" sz="2800" dirty="0">
                <a:solidFill>
                  <a:schemeClr val="bg1"/>
                </a:solidFill>
                <a:latin typeface="Arial" pitchFamily="34" charset="0"/>
                <a:cs typeface="Arial" pitchFamily="34" charset="0"/>
              </a:rPr>
              <a:t>Design Study/Locations/Recon. Studies </a:t>
            </a:r>
          </a:p>
          <a:p>
            <a:pPr marL="857250" lvl="1" indent="-457200" defTabSz="914400">
              <a:spcBef>
                <a:spcPct val="20000"/>
              </a:spcBef>
              <a:spcAft>
                <a:spcPts val="0"/>
              </a:spcAft>
              <a:buClrTx/>
              <a:buSzPct val="85000"/>
            </a:pPr>
            <a:r>
              <a:rPr lang="en-US" sz="2800" dirty="0">
                <a:solidFill>
                  <a:schemeClr val="bg1"/>
                </a:solidFill>
                <a:latin typeface="Arial" pitchFamily="34" charset="0"/>
                <a:cs typeface="Arial" pitchFamily="34" charset="0"/>
              </a:rPr>
              <a:t>Hydrology and Hydraulics Reports</a:t>
            </a:r>
          </a:p>
          <a:p>
            <a:pPr marL="857250" lvl="1" indent="-457200" defTabSz="914400">
              <a:spcBef>
                <a:spcPct val="20000"/>
              </a:spcBef>
              <a:spcAft>
                <a:spcPts val="0"/>
              </a:spcAft>
              <a:buClrTx/>
              <a:buSzPct val="85000"/>
            </a:pPr>
            <a:r>
              <a:rPr lang="en-US" sz="2800" dirty="0">
                <a:solidFill>
                  <a:schemeClr val="bg1"/>
                </a:solidFill>
                <a:latin typeface="Arial" pitchFamily="34" charset="0"/>
                <a:cs typeface="Arial" pitchFamily="34" charset="0"/>
              </a:rPr>
              <a:t>Materials Reports </a:t>
            </a:r>
          </a:p>
          <a:p>
            <a:pPr marL="857250" lvl="1" indent="-457200" defTabSz="914400">
              <a:spcBef>
                <a:spcPct val="20000"/>
              </a:spcBef>
              <a:spcAft>
                <a:spcPts val="0"/>
              </a:spcAft>
              <a:buClrTx/>
              <a:buSzPct val="85000"/>
            </a:pPr>
            <a:r>
              <a:rPr lang="en-US" sz="2800" dirty="0">
                <a:solidFill>
                  <a:schemeClr val="bg1"/>
                </a:solidFill>
                <a:latin typeface="Arial" pitchFamily="34" charset="0"/>
                <a:cs typeface="Arial" pitchFamily="34" charset="0"/>
              </a:rPr>
              <a:t>Environmental Document </a:t>
            </a:r>
          </a:p>
          <a:p>
            <a:pPr marL="857250" lvl="1" indent="-457200" defTabSz="914400">
              <a:spcBef>
                <a:spcPct val="20000"/>
              </a:spcBef>
              <a:spcAft>
                <a:spcPts val="0"/>
              </a:spcAft>
              <a:buClrTx/>
              <a:buSzPct val="85000"/>
            </a:pPr>
            <a:r>
              <a:rPr lang="en-US" sz="2800" dirty="0">
                <a:solidFill>
                  <a:schemeClr val="bg1"/>
                </a:solidFill>
                <a:latin typeface="Arial" pitchFamily="34" charset="0"/>
                <a:cs typeface="Arial" pitchFamily="34" charset="0"/>
              </a:rPr>
              <a:t>Memorandum of Agreement/Understanding or Transfer of Responsibility Agreements</a:t>
            </a:r>
          </a:p>
          <a:p>
            <a:pPr marL="857250" lvl="1" indent="-457200" defTabSz="914400">
              <a:spcBef>
                <a:spcPct val="20000"/>
              </a:spcBef>
              <a:spcAft>
                <a:spcPts val="0"/>
              </a:spcAft>
              <a:buClr>
                <a:srgbClr val="0070C0"/>
              </a:buClr>
              <a:buSzPct val="85000"/>
            </a:pPr>
            <a:endParaRPr lang="en-US" sz="2800" dirty="0">
              <a:solidFill>
                <a:schemeClr val="bg1"/>
              </a:solidFill>
              <a:latin typeface="Arial" pitchFamily="34" charset="0"/>
              <a:cs typeface="Arial" pitchFamily="34" charset="0"/>
            </a:endParaRPr>
          </a:p>
        </p:txBody>
      </p:sp>
      <p:sp>
        <p:nvSpPr>
          <p:cNvPr id="5" name="Date Placeholder 3"/>
          <p:cNvSpPr txBox="1">
            <a:spLocks/>
          </p:cNvSpPr>
          <p:nvPr/>
        </p:nvSpPr>
        <p:spPr>
          <a:xfrm>
            <a:off x="4951474" y="6598539"/>
            <a:ext cx="2286000" cy="251460"/>
          </a:xfrm>
          <a:prstGeom prst="rect">
            <a:avLst/>
          </a:prstGeom>
        </p:spPr>
        <p:txBody>
          <a:bodyPr vert="horz" lIns="91440" tIns="45720" rIns="91440" bIns="45720" rtlCol="0" anchor="ctr"/>
          <a:lstStyle>
            <a:defPPr>
              <a:defRPr lang="en-US"/>
            </a:defPPr>
            <a:lvl1pPr algn="ctr" rtl="0" fontAlgn="auto">
              <a:spcBef>
                <a:spcPts val="0"/>
              </a:spcBef>
              <a:spcAft>
                <a:spcPts val="0"/>
              </a:spcAft>
              <a:defRPr sz="900" kern="1200">
                <a:solidFill>
                  <a:schemeClr val="tx1">
                    <a:lumMod val="85000"/>
                    <a:lumOff val="1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dirty="0">
                <a:solidFill>
                  <a:schemeClr val="bg1">
                    <a:lumMod val="75000"/>
                    <a:lumOff val="25000"/>
                  </a:schemeClr>
                </a:solidFill>
                <a:latin typeface="+mj-lt"/>
              </a:rPr>
              <a:t>2023</a:t>
            </a:r>
          </a:p>
        </p:txBody>
      </p:sp>
      <p:sp>
        <p:nvSpPr>
          <p:cNvPr id="7" name="Title 1">
            <a:extLst>
              <a:ext uri="{FF2B5EF4-FFF2-40B4-BE49-F238E27FC236}">
                <a16:creationId xmlns:a16="http://schemas.microsoft.com/office/drawing/2014/main" id="{15CCFC21-1B28-FCE0-F67D-79EA832CAC90}"/>
              </a:ext>
            </a:extLst>
          </p:cNvPr>
          <p:cNvSpPr txBox="1">
            <a:spLocks/>
          </p:cNvSpPr>
          <p:nvPr/>
        </p:nvSpPr>
        <p:spPr>
          <a:xfrm>
            <a:off x="0" y="0"/>
            <a:ext cx="12183454" cy="859536"/>
          </a:xfrm>
          <a:prstGeom prst="rect">
            <a:avLst/>
          </a:prstGeom>
          <a:noFill/>
        </p:spPr>
        <p:txBody>
          <a:bodyPr anchor="ctr" anchorCtr="0"/>
          <a:lstStyle>
            <a:lvl1pPr algn="l" defTabSz="457200" rtl="0" eaLnBrk="1" latinLnBrk="0" hangingPunct="1">
              <a:spcBef>
                <a:spcPct val="0"/>
              </a:spcBef>
              <a:buNone/>
              <a:defRPr sz="2800" kern="1200" cap="all">
                <a:ln w="3175" cmpd="sng">
                  <a:noFill/>
                </a:ln>
                <a:solidFill>
                  <a:schemeClr val="tx1">
                    <a:lumMod val="75000"/>
                    <a:lumOff val="2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none" baseline="0" dirty="0">
                <a:solidFill>
                  <a:schemeClr val="bg1">
                    <a:lumMod val="75000"/>
                    <a:lumOff val="25000"/>
                  </a:schemeClr>
                </a:solidFill>
                <a:latin typeface="Arial Black" panose="020B0A04020102020204" pitchFamily="34" charset="0"/>
              </a:rPr>
              <a:t>Breakdown of Files Required for Project Closeout</a:t>
            </a:r>
          </a:p>
        </p:txBody>
      </p:sp>
    </p:spTree>
    <p:extLst>
      <p:ext uri="{BB962C8B-B14F-4D97-AF65-F5344CB8AC3E}">
        <p14:creationId xmlns:p14="http://schemas.microsoft.com/office/powerpoint/2010/main" val="3254893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11277600" y="6629400"/>
            <a:ext cx="914400" cy="228600"/>
          </a:xfrm>
          <a:prstGeom prst="rect">
            <a:avLst/>
          </a:prstGeom>
        </p:spPr>
        <p:txBody>
          <a:bodyPr/>
          <a:lstStyle>
            <a:lvl1pPr algn="r">
              <a:defRPr sz="1000">
                <a:solidFill>
                  <a:schemeClr val="bg1">
                    <a:lumMod val="75000"/>
                    <a:lumOff val="25000"/>
                  </a:schemeClr>
                </a:solidFill>
              </a:defRPr>
            </a:lvl1pPr>
          </a:lstStyle>
          <a:p>
            <a:pPr>
              <a:defRPr/>
            </a:pPr>
            <a:fld id="{A98B6FD7-91B3-4D10-B688-973CF5EAA776}" type="slidenum">
              <a:rPr lang="en-US" sz="900" smtClean="0">
                <a:latin typeface="+mj-lt"/>
              </a:rPr>
              <a:pPr>
                <a:defRPr/>
              </a:pPr>
              <a:t>14</a:t>
            </a:fld>
            <a:endParaRPr lang="en-US" sz="900" dirty="0">
              <a:latin typeface="+mj-lt"/>
            </a:endParaRPr>
          </a:p>
        </p:txBody>
      </p:sp>
      <p:sp>
        <p:nvSpPr>
          <p:cNvPr id="4" name="Text Placeholder 2"/>
          <p:cNvSpPr txBox="1">
            <a:spLocks/>
          </p:cNvSpPr>
          <p:nvPr/>
        </p:nvSpPr>
        <p:spPr bwMode="auto">
          <a:xfrm>
            <a:off x="0" y="989901"/>
            <a:ext cx="12170664" cy="563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91440" rIns="45720" bIns="45720" numCol="1" anchor="t" anchorCtr="0" compatLnSpc="1">
            <a:prstTxWarp prst="textNoShape">
              <a:avLst/>
            </a:prstTxWarp>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2060"/>
              </a:buClr>
              <a:buSzPct val="110000"/>
              <a:buFont typeface="Arial" pitchFamily="34" charset="0"/>
              <a:buNone/>
              <a:tabLst/>
              <a:defRPr/>
            </a:pPr>
            <a:r>
              <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Capital Project Files</a:t>
            </a:r>
          </a:p>
          <a:p>
            <a:pPr marL="400050" marR="0" lvl="1" indent="0" algn="l"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More of those pesky design files…</a:t>
            </a:r>
          </a:p>
          <a:p>
            <a:pPr marL="857250" marR="0" lvl="1" indent="-457200" algn="l" defTabSz="914400" rtl="0" eaLnBrk="1" fontAlgn="auto" latinLnBrk="0" hangingPunct="1">
              <a:lnSpc>
                <a:spcPct val="100000"/>
              </a:lnSpc>
              <a:spcBef>
                <a:spcPct val="20000"/>
              </a:spcBef>
              <a:spcAft>
                <a:spcPts val="0"/>
              </a:spcAft>
              <a:buClrTx/>
              <a:buSzPct val="85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Design Decisions </a:t>
            </a:r>
          </a:p>
          <a:p>
            <a:pPr marL="857250" marR="0" lvl="1" indent="-457200" algn="l" defTabSz="914400" rtl="0" eaLnBrk="1" fontAlgn="auto" latinLnBrk="0" hangingPunct="1">
              <a:lnSpc>
                <a:spcPct val="100000"/>
              </a:lnSpc>
              <a:spcBef>
                <a:spcPct val="20000"/>
              </a:spcBef>
              <a:spcAft>
                <a:spcPts val="0"/>
              </a:spcAft>
              <a:buClrTx/>
              <a:buSzPct val="85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Correspondence </a:t>
            </a:r>
          </a:p>
          <a:p>
            <a:pPr marL="857250" marR="0" lvl="1" indent="-457200" algn="l" defTabSz="914400" rtl="0" eaLnBrk="1" fontAlgn="auto" latinLnBrk="0" hangingPunct="1">
              <a:lnSpc>
                <a:spcPct val="100000"/>
              </a:lnSpc>
              <a:spcBef>
                <a:spcPct val="20000"/>
              </a:spcBef>
              <a:spcAft>
                <a:spcPts val="0"/>
              </a:spcAft>
              <a:buClrTx/>
              <a:buSzPct val="85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Design Computations</a:t>
            </a:r>
          </a:p>
          <a:p>
            <a:pPr marL="857250" marR="0" lvl="1" indent="-457200" algn="l" defTabSz="914400" rtl="0" eaLnBrk="1" fontAlgn="auto" latinLnBrk="0" hangingPunct="1">
              <a:lnSpc>
                <a:spcPct val="100000"/>
              </a:lnSpc>
              <a:spcBef>
                <a:spcPct val="20000"/>
              </a:spcBef>
              <a:spcAft>
                <a:spcPts val="0"/>
              </a:spcAft>
              <a:buClrTx/>
              <a:buSzPct val="85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Review Files - Adjudicated Review Comments</a:t>
            </a:r>
          </a:p>
          <a:p>
            <a:pPr marL="857250" marR="0" lvl="1" indent="-457200" algn="l" defTabSz="914400" rtl="0" eaLnBrk="1" fontAlgn="auto" latinLnBrk="0" hangingPunct="1">
              <a:lnSpc>
                <a:spcPct val="100000"/>
              </a:lnSpc>
              <a:spcBef>
                <a:spcPct val="20000"/>
              </a:spcBef>
              <a:spcAft>
                <a:spcPts val="0"/>
              </a:spcAft>
              <a:buClrTx/>
              <a:buSzPct val="85000"/>
              <a:buFont typeface="Arial" panose="020B0604020202020204" pitchFamily="34" charset="0"/>
              <a:buChar char="•"/>
              <a:tabLst/>
              <a:defRPr/>
            </a:pPr>
            <a:r>
              <a:rPr lang="en-US" sz="2800" dirty="0">
                <a:solidFill>
                  <a:prstClr val="black"/>
                </a:solidFill>
                <a:latin typeface="Arial" pitchFamily="34" charset="0"/>
                <a:cs typeface="Arial" pitchFamily="34" charset="0"/>
              </a:rPr>
              <a:t>Public Involvement</a:t>
            </a:r>
            <a:endPar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857250" marR="0" lvl="1" indent="-457200" algn="l" defTabSz="914400" rtl="0" eaLnBrk="1" fontAlgn="auto" latinLnBrk="0" hangingPunct="1">
              <a:lnSpc>
                <a:spcPct val="100000"/>
              </a:lnSpc>
              <a:spcBef>
                <a:spcPct val="20000"/>
              </a:spcBef>
              <a:spcAft>
                <a:spcPts val="0"/>
              </a:spcAft>
              <a:buClrTx/>
              <a:buSzPct val="85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Project Management (limited – PJC)</a:t>
            </a:r>
          </a:p>
          <a:p>
            <a:pPr marL="857250" marR="0" lvl="1" indent="-457200" algn="l" defTabSz="914400" rtl="0" eaLnBrk="1" fontAlgn="auto" latinLnBrk="0" hangingPunct="1">
              <a:lnSpc>
                <a:spcPct val="100000"/>
              </a:lnSpc>
              <a:spcBef>
                <a:spcPct val="20000"/>
              </a:spcBef>
              <a:spcAft>
                <a:spcPts val="0"/>
              </a:spcAft>
              <a:buClrTx/>
              <a:buSzPct val="85000"/>
              <a:buFont typeface="Arial" panose="020B0604020202020204" pitchFamily="34" charset="0"/>
              <a:buChar char="•"/>
              <a:tabLst/>
              <a:defRPr/>
            </a:pPr>
            <a:r>
              <a:rPr lang="en-US" sz="2800" dirty="0">
                <a:solidFill>
                  <a:prstClr val="black"/>
                </a:solidFill>
                <a:latin typeface="Arial" pitchFamily="34" charset="0"/>
                <a:cs typeface="Arial" pitchFamily="34" charset="0"/>
              </a:rPr>
              <a:t>Professional Service Agreements (limited - Contracts)</a:t>
            </a:r>
            <a:endPar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Date Placeholder 3"/>
          <p:cNvSpPr txBox="1">
            <a:spLocks/>
          </p:cNvSpPr>
          <p:nvPr/>
        </p:nvSpPr>
        <p:spPr>
          <a:xfrm>
            <a:off x="4951474" y="6598539"/>
            <a:ext cx="2286000" cy="251460"/>
          </a:xfrm>
          <a:prstGeom prst="rect">
            <a:avLst/>
          </a:prstGeom>
        </p:spPr>
        <p:txBody>
          <a:bodyPr vert="horz" lIns="91440" tIns="45720" rIns="91440" bIns="45720" rtlCol="0" anchor="ctr"/>
          <a:lstStyle>
            <a:defPPr>
              <a:defRPr lang="en-US"/>
            </a:defPPr>
            <a:lvl1pPr algn="ctr" rtl="0" fontAlgn="auto">
              <a:spcBef>
                <a:spcPts val="0"/>
              </a:spcBef>
              <a:spcAft>
                <a:spcPts val="0"/>
              </a:spcAft>
              <a:defRPr sz="900" kern="1200">
                <a:solidFill>
                  <a:schemeClr val="tx1">
                    <a:lumMod val="85000"/>
                    <a:lumOff val="1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dirty="0">
                <a:solidFill>
                  <a:schemeClr val="bg1">
                    <a:lumMod val="75000"/>
                    <a:lumOff val="25000"/>
                  </a:schemeClr>
                </a:solidFill>
                <a:latin typeface="+mj-lt"/>
              </a:rPr>
              <a:t>2023</a:t>
            </a:r>
          </a:p>
        </p:txBody>
      </p:sp>
      <p:sp>
        <p:nvSpPr>
          <p:cNvPr id="7" name="Title 1">
            <a:extLst>
              <a:ext uri="{FF2B5EF4-FFF2-40B4-BE49-F238E27FC236}">
                <a16:creationId xmlns:a16="http://schemas.microsoft.com/office/drawing/2014/main" id="{15CCFC21-1B28-FCE0-F67D-79EA832CAC90}"/>
              </a:ext>
            </a:extLst>
          </p:cNvPr>
          <p:cNvSpPr txBox="1">
            <a:spLocks/>
          </p:cNvSpPr>
          <p:nvPr/>
        </p:nvSpPr>
        <p:spPr>
          <a:xfrm>
            <a:off x="0" y="0"/>
            <a:ext cx="12183454" cy="859536"/>
          </a:xfrm>
          <a:prstGeom prst="rect">
            <a:avLst/>
          </a:prstGeom>
          <a:noFill/>
        </p:spPr>
        <p:txBody>
          <a:bodyPr anchor="ctr" anchorCtr="0"/>
          <a:lstStyle>
            <a:lvl1pPr algn="l" defTabSz="457200" rtl="0" eaLnBrk="1" latinLnBrk="0" hangingPunct="1">
              <a:spcBef>
                <a:spcPct val="0"/>
              </a:spcBef>
              <a:buNone/>
              <a:defRPr sz="2800" kern="1200" cap="all">
                <a:ln w="3175" cmpd="sng">
                  <a:noFill/>
                </a:ln>
                <a:solidFill>
                  <a:schemeClr val="tx1">
                    <a:lumMod val="75000"/>
                    <a:lumOff val="2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none" baseline="0" dirty="0">
                <a:solidFill>
                  <a:schemeClr val="bg1">
                    <a:lumMod val="75000"/>
                    <a:lumOff val="25000"/>
                  </a:schemeClr>
                </a:solidFill>
                <a:latin typeface="Arial Black" panose="020B0A04020102020204" pitchFamily="34" charset="0"/>
              </a:rPr>
              <a:t>Breakdown of Files Required</a:t>
            </a:r>
          </a:p>
        </p:txBody>
      </p:sp>
    </p:spTree>
    <p:extLst>
      <p:ext uri="{BB962C8B-B14F-4D97-AF65-F5344CB8AC3E}">
        <p14:creationId xmlns:p14="http://schemas.microsoft.com/office/powerpoint/2010/main" val="3906135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11277600" y="6629400"/>
            <a:ext cx="914400" cy="228600"/>
          </a:xfrm>
          <a:prstGeom prst="rect">
            <a:avLst/>
          </a:prstGeom>
        </p:spPr>
        <p:txBody>
          <a:bodyPr/>
          <a:lstStyle>
            <a:lvl1pPr algn="r">
              <a:defRPr sz="1000">
                <a:solidFill>
                  <a:schemeClr val="bg1">
                    <a:lumMod val="75000"/>
                    <a:lumOff val="25000"/>
                  </a:schemeClr>
                </a:solidFill>
              </a:defRPr>
            </a:lvl1pPr>
          </a:lstStyle>
          <a:p>
            <a:pPr>
              <a:defRPr/>
            </a:pPr>
            <a:fld id="{A98B6FD7-91B3-4D10-B688-973CF5EAA776}" type="slidenum">
              <a:rPr lang="en-US" sz="900" smtClean="0">
                <a:latin typeface="+mj-lt"/>
              </a:rPr>
              <a:pPr>
                <a:defRPr/>
              </a:pPr>
              <a:t>15</a:t>
            </a:fld>
            <a:endParaRPr lang="en-US" sz="900" dirty="0">
              <a:latin typeface="+mj-lt"/>
            </a:endParaRPr>
          </a:p>
        </p:txBody>
      </p:sp>
      <p:sp>
        <p:nvSpPr>
          <p:cNvPr id="4" name="Text Placeholder 2"/>
          <p:cNvSpPr txBox="1">
            <a:spLocks/>
          </p:cNvSpPr>
          <p:nvPr/>
        </p:nvSpPr>
        <p:spPr bwMode="auto">
          <a:xfrm>
            <a:off x="0" y="989901"/>
            <a:ext cx="12170664" cy="5639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91440" rIns="45720" bIns="45720" numCol="1" anchor="t" anchorCtr="0" compatLnSpc="1">
            <a:prstTxWarp prst="textNoShape">
              <a:avLst/>
            </a:prstTxWarp>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112713" lvl="1" indent="0" defTabSz="914400">
              <a:spcBef>
                <a:spcPct val="20000"/>
              </a:spcBef>
              <a:buClrTx/>
              <a:buSzPct val="85000"/>
              <a:buNone/>
            </a:pPr>
            <a:r>
              <a:rPr lang="en-US" sz="2800" b="1" dirty="0">
                <a:solidFill>
                  <a:schemeClr val="bg1"/>
                </a:solidFill>
                <a:cs typeface="Arial" pitchFamily="34" charset="0"/>
              </a:rPr>
              <a:t>Four Tasks to Complete</a:t>
            </a:r>
            <a:r>
              <a:rPr lang="en-US" sz="2800" dirty="0">
                <a:solidFill>
                  <a:schemeClr val="bg1"/>
                </a:solidFill>
                <a:cs typeface="Arial" pitchFamily="34" charset="0"/>
              </a:rPr>
              <a:t>:</a:t>
            </a:r>
          </a:p>
          <a:p>
            <a:pPr marL="857250" lvl="1" indent="-457200" defTabSz="914400">
              <a:spcBef>
                <a:spcPct val="20000"/>
              </a:spcBef>
              <a:buClrTx/>
              <a:buSzPct val="85000"/>
            </a:pPr>
            <a:r>
              <a:rPr lang="en-US" sz="2800" dirty="0">
                <a:solidFill>
                  <a:schemeClr val="bg1"/>
                </a:solidFill>
                <a:cs typeface="Arial" pitchFamily="34" charset="0"/>
              </a:rPr>
              <a:t>Submit CAD Files</a:t>
            </a:r>
          </a:p>
          <a:p>
            <a:pPr marL="1314450" lvl="2" indent="-457200" defTabSz="914400">
              <a:spcBef>
                <a:spcPct val="20000"/>
              </a:spcBef>
              <a:buClrTx/>
              <a:buSzPct val="85000"/>
            </a:pPr>
            <a:r>
              <a:rPr lang="en-US" sz="2600" dirty="0" err="1">
                <a:solidFill>
                  <a:schemeClr val="bg1"/>
                </a:solidFill>
                <a:cs typeface="Arial" pitchFamily="34" charset="0"/>
              </a:rPr>
              <a:t>Planset</a:t>
            </a:r>
            <a:r>
              <a:rPr lang="en-US" sz="2600" dirty="0">
                <a:solidFill>
                  <a:schemeClr val="bg1"/>
                </a:solidFill>
                <a:cs typeface="Arial" pitchFamily="34" charset="0"/>
              </a:rPr>
              <a:t> Drawings</a:t>
            </a:r>
          </a:p>
          <a:p>
            <a:pPr marL="1314450" lvl="2" indent="-457200" defTabSz="914400">
              <a:spcBef>
                <a:spcPct val="20000"/>
              </a:spcBef>
              <a:buClrTx/>
              <a:buSzPct val="85000"/>
            </a:pPr>
            <a:r>
              <a:rPr lang="en-US" sz="2600" dirty="0">
                <a:solidFill>
                  <a:schemeClr val="bg1"/>
                </a:solidFill>
                <a:cs typeface="Arial" pitchFamily="34" charset="0"/>
              </a:rPr>
              <a:t>Functional Drawings (for consultants)</a:t>
            </a:r>
          </a:p>
          <a:p>
            <a:pPr marL="857250" lvl="1" indent="-457200" defTabSz="914400">
              <a:spcBef>
                <a:spcPct val="20000"/>
              </a:spcBef>
              <a:buClrTx/>
              <a:buSzPct val="85000"/>
            </a:pPr>
            <a:r>
              <a:rPr lang="en-US" sz="2800" dirty="0">
                <a:solidFill>
                  <a:schemeClr val="bg1"/>
                </a:solidFill>
                <a:cs typeface="Arial" pitchFamily="34" charset="0"/>
              </a:rPr>
              <a:t>Submit Project Closeout Document (the old ‘box’)</a:t>
            </a:r>
          </a:p>
          <a:p>
            <a:pPr marL="857250" lvl="1" indent="-457200" defTabSz="914400">
              <a:spcBef>
                <a:spcPct val="20000"/>
              </a:spcBef>
              <a:buClrTx/>
              <a:buSzPct val="85000"/>
            </a:pPr>
            <a:r>
              <a:rPr lang="en-US" sz="2800" dirty="0">
                <a:solidFill>
                  <a:schemeClr val="bg1"/>
                </a:solidFill>
                <a:cs typeface="Arial" pitchFamily="34" charset="0"/>
              </a:rPr>
              <a:t>Submit Standalone Project Documents</a:t>
            </a:r>
          </a:p>
          <a:p>
            <a:pPr marL="857250" lvl="1" indent="-457200" defTabSz="914400">
              <a:spcBef>
                <a:spcPct val="20000"/>
              </a:spcBef>
              <a:buClrTx/>
              <a:buSzPct val="85000"/>
            </a:pPr>
            <a:r>
              <a:rPr lang="en-US" sz="2800" dirty="0">
                <a:solidFill>
                  <a:schemeClr val="bg1"/>
                </a:solidFill>
                <a:cs typeface="Arial" pitchFamily="34" charset="0"/>
              </a:rPr>
              <a:t>Project Folder Cleanup &amp; Move to _Archive folder</a:t>
            </a:r>
          </a:p>
          <a:p>
            <a:pPr marL="857250" lvl="1" indent="-457200" defTabSz="914400">
              <a:spcBef>
                <a:spcPct val="20000"/>
              </a:spcBef>
              <a:spcAft>
                <a:spcPts val="0"/>
              </a:spcAft>
              <a:buClr>
                <a:srgbClr val="0070C0"/>
              </a:buClr>
              <a:buSzPct val="85000"/>
            </a:pPr>
            <a:endParaRPr lang="en-US" sz="2800" dirty="0">
              <a:solidFill>
                <a:schemeClr val="bg1"/>
              </a:solidFill>
              <a:latin typeface="Arial" pitchFamily="34" charset="0"/>
              <a:cs typeface="Arial" pitchFamily="34" charset="0"/>
            </a:endParaRPr>
          </a:p>
        </p:txBody>
      </p:sp>
      <p:sp>
        <p:nvSpPr>
          <p:cNvPr id="5" name="Date Placeholder 3"/>
          <p:cNvSpPr txBox="1">
            <a:spLocks/>
          </p:cNvSpPr>
          <p:nvPr/>
        </p:nvSpPr>
        <p:spPr>
          <a:xfrm>
            <a:off x="4951474" y="6598539"/>
            <a:ext cx="2286000" cy="251460"/>
          </a:xfrm>
          <a:prstGeom prst="rect">
            <a:avLst/>
          </a:prstGeom>
        </p:spPr>
        <p:txBody>
          <a:bodyPr vert="horz" lIns="91440" tIns="45720" rIns="91440" bIns="45720" rtlCol="0" anchor="ctr"/>
          <a:lstStyle>
            <a:defPPr>
              <a:defRPr lang="en-US"/>
            </a:defPPr>
            <a:lvl1pPr algn="ctr" rtl="0" fontAlgn="auto">
              <a:spcBef>
                <a:spcPts val="0"/>
              </a:spcBef>
              <a:spcAft>
                <a:spcPts val="0"/>
              </a:spcAft>
              <a:defRPr sz="900" kern="1200">
                <a:solidFill>
                  <a:schemeClr val="tx1">
                    <a:lumMod val="85000"/>
                    <a:lumOff val="1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dirty="0">
                <a:solidFill>
                  <a:schemeClr val="bg1">
                    <a:lumMod val="75000"/>
                    <a:lumOff val="25000"/>
                  </a:schemeClr>
                </a:solidFill>
                <a:latin typeface="+mj-lt"/>
              </a:rPr>
              <a:t>2023</a:t>
            </a:r>
          </a:p>
        </p:txBody>
      </p:sp>
      <p:sp>
        <p:nvSpPr>
          <p:cNvPr id="7" name="Title 1">
            <a:extLst>
              <a:ext uri="{FF2B5EF4-FFF2-40B4-BE49-F238E27FC236}">
                <a16:creationId xmlns:a16="http://schemas.microsoft.com/office/drawing/2014/main" id="{15CCFC21-1B28-FCE0-F67D-79EA832CAC90}"/>
              </a:ext>
            </a:extLst>
          </p:cNvPr>
          <p:cNvSpPr txBox="1">
            <a:spLocks/>
          </p:cNvSpPr>
          <p:nvPr/>
        </p:nvSpPr>
        <p:spPr>
          <a:xfrm>
            <a:off x="0" y="0"/>
            <a:ext cx="12183454" cy="859536"/>
          </a:xfrm>
          <a:prstGeom prst="rect">
            <a:avLst/>
          </a:prstGeom>
          <a:noFill/>
        </p:spPr>
        <p:txBody>
          <a:bodyPr anchor="ctr" anchorCtr="0"/>
          <a:lstStyle>
            <a:lvl1pPr algn="l" defTabSz="457200" rtl="0" eaLnBrk="1" latinLnBrk="0" hangingPunct="1">
              <a:spcBef>
                <a:spcPct val="0"/>
              </a:spcBef>
              <a:buNone/>
              <a:defRPr sz="2800" kern="1200" cap="all">
                <a:ln w="3175" cmpd="sng">
                  <a:noFill/>
                </a:ln>
                <a:solidFill>
                  <a:schemeClr val="tx1">
                    <a:lumMod val="75000"/>
                    <a:lumOff val="2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none" baseline="0" dirty="0">
                <a:solidFill>
                  <a:schemeClr val="bg1">
                    <a:lumMod val="75000"/>
                    <a:lumOff val="25000"/>
                  </a:schemeClr>
                </a:solidFill>
                <a:latin typeface="Arial Black" panose="020B0A04020102020204" pitchFamily="34" charset="0"/>
              </a:rPr>
              <a:t>What does This Really Mean?</a:t>
            </a:r>
          </a:p>
        </p:txBody>
      </p:sp>
    </p:spTree>
    <p:extLst>
      <p:ext uri="{BB962C8B-B14F-4D97-AF65-F5344CB8AC3E}">
        <p14:creationId xmlns:p14="http://schemas.microsoft.com/office/powerpoint/2010/main" val="62809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11277600" y="6629400"/>
            <a:ext cx="914400" cy="228600"/>
          </a:xfrm>
          <a:prstGeom prst="rect">
            <a:avLst/>
          </a:prstGeom>
        </p:spPr>
        <p:txBody>
          <a:bodyPr/>
          <a:lstStyle>
            <a:lvl1pPr algn="r">
              <a:defRPr sz="1000">
                <a:solidFill>
                  <a:schemeClr val="bg1">
                    <a:lumMod val="75000"/>
                    <a:lumOff val="25000"/>
                  </a:schemeClr>
                </a:solidFill>
              </a:defRPr>
            </a:lvl1pPr>
          </a:lstStyle>
          <a:p>
            <a:pPr>
              <a:defRPr/>
            </a:pPr>
            <a:fld id="{A98B6FD7-91B3-4D10-B688-973CF5EAA776}" type="slidenum">
              <a:rPr lang="en-US" sz="900" smtClean="0">
                <a:latin typeface="+mj-lt"/>
              </a:rPr>
              <a:pPr>
                <a:defRPr/>
              </a:pPr>
              <a:t>16</a:t>
            </a:fld>
            <a:endParaRPr lang="en-US" sz="900" dirty="0">
              <a:latin typeface="+mj-lt"/>
            </a:endParaRPr>
          </a:p>
        </p:txBody>
      </p:sp>
      <p:sp>
        <p:nvSpPr>
          <p:cNvPr id="4" name="Text Placeholder 2"/>
          <p:cNvSpPr txBox="1">
            <a:spLocks/>
          </p:cNvSpPr>
          <p:nvPr/>
        </p:nvSpPr>
        <p:spPr bwMode="auto">
          <a:xfrm>
            <a:off x="0" y="989901"/>
            <a:ext cx="12170664" cy="563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91440" rIns="45720" bIns="45720" numCol="1" anchor="t" anchorCtr="0" compatLnSpc="1">
            <a:prstTxWarp prst="textNoShape">
              <a:avLst/>
            </a:prstTxWarp>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Typical Process:</a:t>
            </a:r>
          </a:p>
          <a:p>
            <a:pPr marL="857250" marR="0" lvl="1" indent="-457200" algn="l" defTabSz="914400" rtl="0" eaLnBrk="1" fontAlgn="auto" latinLnBrk="0" hangingPunct="1">
              <a:lnSpc>
                <a:spcPct val="100000"/>
              </a:lnSpc>
              <a:spcBef>
                <a:spcPct val="20000"/>
              </a:spcBef>
              <a:spcAft>
                <a:spcPts val="1200"/>
              </a:spcAft>
              <a:buClrTx/>
              <a:buSzPct val="85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First Step – Call from Standards Manager</a:t>
            </a:r>
          </a:p>
          <a:p>
            <a:pPr marL="857250" marR="0" lvl="1" indent="-457200" algn="l" defTabSz="914400" rtl="0" eaLnBrk="1" fontAlgn="auto" latinLnBrk="0" hangingPunct="1">
              <a:lnSpc>
                <a:spcPct val="100000"/>
              </a:lnSpc>
              <a:spcBef>
                <a:spcPct val="20000"/>
              </a:spcBef>
              <a:spcAft>
                <a:spcPts val="1200"/>
              </a:spcAft>
              <a:buClrTx/>
              <a:buSzPct val="85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Second Step – Panic and deny all knowledge of the project</a:t>
            </a:r>
          </a:p>
          <a:p>
            <a:pPr marL="857250" marR="0" lvl="1" indent="-457200" algn="l" defTabSz="914400" rtl="0" eaLnBrk="1" fontAlgn="auto" latinLnBrk="0" hangingPunct="1">
              <a:lnSpc>
                <a:spcPct val="100000"/>
              </a:lnSpc>
              <a:spcBef>
                <a:spcPct val="20000"/>
              </a:spcBef>
              <a:spcAft>
                <a:spcPts val="1200"/>
              </a:spcAft>
              <a:buClrTx/>
              <a:buSzPct val="85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Third Step – Acceptance and begin Hunting &amp; Gathering for the project files (think “Blind Squirrel &amp; Nut”)</a:t>
            </a:r>
          </a:p>
          <a:p>
            <a:pPr marL="857250" marR="0" lvl="1" indent="-457200" algn="l" defTabSz="914400" rtl="0" eaLnBrk="1" fontAlgn="auto" latinLnBrk="0" hangingPunct="1">
              <a:lnSpc>
                <a:spcPct val="100000"/>
              </a:lnSpc>
              <a:spcBef>
                <a:spcPct val="20000"/>
              </a:spcBef>
              <a:spcAft>
                <a:spcPts val="1200"/>
              </a:spcAft>
              <a:buClrTx/>
              <a:buSzPct val="85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Fourth Step – Figure out how in the world the files need to be organized because they certainly weren’t filed correctly by Design</a:t>
            </a:r>
          </a:p>
          <a:p>
            <a:pPr marL="857250" marR="0" lvl="1" indent="-457200" algn="l" defTabSz="914400" rtl="0" eaLnBrk="1" fontAlgn="auto" latinLnBrk="0" hangingPunct="1">
              <a:lnSpc>
                <a:spcPct val="100000"/>
              </a:lnSpc>
              <a:spcBef>
                <a:spcPct val="20000"/>
              </a:spcBef>
              <a:spcAft>
                <a:spcPts val="1200"/>
              </a:spcAft>
              <a:buClrTx/>
              <a:buSzPct val="85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Fifth Step – Send to Standards Manager and relax until the next call</a:t>
            </a:r>
          </a:p>
        </p:txBody>
      </p:sp>
      <p:sp>
        <p:nvSpPr>
          <p:cNvPr id="5" name="Date Placeholder 3"/>
          <p:cNvSpPr txBox="1">
            <a:spLocks/>
          </p:cNvSpPr>
          <p:nvPr/>
        </p:nvSpPr>
        <p:spPr>
          <a:xfrm>
            <a:off x="4951474" y="6598539"/>
            <a:ext cx="2286000" cy="251460"/>
          </a:xfrm>
          <a:prstGeom prst="rect">
            <a:avLst/>
          </a:prstGeom>
        </p:spPr>
        <p:txBody>
          <a:bodyPr vert="horz" lIns="91440" tIns="45720" rIns="91440" bIns="45720" rtlCol="0" anchor="ctr"/>
          <a:lstStyle>
            <a:defPPr>
              <a:defRPr lang="en-US"/>
            </a:defPPr>
            <a:lvl1pPr algn="ctr" rtl="0" fontAlgn="auto">
              <a:spcBef>
                <a:spcPts val="0"/>
              </a:spcBef>
              <a:spcAft>
                <a:spcPts val="0"/>
              </a:spcAft>
              <a:defRPr sz="900" kern="1200">
                <a:solidFill>
                  <a:schemeClr val="tx1">
                    <a:lumMod val="85000"/>
                    <a:lumOff val="1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dirty="0">
                <a:solidFill>
                  <a:schemeClr val="bg1">
                    <a:lumMod val="75000"/>
                    <a:lumOff val="25000"/>
                  </a:schemeClr>
                </a:solidFill>
                <a:latin typeface="+mj-lt"/>
              </a:rPr>
              <a:t>2023</a:t>
            </a:r>
          </a:p>
        </p:txBody>
      </p:sp>
      <p:sp>
        <p:nvSpPr>
          <p:cNvPr id="7" name="Title 1">
            <a:extLst>
              <a:ext uri="{FF2B5EF4-FFF2-40B4-BE49-F238E27FC236}">
                <a16:creationId xmlns:a16="http://schemas.microsoft.com/office/drawing/2014/main" id="{15CCFC21-1B28-FCE0-F67D-79EA832CAC90}"/>
              </a:ext>
            </a:extLst>
          </p:cNvPr>
          <p:cNvSpPr txBox="1">
            <a:spLocks/>
          </p:cNvSpPr>
          <p:nvPr/>
        </p:nvSpPr>
        <p:spPr>
          <a:xfrm>
            <a:off x="0" y="0"/>
            <a:ext cx="12183454" cy="859536"/>
          </a:xfrm>
          <a:prstGeom prst="rect">
            <a:avLst/>
          </a:prstGeom>
          <a:noFill/>
        </p:spPr>
        <p:txBody>
          <a:bodyPr anchor="ctr" anchorCtr="0"/>
          <a:lstStyle>
            <a:lvl1pPr algn="l" defTabSz="457200" rtl="0" eaLnBrk="1" latinLnBrk="0" hangingPunct="1">
              <a:spcBef>
                <a:spcPct val="0"/>
              </a:spcBef>
              <a:buNone/>
              <a:defRPr sz="2800" kern="1200" cap="all">
                <a:ln w="3175" cmpd="sng">
                  <a:noFill/>
                </a:ln>
                <a:solidFill>
                  <a:schemeClr val="tx1">
                    <a:lumMod val="75000"/>
                    <a:lumOff val="2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kumimoji="0" lang="en-US" sz="3400" b="0" i="0" u="none" strike="noStrike" kern="1200" cap="small" spc="0" normalizeH="0" baseline="0" noProof="0" dirty="0">
                <a:ln>
                  <a:noFill/>
                </a:ln>
                <a:solidFill>
                  <a:prstClr val="black"/>
                </a:solidFill>
                <a:effectLst/>
                <a:uLnTx/>
                <a:uFillTx/>
                <a:latin typeface="Arial Black" pitchFamily="34" charset="0"/>
                <a:ea typeface="+mj-ea"/>
                <a:cs typeface="+mj-cs"/>
              </a:rPr>
              <a:t>Standard Operating Procedure (or is it?)</a:t>
            </a:r>
            <a:endParaRPr lang="en-US" cap="none" baseline="0" dirty="0">
              <a:solidFill>
                <a:schemeClr val="bg1">
                  <a:lumMod val="75000"/>
                  <a:lumOff val="25000"/>
                </a:schemeClr>
              </a:solidFill>
              <a:latin typeface="Arial Black" panose="020B0A04020102020204" pitchFamily="34" charset="0"/>
            </a:endParaRPr>
          </a:p>
        </p:txBody>
      </p:sp>
    </p:spTree>
    <p:extLst>
      <p:ext uri="{BB962C8B-B14F-4D97-AF65-F5344CB8AC3E}">
        <p14:creationId xmlns:p14="http://schemas.microsoft.com/office/powerpoint/2010/main" val="2180292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11277600" y="6629400"/>
            <a:ext cx="914400" cy="228600"/>
          </a:xfrm>
          <a:prstGeom prst="rect">
            <a:avLst/>
          </a:prstGeom>
        </p:spPr>
        <p:txBody>
          <a:bodyPr/>
          <a:lstStyle>
            <a:lvl1pPr algn="r">
              <a:defRPr sz="1000">
                <a:solidFill>
                  <a:schemeClr val="bg1">
                    <a:lumMod val="75000"/>
                    <a:lumOff val="25000"/>
                  </a:schemeClr>
                </a:solidFill>
              </a:defRPr>
            </a:lvl1pPr>
          </a:lstStyle>
          <a:p>
            <a:pPr>
              <a:defRPr/>
            </a:pPr>
            <a:fld id="{A98B6FD7-91B3-4D10-B688-973CF5EAA776}" type="slidenum">
              <a:rPr lang="en-US" sz="900" smtClean="0">
                <a:latin typeface="+mj-lt"/>
              </a:rPr>
              <a:pPr>
                <a:defRPr/>
              </a:pPr>
              <a:t>17</a:t>
            </a:fld>
            <a:endParaRPr lang="en-US" sz="900" dirty="0">
              <a:latin typeface="+mj-lt"/>
            </a:endParaRPr>
          </a:p>
        </p:txBody>
      </p:sp>
      <p:sp>
        <p:nvSpPr>
          <p:cNvPr id="4" name="Text Placeholder 2"/>
          <p:cNvSpPr txBox="1">
            <a:spLocks/>
          </p:cNvSpPr>
          <p:nvPr/>
        </p:nvSpPr>
        <p:spPr bwMode="auto">
          <a:xfrm>
            <a:off x="0" y="989901"/>
            <a:ext cx="12170664" cy="563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91440" rIns="45720" bIns="45720" numCol="1" anchor="t" anchorCtr="0" compatLnSpc="1">
            <a:prstTxWarp prst="textNoShape">
              <a:avLst/>
            </a:prstTxWarp>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endPar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 the way back times…think </a:t>
            </a:r>
            <a:r>
              <a:rPr kumimoji="0" lang="en-US" sz="28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lat</a:t>
            </a:r>
            <a:r>
              <a:rPr lang="en-US" sz="2800" dirty="0">
                <a:solidFill>
                  <a:prstClr val="black"/>
                </a:solidFill>
                <a:latin typeface="Arial" pitchFamily="34" charset="0"/>
                <a:cs typeface="Arial" pitchFamily="34" charset="0"/>
              </a:rPr>
              <a:t>e 2010’s</a:t>
            </a: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region decided to stop using microfilm as our long term storage media</a:t>
            </a:r>
          </a:p>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endParaRPr lang="en-US" sz="2800" dirty="0">
              <a:solidFill>
                <a:prstClr val="black"/>
              </a:solidFill>
              <a:latin typeface="Arial" pitchFamily="34" charset="0"/>
              <a:cs typeface="Arial" pitchFamily="34" charset="0"/>
            </a:endParaRPr>
          </a:p>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It was decided we’d go all electronic…</a:t>
            </a:r>
          </a:p>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endParaRPr lang="en-US" sz="2800" dirty="0">
              <a:solidFill>
                <a:prstClr val="black"/>
              </a:solidFill>
              <a:latin typeface="Arial" pitchFamily="34" charset="0"/>
              <a:cs typeface="Arial" pitchFamily="34" charset="0"/>
            </a:endParaRPr>
          </a:p>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However as with all great proclamations, this effort was left</a:t>
            </a:r>
            <a:r>
              <a:rPr lang="en-US" sz="2800" dirty="0">
                <a:solidFill>
                  <a:prstClr val="black"/>
                </a:solidFill>
                <a:latin typeface="Arial" pitchFamily="34" charset="0"/>
                <a:cs typeface="Arial" pitchFamily="34" charset="0"/>
              </a:rPr>
              <a:t> to us on how to do this…</a:t>
            </a:r>
          </a:p>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endPar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There have been a number of hurdles</a:t>
            </a:r>
            <a:r>
              <a:rPr lang="en-US" sz="2800" dirty="0">
                <a:solidFill>
                  <a:prstClr val="black"/>
                </a:solidFill>
                <a:latin typeface="Arial" pitchFamily="34" charset="0"/>
                <a:cs typeface="Arial" pitchFamily="34" charset="0"/>
              </a:rPr>
              <a:t>…including Personally Identifiable Information issues (reason eDocs currently doesn’t allow external access)</a:t>
            </a:r>
            <a:endPar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Date Placeholder 3"/>
          <p:cNvSpPr txBox="1">
            <a:spLocks/>
          </p:cNvSpPr>
          <p:nvPr/>
        </p:nvSpPr>
        <p:spPr>
          <a:xfrm>
            <a:off x="4951474" y="6598539"/>
            <a:ext cx="2286000" cy="251460"/>
          </a:xfrm>
          <a:prstGeom prst="rect">
            <a:avLst/>
          </a:prstGeom>
        </p:spPr>
        <p:txBody>
          <a:bodyPr vert="horz" lIns="91440" tIns="45720" rIns="91440" bIns="45720" rtlCol="0" anchor="ctr"/>
          <a:lstStyle>
            <a:defPPr>
              <a:defRPr lang="en-US"/>
            </a:defPPr>
            <a:lvl1pPr algn="ctr" rtl="0" fontAlgn="auto">
              <a:spcBef>
                <a:spcPts val="0"/>
              </a:spcBef>
              <a:spcAft>
                <a:spcPts val="0"/>
              </a:spcAft>
              <a:defRPr sz="900" kern="1200">
                <a:solidFill>
                  <a:schemeClr val="tx1">
                    <a:lumMod val="85000"/>
                    <a:lumOff val="1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dirty="0">
                <a:solidFill>
                  <a:schemeClr val="bg1">
                    <a:lumMod val="75000"/>
                    <a:lumOff val="25000"/>
                  </a:schemeClr>
                </a:solidFill>
                <a:latin typeface="+mj-lt"/>
              </a:rPr>
              <a:t>2023</a:t>
            </a:r>
          </a:p>
        </p:txBody>
      </p:sp>
      <p:sp>
        <p:nvSpPr>
          <p:cNvPr id="7" name="Title 1">
            <a:extLst>
              <a:ext uri="{FF2B5EF4-FFF2-40B4-BE49-F238E27FC236}">
                <a16:creationId xmlns:a16="http://schemas.microsoft.com/office/drawing/2014/main" id="{15CCFC21-1B28-FCE0-F67D-79EA832CAC90}"/>
              </a:ext>
            </a:extLst>
          </p:cNvPr>
          <p:cNvSpPr txBox="1">
            <a:spLocks/>
          </p:cNvSpPr>
          <p:nvPr/>
        </p:nvSpPr>
        <p:spPr>
          <a:xfrm>
            <a:off x="0" y="0"/>
            <a:ext cx="12183454" cy="859536"/>
          </a:xfrm>
          <a:prstGeom prst="rect">
            <a:avLst/>
          </a:prstGeom>
          <a:noFill/>
        </p:spPr>
        <p:txBody>
          <a:bodyPr anchor="ctr" anchorCtr="0"/>
          <a:lstStyle>
            <a:lvl1pPr algn="l" defTabSz="457200" rtl="0" eaLnBrk="1" latinLnBrk="0" hangingPunct="1">
              <a:spcBef>
                <a:spcPct val="0"/>
              </a:spcBef>
              <a:buNone/>
              <a:defRPr sz="2800" kern="1200" cap="all">
                <a:ln w="3175" cmpd="sng">
                  <a:noFill/>
                </a:ln>
                <a:solidFill>
                  <a:schemeClr val="tx1">
                    <a:lumMod val="75000"/>
                    <a:lumOff val="2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kumimoji="0" lang="en-US" sz="3400" b="0" i="0" u="none" strike="noStrike" kern="1200" cap="small" spc="0" normalizeH="0" baseline="0" noProof="0" dirty="0">
                <a:ln>
                  <a:noFill/>
                </a:ln>
                <a:solidFill>
                  <a:prstClr val="black"/>
                </a:solidFill>
                <a:effectLst/>
                <a:uLnTx/>
                <a:uFillTx/>
                <a:latin typeface="Arial Black" pitchFamily="34" charset="0"/>
                <a:ea typeface="+mj-ea"/>
                <a:cs typeface="+mj-cs"/>
              </a:rPr>
              <a:t>Ok, so I’ve gotten all these files…now what?  Answer = Microfilm…Err Wait…</a:t>
            </a:r>
            <a:endParaRPr lang="en-US" cap="none" baseline="0" dirty="0">
              <a:solidFill>
                <a:schemeClr val="bg1">
                  <a:lumMod val="75000"/>
                  <a:lumOff val="25000"/>
                </a:schemeClr>
              </a:solidFill>
              <a:latin typeface="Arial Black" panose="020B0A04020102020204" pitchFamily="34" charset="0"/>
            </a:endParaRPr>
          </a:p>
        </p:txBody>
      </p:sp>
    </p:spTree>
    <p:extLst>
      <p:ext uri="{BB962C8B-B14F-4D97-AF65-F5344CB8AC3E}">
        <p14:creationId xmlns:p14="http://schemas.microsoft.com/office/powerpoint/2010/main" val="3399884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11277600" y="6629400"/>
            <a:ext cx="914400" cy="228600"/>
          </a:xfrm>
          <a:prstGeom prst="rect">
            <a:avLst/>
          </a:prstGeom>
        </p:spPr>
        <p:txBody>
          <a:bodyPr/>
          <a:lstStyle>
            <a:lvl1pPr algn="r">
              <a:defRPr sz="1000">
                <a:solidFill>
                  <a:schemeClr val="bg1">
                    <a:lumMod val="75000"/>
                    <a:lumOff val="25000"/>
                  </a:schemeClr>
                </a:solidFill>
              </a:defRPr>
            </a:lvl1pPr>
          </a:lstStyle>
          <a:p>
            <a:pPr>
              <a:defRPr/>
            </a:pPr>
            <a:fld id="{A98B6FD7-91B3-4D10-B688-973CF5EAA776}" type="slidenum">
              <a:rPr lang="en-US" sz="900" smtClean="0">
                <a:latin typeface="+mj-lt"/>
              </a:rPr>
              <a:pPr>
                <a:defRPr/>
              </a:pPr>
              <a:t>18</a:t>
            </a:fld>
            <a:endParaRPr lang="en-US" sz="900" dirty="0">
              <a:latin typeface="+mj-lt"/>
            </a:endParaRPr>
          </a:p>
        </p:txBody>
      </p:sp>
      <p:sp>
        <p:nvSpPr>
          <p:cNvPr id="4" name="Text Placeholder 2"/>
          <p:cNvSpPr txBox="1">
            <a:spLocks/>
          </p:cNvSpPr>
          <p:nvPr/>
        </p:nvSpPr>
        <p:spPr bwMode="auto">
          <a:xfrm>
            <a:off x="0" y="989901"/>
            <a:ext cx="12170664" cy="563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91440" rIns="45720" bIns="45720" numCol="1" anchor="t" anchorCtr="0" compatLnSpc="1">
            <a:prstTxWarp prst="textNoShape">
              <a:avLst/>
            </a:prstTxWarp>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Doesn’t start only after bid opening…it’s an ongoing process throughout project development</a:t>
            </a:r>
          </a:p>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r>
              <a:rPr lang="en-US" sz="2800" dirty="0">
                <a:solidFill>
                  <a:prstClr val="black"/>
                </a:solidFill>
                <a:latin typeface="Arial" pitchFamily="34" charset="0"/>
                <a:cs typeface="Arial" pitchFamily="34" charset="0"/>
              </a:rPr>
              <a:t>	Reduces effort at </a:t>
            </a: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end</a:t>
            </a:r>
          </a:p>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r>
              <a:rPr lang="en-US" sz="2800" dirty="0">
                <a:solidFill>
                  <a:prstClr val="black"/>
                </a:solidFill>
                <a:latin typeface="Arial" pitchFamily="34" charset="0"/>
                <a:cs typeface="Arial" pitchFamily="34" charset="0"/>
              </a:rPr>
              <a:t>Design development doesn’t end until this is completed</a:t>
            </a:r>
            <a:endPar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endParaRPr lang="en-US" sz="2800" dirty="0">
              <a:solidFill>
                <a:prstClr val="black"/>
              </a:solidFill>
              <a:latin typeface="Arial" pitchFamily="34" charset="0"/>
              <a:cs typeface="Arial" pitchFamily="34" charset="0"/>
            </a:endParaRPr>
          </a:p>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r>
              <a:rPr lang="en-US" sz="2800" b="1" dirty="0">
                <a:solidFill>
                  <a:schemeClr val="bg1"/>
                </a:solidFill>
                <a:latin typeface="Arial" pitchFamily="34" charset="0"/>
                <a:cs typeface="Arial" pitchFamily="34" charset="0"/>
              </a:rPr>
              <a:t>When does this need to be completed</a:t>
            </a:r>
            <a:r>
              <a:rPr lang="en-US" sz="2800" dirty="0">
                <a:solidFill>
                  <a:prstClr val="black"/>
                </a:solidFill>
                <a:latin typeface="Arial" pitchFamily="34" charset="0"/>
                <a:cs typeface="Arial" pitchFamily="34" charset="0"/>
              </a:rPr>
              <a:t>?</a:t>
            </a:r>
          </a:p>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Right after bid opening/award  </a:t>
            </a:r>
          </a:p>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r>
              <a:rPr lang="en-US" sz="2800" dirty="0">
                <a:solidFill>
                  <a:prstClr val="black"/>
                </a:solidFill>
                <a:latin typeface="Arial" pitchFamily="34" charset="0"/>
                <a:cs typeface="Arial" pitchFamily="34" charset="0"/>
              </a:rPr>
              <a:t>	Funding is still in place and it’s fresh in your mind</a:t>
            </a:r>
          </a:p>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r>
              <a:rPr lang="en-US" sz="2800" dirty="0">
                <a:solidFill>
                  <a:prstClr val="black"/>
                </a:solidFill>
                <a:latin typeface="Arial" pitchFamily="34" charset="0"/>
                <a:cs typeface="Arial" pitchFamily="34" charset="0"/>
              </a:rPr>
              <a:t>	Eliminates situations where staff who worked on a project are no 	longer around</a:t>
            </a:r>
          </a:p>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endPar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endPar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Date Placeholder 3"/>
          <p:cNvSpPr txBox="1">
            <a:spLocks/>
          </p:cNvSpPr>
          <p:nvPr/>
        </p:nvSpPr>
        <p:spPr>
          <a:xfrm>
            <a:off x="4951474" y="6598539"/>
            <a:ext cx="2286000" cy="251460"/>
          </a:xfrm>
          <a:prstGeom prst="rect">
            <a:avLst/>
          </a:prstGeom>
        </p:spPr>
        <p:txBody>
          <a:bodyPr vert="horz" lIns="91440" tIns="45720" rIns="91440" bIns="45720" rtlCol="0" anchor="ctr"/>
          <a:lstStyle>
            <a:defPPr>
              <a:defRPr lang="en-US"/>
            </a:defPPr>
            <a:lvl1pPr algn="ctr" rtl="0" fontAlgn="auto">
              <a:spcBef>
                <a:spcPts val="0"/>
              </a:spcBef>
              <a:spcAft>
                <a:spcPts val="0"/>
              </a:spcAft>
              <a:defRPr sz="900" kern="1200">
                <a:solidFill>
                  <a:schemeClr val="tx1">
                    <a:lumMod val="85000"/>
                    <a:lumOff val="1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dirty="0">
                <a:solidFill>
                  <a:schemeClr val="bg1">
                    <a:lumMod val="75000"/>
                    <a:lumOff val="25000"/>
                  </a:schemeClr>
                </a:solidFill>
                <a:latin typeface="+mj-lt"/>
              </a:rPr>
              <a:t>2023</a:t>
            </a:r>
          </a:p>
        </p:txBody>
      </p:sp>
      <p:sp>
        <p:nvSpPr>
          <p:cNvPr id="7" name="Title 1">
            <a:extLst>
              <a:ext uri="{FF2B5EF4-FFF2-40B4-BE49-F238E27FC236}">
                <a16:creationId xmlns:a16="http://schemas.microsoft.com/office/drawing/2014/main" id="{15CCFC21-1B28-FCE0-F67D-79EA832CAC90}"/>
              </a:ext>
            </a:extLst>
          </p:cNvPr>
          <p:cNvSpPr txBox="1">
            <a:spLocks/>
          </p:cNvSpPr>
          <p:nvPr/>
        </p:nvSpPr>
        <p:spPr>
          <a:xfrm>
            <a:off x="0" y="0"/>
            <a:ext cx="12183454" cy="859536"/>
          </a:xfrm>
          <a:prstGeom prst="rect">
            <a:avLst/>
          </a:prstGeom>
          <a:noFill/>
        </p:spPr>
        <p:txBody>
          <a:bodyPr anchor="ctr" anchorCtr="0"/>
          <a:lstStyle>
            <a:lvl1pPr algn="l" defTabSz="457200" rtl="0" eaLnBrk="1" latinLnBrk="0" hangingPunct="1">
              <a:spcBef>
                <a:spcPct val="0"/>
              </a:spcBef>
              <a:buNone/>
              <a:defRPr sz="2800" kern="1200" cap="all">
                <a:ln w="3175" cmpd="sng">
                  <a:noFill/>
                </a:ln>
                <a:solidFill>
                  <a:schemeClr val="tx1">
                    <a:lumMod val="75000"/>
                    <a:lumOff val="2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kumimoji="0" lang="en-US" sz="3400" b="0" i="0" u="none" strike="noStrike" kern="1200" cap="small" spc="0" normalizeH="0" baseline="0" noProof="0" dirty="0">
                <a:ln>
                  <a:noFill/>
                </a:ln>
                <a:solidFill>
                  <a:prstClr val="black"/>
                </a:solidFill>
                <a:effectLst/>
                <a:uLnTx/>
                <a:uFillTx/>
                <a:latin typeface="Arial Black" pitchFamily="34" charset="0"/>
                <a:ea typeface="+mj-ea"/>
                <a:cs typeface="+mj-cs"/>
              </a:rPr>
              <a:t>When Should We be doing This?</a:t>
            </a:r>
            <a:endParaRPr lang="en-US" cap="none" baseline="0" dirty="0">
              <a:solidFill>
                <a:schemeClr val="bg1">
                  <a:lumMod val="75000"/>
                  <a:lumOff val="25000"/>
                </a:schemeClr>
              </a:solidFill>
              <a:latin typeface="Arial Black" panose="020B0A04020102020204" pitchFamily="34" charset="0"/>
            </a:endParaRPr>
          </a:p>
        </p:txBody>
      </p:sp>
    </p:spTree>
    <p:extLst>
      <p:ext uri="{BB962C8B-B14F-4D97-AF65-F5344CB8AC3E}">
        <p14:creationId xmlns:p14="http://schemas.microsoft.com/office/powerpoint/2010/main" val="2736559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11277600" y="6629400"/>
            <a:ext cx="914400" cy="228600"/>
          </a:xfrm>
          <a:prstGeom prst="rect">
            <a:avLst/>
          </a:prstGeom>
        </p:spPr>
        <p:txBody>
          <a:bodyPr/>
          <a:lstStyle>
            <a:lvl1pPr algn="r">
              <a:defRPr sz="1000">
                <a:solidFill>
                  <a:schemeClr val="bg1">
                    <a:lumMod val="75000"/>
                    <a:lumOff val="25000"/>
                  </a:schemeClr>
                </a:solidFill>
              </a:defRPr>
            </a:lvl1pPr>
          </a:lstStyle>
          <a:p>
            <a:pPr>
              <a:defRPr/>
            </a:pPr>
            <a:fld id="{A98B6FD7-91B3-4D10-B688-973CF5EAA776}" type="slidenum">
              <a:rPr lang="en-US" sz="900" smtClean="0">
                <a:latin typeface="+mj-lt"/>
              </a:rPr>
              <a:pPr>
                <a:defRPr/>
              </a:pPr>
              <a:t>19</a:t>
            </a:fld>
            <a:endParaRPr lang="en-US" sz="900" dirty="0">
              <a:latin typeface="+mj-lt"/>
            </a:endParaRPr>
          </a:p>
        </p:txBody>
      </p:sp>
      <p:sp>
        <p:nvSpPr>
          <p:cNvPr id="4" name="Text Placeholder 2"/>
          <p:cNvSpPr txBox="1">
            <a:spLocks/>
          </p:cNvSpPr>
          <p:nvPr/>
        </p:nvSpPr>
        <p:spPr bwMode="auto">
          <a:xfrm>
            <a:off x="0" y="989901"/>
            <a:ext cx="12170664" cy="563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91440" rIns="45720" bIns="45720" numCol="1" anchor="t" anchorCtr="0" compatLnSpc="1">
            <a:prstTxWarp prst="textNoShape">
              <a:avLst/>
            </a:prstTxWarp>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Project Closeout Guide Update</a:t>
            </a:r>
          </a:p>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r>
              <a:rPr lang="en-US" sz="2800" dirty="0">
                <a:solidFill>
                  <a:prstClr val="black"/>
                </a:solidFill>
                <a:latin typeface="Arial" pitchFamily="34" charset="0"/>
                <a:cs typeface="Arial" pitchFamily="34" charset="0"/>
              </a:rPr>
              <a:t>	Provides narrative of why we’re doing this along with how we’ll be 	doing this moving forward</a:t>
            </a:r>
            <a:endPar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endParaRPr kumimoji="0" lang="en-US"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Highway Design Project </a:t>
            </a:r>
            <a:r>
              <a:rPr lang="en-US" sz="2800" b="1" dirty="0">
                <a:solidFill>
                  <a:prstClr val="black"/>
                </a:solidFill>
                <a:latin typeface="Arial" pitchFamily="34" charset="0"/>
                <a:cs typeface="Arial" pitchFamily="34" charset="0"/>
              </a:rPr>
              <a:t>Closeout Instructional Guide </a:t>
            </a:r>
            <a:r>
              <a:rPr lang="en-US" sz="2800" dirty="0">
                <a:solidFill>
                  <a:prstClr val="black"/>
                </a:solidFill>
                <a:latin typeface="Arial" pitchFamily="34" charset="0"/>
                <a:cs typeface="Arial" pitchFamily="34" charset="0"/>
              </a:rPr>
              <a:t>(Big Thanks to  Deidre &amp; Abram!)</a:t>
            </a:r>
          </a:p>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Provi</a:t>
            </a:r>
            <a:r>
              <a:rPr lang="en-US" sz="2800" dirty="0">
                <a:solidFill>
                  <a:prstClr val="black"/>
                </a:solidFill>
                <a:latin typeface="Arial" pitchFamily="34" charset="0"/>
                <a:cs typeface="Arial" pitchFamily="34" charset="0"/>
              </a:rPr>
              <a:t>des instructions on how to create your Closeout Document in the 	format we want</a:t>
            </a:r>
          </a:p>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endPar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r>
              <a:rPr lang="en-US" sz="2800" dirty="0">
                <a:solidFill>
                  <a:prstClr val="black"/>
                </a:solidFill>
                <a:latin typeface="Arial" pitchFamily="34" charset="0"/>
                <a:cs typeface="Arial" pitchFamily="34" charset="0"/>
              </a:rPr>
              <a:t>Located at in the </a:t>
            </a:r>
            <a:r>
              <a:rPr lang="en-US" sz="2800" dirty="0">
                <a:solidFill>
                  <a:prstClr val="black"/>
                </a:solidFill>
                <a:latin typeface="Arial" pitchFamily="34" charset="0"/>
                <a:cs typeface="Arial" pitchFamily="34" charset="0"/>
                <a:hlinkClick r:id="rId2" action="ppaction://hlinkfile"/>
              </a:rPr>
              <a:t>Project Closeout (Archive) Folder </a:t>
            </a:r>
            <a:r>
              <a:rPr lang="en-US" sz="2800" dirty="0">
                <a:solidFill>
                  <a:prstClr val="black"/>
                </a:solidFill>
                <a:latin typeface="Arial" pitchFamily="34" charset="0"/>
                <a:cs typeface="Arial" pitchFamily="34" charset="0"/>
              </a:rPr>
              <a:t>on the LIB in the </a:t>
            </a:r>
            <a:r>
              <a:rPr lang="en-US" sz="2800" dirty="0" err="1">
                <a:solidFill>
                  <a:prstClr val="black"/>
                </a:solidFill>
                <a:latin typeface="Arial" pitchFamily="34" charset="0"/>
                <a:cs typeface="Arial" pitchFamily="34" charset="0"/>
              </a:rPr>
              <a:t>HighwayDesign</a:t>
            </a:r>
            <a:r>
              <a:rPr lang="en-US" sz="2800" dirty="0">
                <a:solidFill>
                  <a:prstClr val="black"/>
                </a:solidFill>
                <a:latin typeface="Arial" pitchFamily="34" charset="0"/>
                <a:cs typeface="Arial" pitchFamily="34" charset="0"/>
              </a:rPr>
              <a:t> folder</a:t>
            </a:r>
            <a:endPar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Date Placeholder 3"/>
          <p:cNvSpPr txBox="1">
            <a:spLocks/>
          </p:cNvSpPr>
          <p:nvPr/>
        </p:nvSpPr>
        <p:spPr>
          <a:xfrm>
            <a:off x="4951474" y="6598539"/>
            <a:ext cx="2286000" cy="251460"/>
          </a:xfrm>
          <a:prstGeom prst="rect">
            <a:avLst/>
          </a:prstGeom>
        </p:spPr>
        <p:txBody>
          <a:bodyPr vert="horz" lIns="91440" tIns="45720" rIns="91440" bIns="45720" rtlCol="0" anchor="ctr"/>
          <a:lstStyle>
            <a:defPPr>
              <a:defRPr lang="en-US"/>
            </a:defPPr>
            <a:lvl1pPr algn="ctr" rtl="0" fontAlgn="auto">
              <a:spcBef>
                <a:spcPts val="0"/>
              </a:spcBef>
              <a:spcAft>
                <a:spcPts val="0"/>
              </a:spcAft>
              <a:defRPr sz="900" kern="1200">
                <a:solidFill>
                  <a:schemeClr val="tx1">
                    <a:lumMod val="85000"/>
                    <a:lumOff val="1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dirty="0">
                <a:solidFill>
                  <a:schemeClr val="bg1">
                    <a:lumMod val="75000"/>
                    <a:lumOff val="25000"/>
                  </a:schemeClr>
                </a:solidFill>
                <a:latin typeface="+mj-lt"/>
              </a:rPr>
              <a:t>2023</a:t>
            </a:r>
          </a:p>
        </p:txBody>
      </p:sp>
      <p:sp>
        <p:nvSpPr>
          <p:cNvPr id="7" name="Title 1">
            <a:extLst>
              <a:ext uri="{FF2B5EF4-FFF2-40B4-BE49-F238E27FC236}">
                <a16:creationId xmlns:a16="http://schemas.microsoft.com/office/drawing/2014/main" id="{15CCFC21-1B28-FCE0-F67D-79EA832CAC90}"/>
              </a:ext>
            </a:extLst>
          </p:cNvPr>
          <p:cNvSpPr txBox="1">
            <a:spLocks/>
          </p:cNvSpPr>
          <p:nvPr/>
        </p:nvSpPr>
        <p:spPr>
          <a:xfrm>
            <a:off x="0" y="0"/>
            <a:ext cx="12183454" cy="859536"/>
          </a:xfrm>
          <a:prstGeom prst="rect">
            <a:avLst/>
          </a:prstGeom>
          <a:noFill/>
        </p:spPr>
        <p:txBody>
          <a:bodyPr anchor="ctr" anchorCtr="0"/>
          <a:lstStyle>
            <a:lvl1pPr algn="l" defTabSz="457200" rtl="0" eaLnBrk="1" latinLnBrk="0" hangingPunct="1">
              <a:spcBef>
                <a:spcPct val="0"/>
              </a:spcBef>
              <a:buNone/>
              <a:defRPr sz="2800" kern="1200" cap="all">
                <a:ln w="3175" cmpd="sng">
                  <a:noFill/>
                </a:ln>
                <a:solidFill>
                  <a:schemeClr val="tx1">
                    <a:lumMod val="75000"/>
                    <a:lumOff val="2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none" baseline="0" dirty="0">
                <a:solidFill>
                  <a:schemeClr val="bg1">
                    <a:lumMod val="75000"/>
                    <a:lumOff val="25000"/>
                  </a:schemeClr>
                </a:solidFill>
                <a:latin typeface="Arial Black" panose="020B0A04020102020204" pitchFamily="34" charset="0"/>
              </a:rPr>
              <a:t>Guidance Available</a:t>
            </a:r>
          </a:p>
        </p:txBody>
      </p:sp>
    </p:spTree>
    <p:extLst>
      <p:ext uri="{BB962C8B-B14F-4D97-AF65-F5344CB8AC3E}">
        <p14:creationId xmlns:p14="http://schemas.microsoft.com/office/powerpoint/2010/main" val="80551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11277600" y="6629400"/>
            <a:ext cx="914400" cy="228600"/>
          </a:xfrm>
          <a:prstGeom prst="rect">
            <a:avLst/>
          </a:prstGeom>
        </p:spPr>
        <p:txBody>
          <a:bodyPr/>
          <a:lstStyle>
            <a:lvl1pPr algn="r">
              <a:defRPr sz="1000">
                <a:solidFill>
                  <a:schemeClr val="bg1">
                    <a:lumMod val="75000"/>
                    <a:lumOff val="25000"/>
                  </a:schemeClr>
                </a:solidFill>
              </a:defRPr>
            </a:lvl1pPr>
          </a:lstStyle>
          <a:p>
            <a:pPr>
              <a:defRPr/>
            </a:pPr>
            <a:fld id="{A98B6FD7-91B3-4D10-B688-973CF5EAA776}" type="slidenum">
              <a:rPr lang="en-US" sz="900" smtClean="0">
                <a:latin typeface="+mj-lt"/>
              </a:rPr>
              <a:pPr>
                <a:defRPr/>
              </a:pPr>
              <a:t>2</a:t>
            </a:fld>
            <a:endParaRPr lang="en-US" sz="900" dirty="0">
              <a:latin typeface="+mj-lt"/>
            </a:endParaRPr>
          </a:p>
        </p:txBody>
      </p:sp>
      <p:sp>
        <p:nvSpPr>
          <p:cNvPr id="4" name="Text Placeholder 2"/>
          <p:cNvSpPr txBox="1">
            <a:spLocks/>
          </p:cNvSpPr>
          <p:nvPr/>
        </p:nvSpPr>
        <p:spPr bwMode="auto">
          <a:xfrm>
            <a:off x="0" y="989901"/>
            <a:ext cx="12170664" cy="563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91440" rIns="45720" bIns="45720" numCol="1" anchor="t" anchorCtr="0" compatLnSpc="1">
            <a:prstTxWarp prst="textNoShape">
              <a:avLst/>
            </a:prstTxWarp>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2060"/>
              </a:buClr>
              <a:buSzPct val="110000"/>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Project closeout, or archiving, is the process that closes out the financial award for a local public agency highway project. </a:t>
            </a:r>
          </a:p>
          <a:p>
            <a:pPr marL="342900" marR="0" lvl="0" indent="-342900" algn="l" defTabSz="914400" rtl="0" eaLnBrk="1" fontAlgn="auto" latinLnBrk="0" hangingPunct="1">
              <a:lnSpc>
                <a:spcPct val="100000"/>
              </a:lnSpc>
              <a:spcBef>
                <a:spcPct val="20000"/>
              </a:spcBef>
              <a:spcAft>
                <a:spcPts val="0"/>
              </a:spcAft>
              <a:buClr>
                <a:srgbClr val="002060"/>
              </a:buClr>
              <a:buSzPct val="110000"/>
              <a:buFont typeface="Arial" pitchFamily="34" charset="0"/>
              <a:buChar char="•"/>
              <a:tabLst/>
              <a:defRPr/>
            </a:pPr>
            <a:endParaRPr lang="en-US" sz="2800" dirty="0">
              <a:solidFill>
                <a:prstClr val="black"/>
              </a:solidFill>
              <a:latin typeface="Arial" pitchFamily="34" charset="0"/>
              <a:cs typeface="Arial" pitchFamily="34" charset="0"/>
            </a:endParaRPr>
          </a:p>
          <a:p>
            <a:pPr marL="0" marR="0" lvl="0" indent="0" algn="l" defTabSz="914400" rtl="0" eaLnBrk="1" fontAlgn="auto" latinLnBrk="0" hangingPunct="1">
              <a:lnSpc>
                <a:spcPct val="100000"/>
              </a:lnSpc>
              <a:spcBef>
                <a:spcPct val="20000"/>
              </a:spcBef>
              <a:spcAft>
                <a:spcPts val="0"/>
              </a:spcAft>
              <a:buClr>
                <a:srgbClr val="002060"/>
              </a:buClr>
              <a:buSzPct val="110000"/>
              <a:buNone/>
              <a:tabLst/>
              <a:defRPr/>
            </a:pPr>
            <a:r>
              <a:rPr lang="en-US" sz="2800" dirty="0">
                <a:solidFill>
                  <a:prstClr val="black"/>
                </a:solidFill>
                <a:latin typeface="Arial" pitchFamily="34" charset="0"/>
                <a:cs typeface="Arial" pitchFamily="34" charset="0"/>
              </a:rPr>
              <a:t>We’re closing out the Preliminary Design portion</a:t>
            </a:r>
          </a:p>
          <a:p>
            <a:pPr marL="342900" marR="0" lvl="0" indent="-342900" algn="l" defTabSz="914400" rtl="0" eaLnBrk="1" fontAlgn="auto" latinLnBrk="0" hangingPunct="1">
              <a:lnSpc>
                <a:spcPct val="100000"/>
              </a:lnSpc>
              <a:spcBef>
                <a:spcPct val="20000"/>
              </a:spcBef>
              <a:spcAft>
                <a:spcPts val="0"/>
              </a:spcAft>
              <a:buClr>
                <a:srgbClr val="002060"/>
              </a:buClr>
              <a:buSzPct val="110000"/>
              <a:buFont typeface="Arial"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
                <a:srgbClr val="002060"/>
              </a:buClr>
              <a:buSzPct val="110000"/>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Other sections produce their own closeout documents</a:t>
            </a:r>
          </a:p>
          <a:p>
            <a:pPr marL="800100" lvl="1" indent="-342900" defTabSz="914400">
              <a:spcBef>
                <a:spcPct val="20000"/>
              </a:spcBef>
              <a:spcAft>
                <a:spcPts val="0"/>
              </a:spcAft>
              <a:buClr>
                <a:srgbClr val="002060"/>
              </a:buClr>
              <a:buSzPct val="110000"/>
              <a:buFont typeface="Arial" pitchFamily="34" charset="0"/>
              <a:buChar char="•"/>
              <a:defRPr/>
            </a:pPr>
            <a:r>
              <a:rPr lang="en-US" sz="2800" dirty="0">
                <a:solidFill>
                  <a:prstClr val="black"/>
                </a:solidFill>
                <a:latin typeface="Arial" pitchFamily="34" charset="0"/>
                <a:cs typeface="Arial" pitchFamily="34" charset="0"/>
              </a:rPr>
              <a:t>Construction, Contracts, Finance, Project Control </a:t>
            </a:r>
            <a:endPar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Date Placeholder 3"/>
          <p:cNvSpPr txBox="1">
            <a:spLocks/>
          </p:cNvSpPr>
          <p:nvPr/>
        </p:nvSpPr>
        <p:spPr>
          <a:xfrm>
            <a:off x="4951474" y="6598539"/>
            <a:ext cx="2286000" cy="251460"/>
          </a:xfrm>
          <a:prstGeom prst="rect">
            <a:avLst/>
          </a:prstGeom>
        </p:spPr>
        <p:txBody>
          <a:bodyPr vert="horz" lIns="91440" tIns="45720" rIns="91440" bIns="45720" rtlCol="0" anchor="ctr"/>
          <a:lstStyle>
            <a:defPPr>
              <a:defRPr lang="en-US"/>
            </a:defPPr>
            <a:lvl1pPr algn="ctr" rtl="0" fontAlgn="auto">
              <a:spcBef>
                <a:spcPts val="0"/>
              </a:spcBef>
              <a:spcAft>
                <a:spcPts val="0"/>
              </a:spcAft>
              <a:defRPr sz="900" kern="1200">
                <a:solidFill>
                  <a:schemeClr val="tx1">
                    <a:lumMod val="85000"/>
                    <a:lumOff val="1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dirty="0">
                <a:solidFill>
                  <a:schemeClr val="bg1">
                    <a:lumMod val="75000"/>
                    <a:lumOff val="25000"/>
                  </a:schemeClr>
                </a:solidFill>
                <a:latin typeface="+mj-lt"/>
              </a:rPr>
              <a:t>2023</a:t>
            </a:r>
          </a:p>
        </p:txBody>
      </p:sp>
      <p:sp>
        <p:nvSpPr>
          <p:cNvPr id="7" name="Title 1">
            <a:extLst>
              <a:ext uri="{FF2B5EF4-FFF2-40B4-BE49-F238E27FC236}">
                <a16:creationId xmlns:a16="http://schemas.microsoft.com/office/drawing/2014/main" id="{15CCFC21-1B28-FCE0-F67D-79EA832CAC90}"/>
              </a:ext>
            </a:extLst>
          </p:cNvPr>
          <p:cNvSpPr txBox="1">
            <a:spLocks/>
          </p:cNvSpPr>
          <p:nvPr/>
        </p:nvSpPr>
        <p:spPr>
          <a:xfrm>
            <a:off x="0" y="0"/>
            <a:ext cx="12183454" cy="859536"/>
          </a:xfrm>
          <a:prstGeom prst="rect">
            <a:avLst/>
          </a:prstGeom>
          <a:noFill/>
        </p:spPr>
        <p:txBody>
          <a:bodyPr anchor="ctr" anchorCtr="0"/>
          <a:lstStyle>
            <a:lvl1pPr algn="l" defTabSz="457200" rtl="0" eaLnBrk="1" latinLnBrk="0" hangingPunct="1">
              <a:spcBef>
                <a:spcPct val="0"/>
              </a:spcBef>
              <a:buNone/>
              <a:defRPr sz="2800" kern="1200" cap="all">
                <a:ln w="3175" cmpd="sng">
                  <a:noFill/>
                </a:ln>
                <a:solidFill>
                  <a:schemeClr val="tx1">
                    <a:lumMod val="75000"/>
                    <a:lumOff val="2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none" baseline="0" dirty="0">
                <a:solidFill>
                  <a:schemeClr val="bg1">
                    <a:lumMod val="75000"/>
                    <a:lumOff val="25000"/>
                  </a:schemeClr>
                </a:solidFill>
                <a:latin typeface="Arial Black" panose="020B0A04020102020204" pitchFamily="34" charset="0"/>
              </a:rPr>
              <a:t>What is Project Closeout?</a:t>
            </a:r>
          </a:p>
        </p:txBody>
      </p:sp>
    </p:spTree>
    <p:extLst>
      <p:ext uri="{BB962C8B-B14F-4D97-AF65-F5344CB8AC3E}">
        <p14:creationId xmlns:p14="http://schemas.microsoft.com/office/powerpoint/2010/main" val="2838705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11277600" y="6629400"/>
            <a:ext cx="914400" cy="228600"/>
          </a:xfrm>
          <a:prstGeom prst="rect">
            <a:avLst/>
          </a:prstGeom>
        </p:spPr>
        <p:txBody>
          <a:bodyPr/>
          <a:lstStyle>
            <a:lvl1pPr algn="r">
              <a:defRPr sz="1000">
                <a:solidFill>
                  <a:schemeClr val="bg1">
                    <a:lumMod val="75000"/>
                    <a:lumOff val="25000"/>
                  </a:schemeClr>
                </a:solidFill>
              </a:defRPr>
            </a:lvl1pPr>
          </a:lstStyle>
          <a:p>
            <a:pPr>
              <a:defRPr/>
            </a:pPr>
            <a:fld id="{A98B6FD7-91B3-4D10-B688-973CF5EAA776}" type="slidenum">
              <a:rPr lang="en-US" sz="900" smtClean="0">
                <a:latin typeface="+mj-lt"/>
              </a:rPr>
              <a:pPr>
                <a:defRPr/>
              </a:pPr>
              <a:t>20</a:t>
            </a:fld>
            <a:endParaRPr lang="en-US" sz="900" dirty="0">
              <a:latin typeface="+mj-lt"/>
            </a:endParaRPr>
          </a:p>
        </p:txBody>
      </p:sp>
      <p:sp>
        <p:nvSpPr>
          <p:cNvPr id="4" name="Text Placeholder 2"/>
          <p:cNvSpPr txBox="1">
            <a:spLocks/>
          </p:cNvSpPr>
          <p:nvPr/>
        </p:nvSpPr>
        <p:spPr bwMode="auto">
          <a:xfrm>
            <a:off x="0" y="989901"/>
            <a:ext cx="12170664" cy="563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91440" rIns="45720" bIns="45720" numCol="1" anchor="t" anchorCtr="0" compatLnSpc="1">
            <a:prstTxWarp prst="textNoShape">
              <a:avLst/>
            </a:prstTxWarp>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It depends…</a:t>
            </a:r>
          </a:p>
          <a:p>
            <a:pPr marL="857250" lvl="1" indent="-457200" defTabSz="914400">
              <a:spcBef>
                <a:spcPct val="20000"/>
              </a:spcBef>
              <a:spcAft>
                <a:spcPts val="600"/>
              </a:spcAft>
              <a:buClrTx/>
              <a:buSzPct val="85000"/>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When in doubt look in the </a:t>
            </a: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ction="ppaction://hlinkfile"/>
              </a:rPr>
              <a:t>Archive Folder </a:t>
            </a: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on the LIB drive</a:t>
            </a:r>
          </a:p>
          <a:p>
            <a:pPr marL="857250" lvl="1" indent="-457200" defTabSz="914400">
              <a:spcBef>
                <a:spcPct val="20000"/>
              </a:spcBef>
              <a:spcAft>
                <a:spcPts val="600"/>
              </a:spcAft>
              <a:buClrTx/>
              <a:buSzPct val="85000"/>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Most will be stored in the </a:t>
            </a: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ction="ppaction://hlinkfile"/>
              </a:rPr>
              <a:t>As-Built Folder </a:t>
            </a: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on LIB drive </a:t>
            </a:r>
          </a:p>
          <a:p>
            <a:pPr marL="1314450" lvl="2" indent="-457200" defTabSz="914400">
              <a:spcBef>
                <a:spcPct val="20000"/>
              </a:spcBef>
              <a:spcAft>
                <a:spcPts val="600"/>
              </a:spcAft>
              <a:buClrTx/>
              <a:buSzPct val="85000"/>
              <a:defRPr/>
            </a:pPr>
            <a:r>
              <a:rPr lang="en-US" sz="2200" dirty="0">
                <a:solidFill>
                  <a:prstClr val="black"/>
                </a:solidFill>
                <a:latin typeface="Arial" pitchFamily="34" charset="0"/>
                <a:cs typeface="Arial" pitchFamily="34" charset="0"/>
              </a:rPr>
              <a:t>CAD Files, </a:t>
            </a:r>
            <a:r>
              <a:rPr lang="en-US" sz="2200">
                <a:solidFill>
                  <a:prstClr val="black"/>
                </a:solidFill>
                <a:latin typeface="Arial" pitchFamily="34" charset="0"/>
                <a:cs typeface="Arial" pitchFamily="34" charset="0"/>
              </a:rPr>
              <a:t>As-Built Plans, </a:t>
            </a:r>
            <a:r>
              <a:rPr lang="en-US" sz="2200" dirty="0">
                <a:solidFill>
                  <a:prstClr val="black"/>
                </a:solidFill>
                <a:latin typeface="Arial" pitchFamily="34" charset="0"/>
                <a:cs typeface="Arial" pitchFamily="34" charset="0"/>
              </a:rPr>
              <a:t>Project Closeout Document</a:t>
            </a:r>
          </a:p>
          <a:p>
            <a:pPr marL="1314450" lvl="2" indent="-457200" defTabSz="914400">
              <a:spcBef>
                <a:spcPct val="20000"/>
              </a:spcBef>
              <a:spcAft>
                <a:spcPts val="600"/>
              </a:spcAft>
              <a:buClrTx/>
              <a:buSzPct val="85000"/>
              <a:defRPr/>
            </a:pPr>
            <a:r>
              <a:rPr lang="en-US" sz="2600" dirty="0">
                <a:solidFill>
                  <a:prstClr val="black"/>
                </a:solidFill>
                <a:latin typeface="Arial" pitchFamily="34" charset="0"/>
                <a:cs typeface="Arial" pitchFamily="34" charset="0"/>
              </a:rPr>
              <a:t>Until As-Built plans are available they’ll be in the </a:t>
            </a:r>
            <a:r>
              <a:rPr lang="en-US" sz="2200" dirty="0">
                <a:solidFill>
                  <a:prstClr val="black"/>
                </a:solidFill>
                <a:latin typeface="Arial" pitchFamily="34" charset="0"/>
                <a:cs typeface="Arial" pitchFamily="34" charset="0"/>
                <a:hlinkClick r:id="rId4" action="ppaction://hlinkfile"/>
              </a:rPr>
              <a:t>As-Advertised Folder</a:t>
            </a:r>
            <a:endParaRPr lang="en-US" sz="2200" dirty="0">
              <a:solidFill>
                <a:prstClr val="black"/>
              </a:solidFill>
              <a:latin typeface="Arial" pitchFamily="34" charset="0"/>
              <a:cs typeface="Arial" pitchFamily="34" charset="0"/>
            </a:endParaRPr>
          </a:p>
          <a:p>
            <a:pPr marL="857250" lvl="1" indent="-457200" defTabSz="914400">
              <a:spcBef>
                <a:spcPct val="20000"/>
              </a:spcBef>
              <a:spcAft>
                <a:spcPts val="600"/>
              </a:spcAft>
              <a:buClrTx/>
              <a:buSzPct val="85000"/>
              <a:defRPr/>
            </a:pPr>
            <a:r>
              <a:rPr kumimoji="0" lang="en-US" sz="28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Standa</a:t>
            </a:r>
            <a:r>
              <a:rPr lang="en-US" sz="2800" dirty="0">
                <a:solidFill>
                  <a:prstClr val="black"/>
                </a:solidFill>
                <a:latin typeface="Arial" pitchFamily="34" charset="0"/>
                <a:cs typeface="Arial" pitchFamily="34" charset="0"/>
              </a:rPr>
              <a:t>lone Documents live in the </a:t>
            </a:r>
            <a:r>
              <a:rPr lang="en-US" sz="2800" dirty="0">
                <a:solidFill>
                  <a:prstClr val="black"/>
                </a:solidFill>
                <a:latin typeface="Arial" pitchFamily="34" charset="0"/>
                <a:cs typeface="Arial" pitchFamily="34" charset="0"/>
                <a:hlinkClick r:id="rId5" action="ppaction://hlinkfile"/>
              </a:rPr>
              <a:t>Reports Folder </a:t>
            </a:r>
            <a:r>
              <a:rPr lang="en-US" sz="2800" dirty="0">
                <a:solidFill>
                  <a:prstClr val="black"/>
                </a:solidFill>
                <a:latin typeface="Arial" pitchFamily="34" charset="0"/>
                <a:cs typeface="Arial" pitchFamily="34" charset="0"/>
              </a:rPr>
              <a:t>on the LIB drive.</a:t>
            </a:r>
          </a:p>
          <a:p>
            <a:pPr marL="857250" lvl="1" indent="-457200" defTabSz="914400">
              <a:spcBef>
                <a:spcPct val="20000"/>
              </a:spcBef>
              <a:spcAft>
                <a:spcPts val="600"/>
              </a:spcAft>
              <a:buClrTx/>
              <a:buSzPct val="85000"/>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Project files live in the </a:t>
            </a: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6" action="ppaction://hlinkfile"/>
              </a:rPr>
              <a:t>_Archive Folder </a:t>
            </a:r>
            <a:r>
              <a:rPr lang="en-US" sz="2800" dirty="0">
                <a:solidFill>
                  <a:prstClr val="black"/>
                </a:solidFill>
                <a:latin typeface="Arial" pitchFamily="34" charset="0"/>
                <a:cs typeface="Arial" pitchFamily="34" charset="0"/>
              </a:rPr>
              <a:t>on the HYD drive.</a:t>
            </a:r>
          </a:p>
          <a:p>
            <a:pPr marL="857250" lvl="1" indent="-457200" defTabSz="914400">
              <a:spcBef>
                <a:spcPct val="20000"/>
              </a:spcBef>
              <a:spcAft>
                <a:spcPts val="600"/>
              </a:spcAft>
              <a:buClrTx/>
              <a:buSzPct val="85000"/>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Goal is to tie this into a GIS Map for </a:t>
            </a:r>
            <a:r>
              <a:rPr kumimoji="0" lang="en-US" sz="28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eas</a:t>
            </a:r>
            <a:r>
              <a:rPr lang="en-US" sz="2800" dirty="0">
                <a:solidFill>
                  <a:prstClr val="black"/>
                </a:solidFill>
                <a:latin typeface="Arial" pitchFamily="34" charset="0"/>
                <a:cs typeface="Arial" pitchFamily="34" charset="0"/>
              </a:rPr>
              <a:t>y retrieval </a:t>
            </a:r>
            <a:endPar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endPar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Date Placeholder 3"/>
          <p:cNvSpPr txBox="1">
            <a:spLocks/>
          </p:cNvSpPr>
          <p:nvPr/>
        </p:nvSpPr>
        <p:spPr>
          <a:xfrm>
            <a:off x="4951474" y="6598539"/>
            <a:ext cx="2286000" cy="251460"/>
          </a:xfrm>
          <a:prstGeom prst="rect">
            <a:avLst/>
          </a:prstGeom>
        </p:spPr>
        <p:txBody>
          <a:bodyPr vert="horz" lIns="91440" tIns="45720" rIns="91440" bIns="45720" rtlCol="0" anchor="ctr"/>
          <a:lstStyle>
            <a:defPPr>
              <a:defRPr lang="en-US"/>
            </a:defPPr>
            <a:lvl1pPr algn="ctr" rtl="0" fontAlgn="auto">
              <a:spcBef>
                <a:spcPts val="0"/>
              </a:spcBef>
              <a:spcAft>
                <a:spcPts val="0"/>
              </a:spcAft>
              <a:defRPr sz="900" kern="1200">
                <a:solidFill>
                  <a:schemeClr val="tx1">
                    <a:lumMod val="85000"/>
                    <a:lumOff val="1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dirty="0">
                <a:solidFill>
                  <a:schemeClr val="bg1">
                    <a:lumMod val="75000"/>
                    <a:lumOff val="25000"/>
                  </a:schemeClr>
                </a:solidFill>
                <a:latin typeface="+mj-lt"/>
              </a:rPr>
              <a:t>2023</a:t>
            </a:r>
          </a:p>
        </p:txBody>
      </p:sp>
      <p:sp>
        <p:nvSpPr>
          <p:cNvPr id="7" name="Title 1">
            <a:extLst>
              <a:ext uri="{FF2B5EF4-FFF2-40B4-BE49-F238E27FC236}">
                <a16:creationId xmlns:a16="http://schemas.microsoft.com/office/drawing/2014/main" id="{15CCFC21-1B28-FCE0-F67D-79EA832CAC90}"/>
              </a:ext>
            </a:extLst>
          </p:cNvPr>
          <p:cNvSpPr txBox="1">
            <a:spLocks/>
          </p:cNvSpPr>
          <p:nvPr/>
        </p:nvSpPr>
        <p:spPr>
          <a:xfrm>
            <a:off x="0" y="0"/>
            <a:ext cx="12183454" cy="859536"/>
          </a:xfrm>
          <a:prstGeom prst="rect">
            <a:avLst/>
          </a:prstGeom>
          <a:noFill/>
        </p:spPr>
        <p:txBody>
          <a:bodyPr anchor="ctr" anchorCtr="0"/>
          <a:lstStyle>
            <a:lvl1pPr algn="l" defTabSz="457200" rtl="0" eaLnBrk="1" latinLnBrk="0" hangingPunct="1">
              <a:spcBef>
                <a:spcPct val="0"/>
              </a:spcBef>
              <a:buNone/>
              <a:defRPr sz="2800" kern="1200" cap="all">
                <a:ln w="3175" cmpd="sng">
                  <a:noFill/>
                </a:ln>
                <a:solidFill>
                  <a:schemeClr val="tx1">
                    <a:lumMod val="75000"/>
                    <a:lumOff val="2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kumimoji="0" lang="en-US" sz="3400" b="0" i="0" u="none" strike="noStrike" kern="1200" cap="small" spc="0" normalizeH="0" baseline="0" noProof="0" dirty="0">
                <a:ln>
                  <a:noFill/>
                </a:ln>
                <a:solidFill>
                  <a:prstClr val="black"/>
                </a:solidFill>
                <a:effectLst/>
                <a:uLnTx/>
                <a:uFillTx/>
                <a:latin typeface="Arial Black" pitchFamily="34" charset="0"/>
                <a:ea typeface="+mj-ea"/>
                <a:cs typeface="+mj-cs"/>
              </a:rPr>
              <a:t>Where do Files Live After Submitting?</a:t>
            </a:r>
            <a:endParaRPr lang="en-US" cap="none" baseline="0" dirty="0">
              <a:solidFill>
                <a:schemeClr val="bg1">
                  <a:lumMod val="75000"/>
                  <a:lumOff val="25000"/>
                </a:schemeClr>
              </a:solidFill>
              <a:latin typeface="Arial Black" panose="020B0A04020102020204" pitchFamily="34" charset="0"/>
            </a:endParaRPr>
          </a:p>
        </p:txBody>
      </p:sp>
    </p:spTree>
    <p:extLst>
      <p:ext uri="{BB962C8B-B14F-4D97-AF65-F5344CB8AC3E}">
        <p14:creationId xmlns:p14="http://schemas.microsoft.com/office/powerpoint/2010/main" val="1350633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11277600" y="6629400"/>
            <a:ext cx="914400" cy="228600"/>
          </a:xfrm>
          <a:prstGeom prst="rect">
            <a:avLst/>
          </a:prstGeom>
        </p:spPr>
        <p:txBody>
          <a:bodyPr/>
          <a:lstStyle>
            <a:lvl1pPr algn="r">
              <a:defRPr sz="1000">
                <a:solidFill>
                  <a:schemeClr val="bg1">
                    <a:lumMod val="75000"/>
                    <a:lumOff val="25000"/>
                  </a:schemeClr>
                </a:solidFill>
              </a:defRPr>
            </a:lvl1pPr>
          </a:lstStyle>
          <a:p>
            <a:pPr>
              <a:defRPr/>
            </a:pPr>
            <a:fld id="{A98B6FD7-91B3-4D10-B688-973CF5EAA776}" type="slidenum">
              <a:rPr lang="en-US" sz="900" smtClean="0">
                <a:latin typeface="+mj-lt"/>
              </a:rPr>
              <a:pPr>
                <a:defRPr/>
              </a:pPr>
              <a:t>21</a:t>
            </a:fld>
            <a:endParaRPr lang="en-US" sz="900" dirty="0">
              <a:latin typeface="+mj-lt"/>
            </a:endParaRPr>
          </a:p>
        </p:txBody>
      </p:sp>
      <p:sp>
        <p:nvSpPr>
          <p:cNvPr id="4" name="Text Placeholder 2"/>
          <p:cNvSpPr txBox="1">
            <a:spLocks/>
          </p:cNvSpPr>
          <p:nvPr/>
        </p:nvSpPr>
        <p:spPr bwMode="auto">
          <a:xfrm>
            <a:off x="0" y="989901"/>
            <a:ext cx="12170664" cy="563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91440" rIns="45720" bIns="45720" numCol="1" anchor="t" anchorCtr="0" compatLnSpc="1">
            <a:prstTxWarp prst="textNoShape">
              <a:avLst/>
            </a:prstTxWarp>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What does the </a:t>
            </a: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ction="ppaction://hlinkfile"/>
              </a:rPr>
              <a:t>final product </a:t>
            </a: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look like? </a:t>
            </a:r>
          </a:p>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Let’s take a look at the </a:t>
            </a: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ction="ppaction://hlinkfile"/>
              </a:rPr>
              <a:t>Project Closeout Guide </a:t>
            </a: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&amp; </a:t>
            </a: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ction="ppaction://hlinkfile"/>
              </a:rPr>
              <a:t>Instructions</a:t>
            </a:r>
            <a:endPar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endPar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r>
              <a:rPr lang="en-US" sz="2800" dirty="0">
                <a:solidFill>
                  <a:prstClr val="black"/>
                </a:solidFill>
                <a:latin typeface="Arial" pitchFamily="34" charset="0"/>
                <a:cs typeface="Arial" pitchFamily="34" charset="0"/>
              </a:rPr>
              <a:t>We need to catch up on some outstanding projects – limited files available* - See </a:t>
            </a:r>
            <a:r>
              <a:rPr lang="en-US" sz="2800" dirty="0">
                <a:solidFill>
                  <a:prstClr val="black"/>
                </a:solidFill>
                <a:latin typeface="Arial" pitchFamily="34" charset="0"/>
                <a:cs typeface="Arial" pitchFamily="34" charset="0"/>
                <a:hlinkClick r:id="rId5" action="ppaction://hlinkfile"/>
              </a:rPr>
              <a:t>Project Archive List</a:t>
            </a:r>
            <a:endPar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Can’t recreate what we don’t have (or know about)</a:t>
            </a:r>
          </a:p>
          <a:p>
            <a:pPr marL="400050" lvl="1" indent="0" defTabSz="914400">
              <a:spcBef>
                <a:spcPct val="20000"/>
              </a:spcBef>
              <a:spcAft>
                <a:spcPts val="0"/>
              </a:spcAft>
              <a:buClr>
                <a:srgbClr val="0070C0"/>
              </a:buClr>
              <a:buSzPct val="85000"/>
              <a:buNone/>
              <a:defRPr/>
            </a:pPr>
            <a:endParaRPr lang="en-US" sz="2000" dirty="0">
              <a:solidFill>
                <a:prstClr val="black"/>
              </a:solidFill>
              <a:latin typeface="Arial" pitchFamily="34" charset="0"/>
              <a:cs typeface="Arial" pitchFamily="34" charset="0"/>
            </a:endParaRPr>
          </a:p>
          <a:p>
            <a:pPr marL="400050" marR="0" lvl="1" indent="0" defTabSz="914400" rtl="0" eaLnBrk="1" fontAlgn="auto" latinLnBrk="0" hangingPunct="1">
              <a:lnSpc>
                <a:spcPct val="100000"/>
              </a:lnSpc>
              <a:spcBef>
                <a:spcPct val="20000"/>
              </a:spcBef>
              <a:spcAft>
                <a:spcPts val="0"/>
              </a:spcAft>
              <a:buClr>
                <a:srgbClr val="0070C0"/>
              </a:buClr>
              <a:buSzPct val="85000"/>
              <a:buFont typeface="Wingdings" pitchFamily="2" charset="2"/>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Working with PMs to dedicate time on a regular basis to allow for catchup and to complete this for current projects.  (Like the good </a:t>
            </a:r>
            <a:r>
              <a:rPr kumimoji="0" lang="en-US" sz="28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ol</a:t>
            </a: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Filing Fridays)</a:t>
            </a:r>
          </a:p>
        </p:txBody>
      </p:sp>
      <p:sp>
        <p:nvSpPr>
          <p:cNvPr id="5" name="Date Placeholder 3"/>
          <p:cNvSpPr txBox="1">
            <a:spLocks/>
          </p:cNvSpPr>
          <p:nvPr/>
        </p:nvSpPr>
        <p:spPr>
          <a:xfrm>
            <a:off x="4951474" y="6598539"/>
            <a:ext cx="2286000" cy="251460"/>
          </a:xfrm>
          <a:prstGeom prst="rect">
            <a:avLst/>
          </a:prstGeom>
        </p:spPr>
        <p:txBody>
          <a:bodyPr vert="horz" lIns="91440" tIns="45720" rIns="91440" bIns="45720" rtlCol="0" anchor="ctr"/>
          <a:lstStyle>
            <a:defPPr>
              <a:defRPr lang="en-US"/>
            </a:defPPr>
            <a:lvl1pPr algn="ctr" rtl="0" fontAlgn="auto">
              <a:spcBef>
                <a:spcPts val="0"/>
              </a:spcBef>
              <a:spcAft>
                <a:spcPts val="0"/>
              </a:spcAft>
              <a:defRPr sz="900" kern="1200">
                <a:solidFill>
                  <a:schemeClr val="tx1">
                    <a:lumMod val="85000"/>
                    <a:lumOff val="1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dirty="0">
                <a:solidFill>
                  <a:schemeClr val="bg1">
                    <a:lumMod val="75000"/>
                    <a:lumOff val="25000"/>
                  </a:schemeClr>
                </a:solidFill>
                <a:latin typeface="+mj-lt"/>
              </a:rPr>
              <a:t>2023</a:t>
            </a:r>
          </a:p>
        </p:txBody>
      </p:sp>
      <p:sp>
        <p:nvSpPr>
          <p:cNvPr id="7" name="Title 1">
            <a:extLst>
              <a:ext uri="{FF2B5EF4-FFF2-40B4-BE49-F238E27FC236}">
                <a16:creationId xmlns:a16="http://schemas.microsoft.com/office/drawing/2014/main" id="{15CCFC21-1B28-FCE0-F67D-79EA832CAC90}"/>
              </a:ext>
            </a:extLst>
          </p:cNvPr>
          <p:cNvSpPr txBox="1">
            <a:spLocks/>
          </p:cNvSpPr>
          <p:nvPr/>
        </p:nvSpPr>
        <p:spPr>
          <a:xfrm>
            <a:off x="0" y="0"/>
            <a:ext cx="12183454" cy="859536"/>
          </a:xfrm>
          <a:prstGeom prst="rect">
            <a:avLst/>
          </a:prstGeom>
          <a:noFill/>
        </p:spPr>
        <p:txBody>
          <a:bodyPr anchor="ctr" anchorCtr="0"/>
          <a:lstStyle>
            <a:lvl1pPr algn="l" defTabSz="457200" rtl="0" eaLnBrk="1" latinLnBrk="0" hangingPunct="1">
              <a:spcBef>
                <a:spcPct val="0"/>
              </a:spcBef>
              <a:buNone/>
              <a:defRPr sz="2800" kern="1200" cap="all">
                <a:ln w="3175" cmpd="sng">
                  <a:noFill/>
                </a:ln>
                <a:solidFill>
                  <a:schemeClr val="tx1">
                    <a:lumMod val="75000"/>
                    <a:lumOff val="2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kumimoji="0" lang="en-US" sz="3400" b="0" i="0" u="none" strike="noStrike" kern="1200" cap="small" spc="0" normalizeH="0" baseline="0" noProof="0" dirty="0">
                <a:ln>
                  <a:noFill/>
                </a:ln>
                <a:solidFill>
                  <a:prstClr val="black"/>
                </a:solidFill>
                <a:effectLst/>
                <a:uLnTx/>
                <a:uFillTx/>
                <a:latin typeface="Arial Black" pitchFamily="34" charset="0"/>
                <a:ea typeface="+mj-ea"/>
                <a:cs typeface="+mj-cs"/>
              </a:rPr>
              <a:t>Where do Go From Here?</a:t>
            </a:r>
            <a:endParaRPr lang="en-US" cap="none" baseline="0" dirty="0">
              <a:solidFill>
                <a:schemeClr val="bg1">
                  <a:lumMod val="75000"/>
                  <a:lumOff val="25000"/>
                </a:schemeClr>
              </a:solidFill>
              <a:latin typeface="Arial Black" panose="020B0A04020102020204" pitchFamily="34" charset="0"/>
            </a:endParaRPr>
          </a:p>
        </p:txBody>
      </p:sp>
    </p:spTree>
    <p:extLst>
      <p:ext uri="{BB962C8B-B14F-4D97-AF65-F5344CB8AC3E}">
        <p14:creationId xmlns:p14="http://schemas.microsoft.com/office/powerpoint/2010/main" val="2658083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11277600" y="6629400"/>
            <a:ext cx="914400" cy="228600"/>
          </a:xfrm>
          <a:prstGeom prst="rect">
            <a:avLst/>
          </a:prstGeom>
        </p:spPr>
        <p:txBody>
          <a:bodyPr/>
          <a:lstStyle>
            <a:lvl1pPr algn="r">
              <a:defRPr sz="1000">
                <a:solidFill>
                  <a:schemeClr val="bg1">
                    <a:lumMod val="75000"/>
                    <a:lumOff val="25000"/>
                  </a:schemeClr>
                </a:solidFill>
              </a:defRPr>
            </a:lvl1pPr>
          </a:lstStyle>
          <a:p>
            <a:pPr>
              <a:defRPr/>
            </a:pPr>
            <a:fld id="{A98B6FD7-91B3-4D10-B688-973CF5EAA776}" type="slidenum">
              <a:rPr lang="en-US" sz="900" smtClean="0">
                <a:latin typeface="+mj-lt"/>
              </a:rPr>
              <a:pPr>
                <a:defRPr/>
              </a:pPr>
              <a:t>3</a:t>
            </a:fld>
            <a:endParaRPr lang="en-US" sz="900" dirty="0">
              <a:latin typeface="+mj-lt"/>
            </a:endParaRPr>
          </a:p>
        </p:txBody>
      </p:sp>
      <p:sp>
        <p:nvSpPr>
          <p:cNvPr id="4" name="Text Placeholder 2"/>
          <p:cNvSpPr txBox="1">
            <a:spLocks/>
          </p:cNvSpPr>
          <p:nvPr/>
        </p:nvSpPr>
        <p:spPr bwMode="auto">
          <a:xfrm>
            <a:off x="0" y="6183085"/>
            <a:ext cx="12170664" cy="62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91440" rIns="45720" bIns="45720" numCol="1" anchor="t" anchorCtr="0" compatLnSpc="1">
            <a:prstTxWarp prst="textNoShape">
              <a:avLst/>
            </a:prstTxWarp>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
                <a:srgbClr val="002060"/>
              </a:buClr>
              <a:buSzPct val="110000"/>
              <a:buNone/>
              <a:tabLst/>
              <a:defRPr/>
            </a:pPr>
            <a:r>
              <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UDOT’s Project Closeout Network Courtesy of: KTC Research Report – Streamlined Project Closeout at KYTC</a:t>
            </a:r>
          </a:p>
        </p:txBody>
      </p:sp>
      <p:sp>
        <p:nvSpPr>
          <p:cNvPr id="5" name="Date Placeholder 3"/>
          <p:cNvSpPr txBox="1">
            <a:spLocks/>
          </p:cNvSpPr>
          <p:nvPr/>
        </p:nvSpPr>
        <p:spPr>
          <a:xfrm>
            <a:off x="4951474" y="6598539"/>
            <a:ext cx="2286000" cy="251460"/>
          </a:xfrm>
          <a:prstGeom prst="rect">
            <a:avLst/>
          </a:prstGeom>
        </p:spPr>
        <p:txBody>
          <a:bodyPr vert="horz" lIns="91440" tIns="45720" rIns="91440" bIns="45720" rtlCol="0" anchor="ctr"/>
          <a:lstStyle>
            <a:defPPr>
              <a:defRPr lang="en-US"/>
            </a:defPPr>
            <a:lvl1pPr algn="ctr" rtl="0" fontAlgn="auto">
              <a:spcBef>
                <a:spcPts val="0"/>
              </a:spcBef>
              <a:spcAft>
                <a:spcPts val="0"/>
              </a:spcAft>
              <a:defRPr sz="900" kern="1200">
                <a:solidFill>
                  <a:schemeClr val="tx1">
                    <a:lumMod val="85000"/>
                    <a:lumOff val="1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dirty="0">
                <a:solidFill>
                  <a:schemeClr val="bg1">
                    <a:lumMod val="75000"/>
                    <a:lumOff val="25000"/>
                  </a:schemeClr>
                </a:solidFill>
                <a:latin typeface="+mj-lt"/>
              </a:rPr>
              <a:t>2023</a:t>
            </a:r>
          </a:p>
        </p:txBody>
      </p:sp>
      <p:sp>
        <p:nvSpPr>
          <p:cNvPr id="7" name="Title 1">
            <a:extLst>
              <a:ext uri="{FF2B5EF4-FFF2-40B4-BE49-F238E27FC236}">
                <a16:creationId xmlns:a16="http://schemas.microsoft.com/office/drawing/2014/main" id="{15CCFC21-1B28-FCE0-F67D-79EA832CAC90}"/>
              </a:ext>
            </a:extLst>
          </p:cNvPr>
          <p:cNvSpPr txBox="1">
            <a:spLocks/>
          </p:cNvSpPr>
          <p:nvPr/>
        </p:nvSpPr>
        <p:spPr>
          <a:xfrm>
            <a:off x="0" y="0"/>
            <a:ext cx="12183454" cy="859536"/>
          </a:xfrm>
          <a:prstGeom prst="rect">
            <a:avLst/>
          </a:prstGeom>
          <a:noFill/>
        </p:spPr>
        <p:txBody>
          <a:bodyPr anchor="ctr" anchorCtr="0"/>
          <a:lstStyle>
            <a:lvl1pPr algn="l" defTabSz="457200" rtl="0" eaLnBrk="1" latinLnBrk="0" hangingPunct="1">
              <a:spcBef>
                <a:spcPct val="0"/>
              </a:spcBef>
              <a:buNone/>
              <a:defRPr sz="2800" kern="1200" cap="all">
                <a:ln w="3175" cmpd="sng">
                  <a:noFill/>
                </a:ln>
                <a:solidFill>
                  <a:schemeClr val="tx1">
                    <a:lumMod val="75000"/>
                    <a:lumOff val="2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none" baseline="0" dirty="0">
                <a:solidFill>
                  <a:schemeClr val="bg1">
                    <a:lumMod val="75000"/>
                    <a:lumOff val="25000"/>
                  </a:schemeClr>
                </a:solidFill>
                <a:latin typeface="Arial Black" panose="020B0A04020102020204" pitchFamily="34" charset="0"/>
              </a:rPr>
              <a:t>Project Closeout is Simple Right?</a:t>
            </a:r>
          </a:p>
        </p:txBody>
      </p:sp>
      <p:pic>
        <p:nvPicPr>
          <p:cNvPr id="6" name="Picture 5">
            <a:extLst>
              <a:ext uri="{FF2B5EF4-FFF2-40B4-BE49-F238E27FC236}">
                <a16:creationId xmlns:a16="http://schemas.microsoft.com/office/drawing/2014/main" id="{EC0865FA-8CFE-BE3A-4FDD-47479C4F01CD}"/>
              </a:ext>
            </a:extLst>
          </p:cNvPr>
          <p:cNvPicPr>
            <a:picLocks noChangeAspect="1"/>
          </p:cNvPicPr>
          <p:nvPr/>
        </p:nvPicPr>
        <p:blipFill>
          <a:blip r:embed="rId2"/>
          <a:stretch>
            <a:fillRect/>
          </a:stretch>
        </p:blipFill>
        <p:spPr>
          <a:xfrm>
            <a:off x="1201783" y="868398"/>
            <a:ext cx="10249988" cy="5410482"/>
          </a:xfrm>
          <a:prstGeom prst="rect">
            <a:avLst/>
          </a:prstGeom>
        </p:spPr>
      </p:pic>
    </p:spTree>
    <p:extLst>
      <p:ext uri="{BB962C8B-B14F-4D97-AF65-F5344CB8AC3E}">
        <p14:creationId xmlns:p14="http://schemas.microsoft.com/office/powerpoint/2010/main" val="242896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11277600" y="6629400"/>
            <a:ext cx="914400" cy="228600"/>
          </a:xfrm>
          <a:prstGeom prst="rect">
            <a:avLst/>
          </a:prstGeom>
        </p:spPr>
        <p:txBody>
          <a:bodyPr/>
          <a:lstStyle>
            <a:lvl1pPr algn="r">
              <a:defRPr sz="1000">
                <a:solidFill>
                  <a:schemeClr val="bg1">
                    <a:lumMod val="75000"/>
                    <a:lumOff val="25000"/>
                  </a:schemeClr>
                </a:solidFill>
              </a:defRPr>
            </a:lvl1pPr>
          </a:lstStyle>
          <a:p>
            <a:pPr>
              <a:defRPr/>
            </a:pPr>
            <a:fld id="{A98B6FD7-91B3-4D10-B688-973CF5EAA776}" type="slidenum">
              <a:rPr lang="en-US" sz="900" smtClean="0">
                <a:latin typeface="+mj-lt"/>
              </a:rPr>
              <a:pPr>
                <a:defRPr/>
              </a:pPr>
              <a:t>4</a:t>
            </a:fld>
            <a:endParaRPr lang="en-US" sz="900" dirty="0">
              <a:latin typeface="+mj-lt"/>
            </a:endParaRPr>
          </a:p>
        </p:txBody>
      </p:sp>
      <p:sp>
        <p:nvSpPr>
          <p:cNvPr id="4" name="Text Placeholder 2"/>
          <p:cNvSpPr txBox="1">
            <a:spLocks/>
          </p:cNvSpPr>
          <p:nvPr/>
        </p:nvSpPr>
        <p:spPr bwMode="auto">
          <a:xfrm>
            <a:off x="556798" y="3867149"/>
            <a:ext cx="5265821" cy="255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91440" rIns="45720" bIns="45720" numCol="1" anchor="t" anchorCtr="0" compatLnSpc="1">
            <a:prstTxWarp prst="textNoShape">
              <a:avLst/>
            </a:prstTxWarp>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1257300" lvl="3" indent="0" defTabSz="914400">
              <a:spcBef>
                <a:spcPct val="20000"/>
              </a:spcBef>
              <a:spcAft>
                <a:spcPts val="0"/>
              </a:spcAft>
              <a:buClr>
                <a:prstClr val="black">
                  <a:lumMod val="50000"/>
                  <a:lumOff val="50000"/>
                </a:prstClr>
              </a:buClr>
              <a:buSzTx/>
              <a:buNone/>
              <a:defRPr/>
            </a:pPr>
            <a:endParaRPr lang="en-US" sz="2200" dirty="0">
              <a:solidFill>
                <a:prstClr val="black"/>
              </a:solidFill>
              <a:latin typeface="Arial" pitchFamily="34" charset="0"/>
              <a:cs typeface="Arial" pitchFamily="34" charset="0"/>
              <a:hlinkClick r:id="rId2"/>
            </a:endParaRPr>
          </a:p>
          <a:p>
            <a:pPr marL="1257300" lvl="3" indent="0" defTabSz="914400">
              <a:spcBef>
                <a:spcPct val="20000"/>
              </a:spcBef>
              <a:spcAft>
                <a:spcPts val="0"/>
              </a:spcAft>
              <a:buClr>
                <a:prstClr val="black">
                  <a:lumMod val="50000"/>
                  <a:lumOff val="50000"/>
                </a:prstClr>
              </a:buClr>
              <a:buSzTx/>
              <a:buNone/>
              <a:defRPr/>
            </a:pPr>
            <a:endParaRPr lang="en-US" sz="2200" dirty="0">
              <a:solidFill>
                <a:prstClr val="black"/>
              </a:solidFill>
              <a:latin typeface="Arial" pitchFamily="34" charset="0"/>
              <a:cs typeface="Arial" pitchFamily="34" charset="0"/>
              <a:hlinkClick r:id="rId2"/>
            </a:endParaRPr>
          </a:p>
          <a:p>
            <a:pPr marL="1257300" lvl="3" indent="0" defTabSz="914400">
              <a:spcBef>
                <a:spcPct val="20000"/>
              </a:spcBef>
              <a:spcAft>
                <a:spcPts val="0"/>
              </a:spcAft>
              <a:buClr>
                <a:prstClr val="black">
                  <a:lumMod val="50000"/>
                  <a:lumOff val="50000"/>
                </a:prstClr>
              </a:buClr>
              <a:buSzTx/>
              <a:buNone/>
              <a:defRPr/>
            </a:pPr>
            <a:endParaRPr lang="en-US" sz="2200" dirty="0">
              <a:solidFill>
                <a:prstClr val="black"/>
              </a:solidFill>
              <a:latin typeface="Arial" pitchFamily="34" charset="0"/>
              <a:cs typeface="Arial" pitchFamily="34" charset="0"/>
              <a:hlinkClick r:id="rId2"/>
            </a:endParaRPr>
          </a:p>
          <a:p>
            <a:pPr marL="400050" lvl="3" indent="0" defTabSz="914400">
              <a:spcBef>
                <a:spcPct val="20000"/>
              </a:spcBef>
              <a:spcAft>
                <a:spcPts val="0"/>
              </a:spcAft>
              <a:buClr>
                <a:prstClr val="black">
                  <a:lumMod val="50000"/>
                  <a:lumOff val="50000"/>
                </a:prstClr>
              </a:buClr>
              <a:buSzTx/>
              <a:buNone/>
              <a:defRPr/>
            </a:pPr>
            <a:r>
              <a:rPr lang="en-US" sz="2200" dirty="0">
                <a:solidFill>
                  <a:prstClr val="black"/>
                </a:solidFill>
                <a:latin typeface="Arial" pitchFamily="34" charset="0"/>
                <a:cs typeface="Arial" pitchFamily="34" charset="0"/>
                <a:hlinkClick r:id="rId2"/>
              </a:rPr>
              <a:t>https://archives.alaska.gov/documents/rims/schedules/100-3.pdf</a:t>
            </a:r>
            <a:r>
              <a:rPr lang="en-US" sz="2200" dirty="0">
                <a:solidFill>
                  <a:prstClr val="black"/>
                </a:solidFill>
                <a:latin typeface="Arial" pitchFamily="34" charset="0"/>
                <a:cs typeface="Arial" pitchFamily="34" charset="0"/>
              </a:rPr>
              <a:t> </a:t>
            </a:r>
          </a:p>
        </p:txBody>
      </p:sp>
      <p:sp>
        <p:nvSpPr>
          <p:cNvPr id="5" name="Date Placeholder 3"/>
          <p:cNvSpPr txBox="1">
            <a:spLocks/>
          </p:cNvSpPr>
          <p:nvPr/>
        </p:nvSpPr>
        <p:spPr>
          <a:xfrm>
            <a:off x="4951474" y="6598539"/>
            <a:ext cx="2286000" cy="251460"/>
          </a:xfrm>
          <a:prstGeom prst="rect">
            <a:avLst/>
          </a:prstGeom>
        </p:spPr>
        <p:txBody>
          <a:bodyPr vert="horz" lIns="91440" tIns="45720" rIns="91440" bIns="45720" rtlCol="0" anchor="ctr"/>
          <a:lstStyle>
            <a:defPPr>
              <a:defRPr lang="en-US"/>
            </a:defPPr>
            <a:lvl1pPr algn="ctr" rtl="0" fontAlgn="auto">
              <a:spcBef>
                <a:spcPts val="0"/>
              </a:spcBef>
              <a:spcAft>
                <a:spcPts val="0"/>
              </a:spcAft>
              <a:defRPr sz="900" kern="1200">
                <a:solidFill>
                  <a:schemeClr val="tx1">
                    <a:lumMod val="85000"/>
                    <a:lumOff val="1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dirty="0">
                <a:solidFill>
                  <a:schemeClr val="bg1">
                    <a:lumMod val="75000"/>
                    <a:lumOff val="25000"/>
                  </a:schemeClr>
                </a:solidFill>
                <a:latin typeface="+mj-lt"/>
              </a:rPr>
              <a:t>2023</a:t>
            </a:r>
          </a:p>
        </p:txBody>
      </p:sp>
      <p:sp>
        <p:nvSpPr>
          <p:cNvPr id="7" name="Title 1">
            <a:extLst>
              <a:ext uri="{FF2B5EF4-FFF2-40B4-BE49-F238E27FC236}">
                <a16:creationId xmlns:a16="http://schemas.microsoft.com/office/drawing/2014/main" id="{15CCFC21-1B28-FCE0-F67D-79EA832CAC90}"/>
              </a:ext>
            </a:extLst>
          </p:cNvPr>
          <p:cNvSpPr txBox="1">
            <a:spLocks/>
          </p:cNvSpPr>
          <p:nvPr/>
        </p:nvSpPr>
        <p:spPr>
          <a:xfrm>
            <a:off x="0" y="0"/>
            <a:ext cx="12183454" cy="859536"/>
          </a:xfrm>
          <a:prstGeom prst="rect">
            <a:avLst/>
          </a:prstGeom>
          <a:noFill/>
        </p:spPr>
        <p:txBody>
          <a:bodyPr anchor="ctr" anchorCtr="0"/>
          <a:lstStyle>
            <a:lvl1pPr algn="l" defTabSz="457200" rtl="0" eaLnBrk="1" latinLnBrk="0" hangingPunct="1">
              <a:spcBef>
                <a:spcPct val="0"/>
              </a:spcBef>
              <a:buNone/>
              <a:defRPr sz="2800" kern="1200" cap="all">
                <a:ln w="3175" cmpd="sng">
                  <a:noFill/>
                </a:ln>
                <a:solidFill>
                  <a:schemeClr val="tx1">
                    <a:lumMod val="75000"/>
                    <a:lumOff val="2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none" baseline="0" dirty="0">
                <a:solidFill>
                  <a:schemeClr val="bg1">
                    <a:lumMod val="75000"/>
                    <a:lumOff val="25000"/>
                  </a:schemeClr>
                </a:solidFill>
                <a:latin typeface="Arial Black" panose="020B0A04020102020204" pitchFamily="34" charset="0"/>
              </a:rPr>
              <a:t>Why do We Need to do Project Closeout?</a:t>
            </a:r>
          </a:p>
        </p:txBody>
      </p:sp>
      <p:pic>
        <p:nvPicPr>
          <p:cNvPr id="6" name="Picture 5">
            <a:extLst>
              <a:ext uri="{FF2B5EF4-FFF2-40B4-BE49-F238E27FC236}">
                <a16:creationId xmlns:a16="http://schemas.microsoft.com/office/drawing/2014/main" id="{B3F36FC1-E763-F6B4-7FAD-920FF464CAC8}"/>
              </a:ext>
            </a:extLst>
          </p:cNvPr>
          <p:cNvPicPr>
            <a:picLocks noChangeAspect="1"/>
          </p:cNvPicPr>
          <p:nvPr/>
        </p:nvPicPr>
        <p:blipFill>
          <a:blip r:embed="rId3"/>
          <a:stretch>
            <a:fillRect/>
          </a:stretch>
        </p:blipFill>
        <p:spPr>
          <a:xfrm>
            <a:off x="287690" y="2004357"/>
            <a:ext cx="5925377" cy="2295845"/>
          </a:xfrm>
          <a:prstGeom prst="rect">
            <a:avLst/>
          </a:prstGeom>
        </p:spPr>
      </p:pic>
      <p:pic>
        <p:nvPicPr>
          <p:cNvPr id="9" name="Picture 8">
            <a:extLst>
              <a:ext uri="{FF2B5EF4-FFF2-40B4-BE49-F238E27FC236}">
                <a16:creationId xmlns:a16="http://schemas.microsoft.com/office/drawing/2014/main" id="{67131367-0791-949D-4589-F75E36BCC3BB}"/>
              </a:ext>
            </a:extLst>
          </p:cNvPr>
          <p:cNvPicPr>
            <a:picLocks noChangeAspect="1"/>
          </p:cNvPicPr>
          <p:nvPr/>
        </p:nvPicPr>
        <p:blipFill>
          <a:blip r:embed="rId4"/>
          <a:stretch>
            <a:fillRect/>
          </a:stretch>
        </p:blipFill>
        <p:spPr>
          <a:xfrm>
            <a:off x="6091727" y="2057238"/>
            <a:ext cx="5820587" cy="2305372"/>
          </a:xfrm>
          <a:prstGeom prst="rect">
            <a:avLst/>
          </a:prstGeom>
        </p:spPr>
      </p:pic>
      <p:sp>
        <p:nvSpPr>
          <p:cNvPr id="10" name="Text Placeholder 2">
            <a:extLst>
              <a:ext uri="{FF2B5EF4-FFF2-40B4-BE49-F238E27FC236}">
                <a16:creationId xmlns:a16="http://schemas.microsoft.com/office/drawing/2014/main" id="{F8C97D3D-5470-F093-FBC5-002A84415278}"/>
              </a:ext>
            </a:extLst>
          </p:cNvPr>
          <p:cNvSpPr txBox="1">
            <a:spLocks/>
          </p:cNvSpPr>
          <p:nvPr/>
        </p:nvSpPr>
        <p:spPr bwMode="auto">
          <a:xfrm>
            <a:off x="6569623" y="1480452"/>
            <a:ext cx="5265821" cy="563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91440" rIns="45720" bIns="45720" numCol="1" anchor="t" anchorCtr="0" compatLnSpc="1">
            <a:prstTxWarp prst="textNoShape">
              <a:avLst/>
            </a:prstTxWarp>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342900" lvl="3" indent="0" defTabSz="914400">
              <a:spcBef>
                <a:spcPct val="20000"/>
              </a:spcBef>
              <a:spcAft>
                <a:spcPts val="0"/>
              </a:spcAft>
              <a:buClr>
                <a:srgbClr val="0070C0"/>
              </a:buClr>
              <a:buSzPct val="80000"/>
              <a:buNone/>
              <a:defRPr/>
            </a:pPr>
            <a:endParaRPr lang="en-US" sz="2200" dirty="0">
              <a:solidFill>
                <a:prstClr val="black"/>
              </a:solidFill>
              <a:latin typeface="Arial" pitchFamily="34" charset="0"/>
              <a:cs typeface="Arial" pitchFamily="34" charset="0"/>
              <a:hlinkClick r:id="rId5"/>
            </a:endParaRPr>
          </a:p>
          <a:p>
            <a:pPr marL="342900" lvl="3" indent="0" defTabSz="914400">
              <a:spcBef>
                <a:spcPct val="20000"/>
              </a:spcBef>
              <a:spcAft>
                <a:spcPts val="0"/>
              </a:spcAft>
              <a:buClr>
                <a:srgbClr val="0070C0"/>
              </a:buClr>
              <a:buSzPct val="80000"/>
              <a:buNone/>
              <a:defRPr/>
            </a:pPr>
            <a:endParaRPr lang="en-US" sz="2200" dirty="0">
              <a:solidFill>
                <a:prstClr val="black"/>
              </a:solidFill>
              <a:latin typeface="Arial" pitchFamily="34" charset="0"/>
              <a:cs typeface="Arial" pitchFamily="34" charset="0"/>
              <a:hlinkClick r:id="rId5"/>
            </a:endParaRPr>
          </a:p>
          <a:p>
            <a:pPr marL="342900" lvl="3" indent="0" defTabSz="914400">
              <a:spcBef>
                <a:spcPct val="20000"/>
              </a:spcBef>
              <a:spcAft>
                <a:spcPts val="0"/>
              </a:spcAft>
              <a:buClr>
                <a:srgbClr val="0070C0"/>
              </a:buClr>
              <a:buSzPct val="80000"/>
              <a:buNone/>
              <a:defRPr/>
            </a:pPr>
            <a:endParaRPr lang="en-US" sz="2200" dirty="0">
              <a:solidFill>
                <a:prstClr val="black"/>
              </a:solidFill>
              <a:latin typeface="Arial" pitchFamily="34" charset="0"/>
              <a:cs typeface="Arial" pitchFamily="34" charset="0"/>
              <a:hlinkClick r:id="rId5"/>
            </a:endParaRPr>
          </a:p>
          <a:p>
            <a:pPr marL="342900" lvl="3" indent="0" defTabSz="914400">
              <a:spcBef>
                <a:spcPct val="20000"/>
              </a:spcBef>
              <a:spcAft>
                <a:spcPts val="0"/>
              </a:spcAft>
              <a:buClr>
                <a:srgbClr val="0070C0"/>
              </a:buClr>
              <a:buSzPct val="80000"/>
              <a:buNone/>
              <a:defRPr/>
            </a:pPr>
            <a:endParaRPr lang="en-US" sz="2200" dirty="0">
              <a:solidFill>
                <a:prstClr val="black"/>
              </a:solidFill>
              <a:latin typeface="Arial" pitchFamily="34" charset="0"/>
              <a:cs typeface="Arial" pitchFamily="34" charset="0"/>
              <a:hlinkClick r:id="rId5"/>
            </a:endParaRPr>
          </a:p>
          <a:p>
            <a:pPr marL="342900" lvl="3" indent="0" defTabSz="914400">
              <a:spcBef>
                <a:spcPct val="20000"/>
              </a:spcBef>
              <a:spcAft>
                <a:spcPts val="0"/>
              </a:spcAft>
              <a:buClr>
                <a:srgbClr val="0070C0"/>
              </a:buClr>
              <a:buSzPct val="80000"/>
              <a:buNone/>
              <a:defRPr/>
            </a:pPr>
            <a:endParaRPr lang="en-US" sz="2200" dirty="0">
              <a:solidFill>
                <a:prstClr val="black"/>
              </a:solidFill>
              <a:latin typeface="Arial" pitchFamily="34" charset="0"/>
              <a:cs typeface="Arial" pitchFamily="34" charset="0"/>
              <a:hlinkClick r:id="rId5"/>
            </a:endParaRPr>
          </a:p>
          <a:p>
            <a:pPr marL="342900" lvl="3" indent="0" defTabSz="914400">
              <a:spcBef>
                <a:spcPct val="20000"/>
              </a:spcBef>
              <a:spcAft>
                <a:spcPts val="0"/>
              </a:spcAft>
              <a:buClr>
                <a:srgbClr val="0070C0"/>
              </a:buClr>
              <a:buSzPct val="80000"/>
              <a:buNone/>
              <a:defRPr/>
            </a:pPr>
            <a:endParaRPr lang="en-US" sz="2200" dirty="0">
              <a:solidFill>
                <a:prstClr val="black"/>
              </a:solidFill>
              <a:latin typeface="Arial" pitchFamily="34" charset="0"/>
              <a:cs typeface="Arial" pitchFamily="34" charset="0"/>
              <a:hlinkClick r:id="rId5"/>
            </a:endParaRPr>
          </a:p>
          <a:p>
            <a:pPr marL="342900" lvl="3" indent="0" defTabSz="914400">
              <a:spcBef>
                <a:spcPct val="20000"/>
              </a:spcBef>
              <a:spcAft>
                <a:spcPts val="0"/>
              </a:spcAft>
              <a:buClr>
                <a:srgbClr val="0070C0"/>
              </a:buClr>
              <a:buSzPct val="80000"/>
              <a:buNone/>
              <a:defRPr/>
            </a:pPr>
            <a:endParaRPr lang="en-US" sz="2200" dirty="0">
              <a:solidFill>
                <a:prstClr val="black"/>
              </a:solidFill>
              <a:latin typeface="Arial" pitchFamily="34" charset="0"/>
              <a:cs typeface="Arial" pitchFamily="34" charset="0"/>
              <a:hlinkClick r:id="rId5"/>
            </a:endParaRPr>
          </a:p>
          <a:p>
            <a:pPr marL="342900" lvl="3" indent="0" defTabSz="914400">
              <a:spcBef>
                <a:spcPct val="20000"/>
              </a:spcBef>
              <a:spcAft>
                <a:spcPts val="0"/>
              </a:spcAft>
              <a:buClr>
                <a:srgbClr val="0070C0"/>
              </a:buClr>
              <a:buSzPct val="80000"/>
              <a:buNone/>
              <a:defRPr/>
            </a:pPr>
            <a:endParaRPr lang="en-US" sz="2200" dirty="0">
              <a:solidFill>
                <a:prstClr val="black"/>
              </a:solidFill>
              <a:latin typeface="Arial" pitchFamily="34" charset="0"/>
              <a:cs typeface="Arial" pitchFamily="34" charset="0"/>
              <a:hlinkClick r:id="rId5"/>
            </a:endParaRPr>
          </a:p>
          <a:p>
            <a:pPr marL="342900" lvl="3" indent="0" defTabSz="914400">
              <a:spcBef>
                <a:spcPct val="20000"/>
              </a:spcBef>
              <a:spcAft>
                <a:spcPts val="0"/>
              </a:spcAft>
              <a:buClr>
                <a:srgbClr val="0070C0"/>
              </a:buClr>
              <a:buSzPct val="80000"/>
              <a:buNone/>
              <a:defRPr/>
            </a:pPr>
            <a:endParaRPr lang="en-US" sz="2200" dirty="0">
              <a:solidFill>
                <a:prstClr val="black"/>
              </a:solidFill>
              <a:latin typeface="Arial" pitchFamily="34" charset="0"/>
              <a:cs typeface="Arial" pitchFamily="34" charset="0"/>
              <a:hlinkClick r:id="rId5"/>
            </a:endParaRPr>
          </a:p>
          <a:p>
            <a:pPr marL="342900" lvl="3" indent="0" defTabSz="914400">
              <a:spcBef>
                <a:spcPct val="20000"/>
              </a:spcBef>
              <a:spcAft>
                <a:spcPts val="0"/>
              </a:spcAft>
              <a:buClr>
                <a:srgbClr val="0070C0"/>
              </a:buClr>
              <a:buSzPct val="80000"/>
              <a:buNone/>
              <a:defRPr/>
            </a:pPr>
            <a:r>
              <a:rPr lang="en-US" sz="2200" dirty="0">
                <a:solidFill>
                  <a:prstClr val="black"/>
                </a:solidFill>
                <a:latin typeface="Arial" pitchFamily="34" charset="0"/>
                <a:cs typeface="Arial" pitchFamily="34" charset="0"/>
                <a:hlinkClick r:id="rId5"/>
              </a:rPr>
              <a:t>https://archives.alaska.gov/documents/rims/schedules/dot/25-539.2.pdf</a:t>
            </a:r>
            <a:r>
              <a:rPr lang="en-US" sz="2200" dirty="0">
                <a:solidFill>
                  <a:prstClr val="black"/>
                </a:solidFill>
                <a:latin typeface="Arial" pitchFamily="34" charset="0"/>
                <a:cs typeface="Arial" pitchFamily="34" charset="0"/>
              </a:rPr>
              <a:t> </a:t>
            </a:r>
          </a:p>
        </p:txBody>
      </p:sp>
      <p:sp>
        <p:nvSpPr>
          <p:cNvPr id="11" name="Text Placeholder 2">
            <a:extLst>
              <a:ext uri="{FF2B5EF4-FFF2-40B4-BE49-F238E27FC236}">
                <a16:creationId xmlns:a16="http://schemas.microsoft.com/office/drawing/2014/main" id="{95A0DD14-AFD2-0583-19F3-81A696C371E4}"/>
              </a:ext>
            </a:extLst>
          </p:cNvPr>
          <p:cNvSpPr txBox="1">
            <a:spLocks/>
          </p:cNvSpPr>
          <p:nvPr/>
        </p:nvSpPr>
        <p:spPr bwMode="auto">
          <a:xfrm>
            <a:off x="181661" y="920480"/>
            <a:ext cx="11653783" cy="85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91440" rIns="45720" bIns="45720" numCol="1" anchor="t" anchorCtr="0" compatLnSpc="1">
            <a:prstTxWarp prst="textNoShape">
              <a:avLst/>
            </a:prstTxWarp>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457200" lvl="1" indent="0" defTabSz="914400">
              <a:spcBef>
                <a:spcPct val="20000"/>
              </a:spcBef>
              <a:spcAft>
                <a:spcPts val="0"/>
              </a:spcAft>
              <a:buClr>
                <a:srgbClr val="0070C0"/>
              </a:buClr>
              <a:buSzPct val="85000"/>
              <a:buNone/>
              <a:defRPr/>
            </a:pPr>
            <a:r>
              <a:rPr lang="en-US" sz="2800" b="1" dirty="0">
                <a:solidFill>
                  <a:prstClr val="black"/>
                </a:solidFill>
                <a:latin typeface="Arial" pitchFamily="34" charset="0"/>
                <a:cs typeface="Arial" pitchFamily="34" charset="0"/>
              </a:rPr>
              <a:t>SOA – Records and Disposition Schedule (RRDS)</a:t>
            </a:r>
          </a:p>
        </p:txBody>
      </p:sp>
    </p:spTree>
    <p:extLst>
      <p:ext uri="{BB962C8B-B14F-4D97-AF65-F5344CB8AC3E}">
        <p14:creationId xmlns:p14="http://schemas.microsoft.com/office/powerpoint/2010/main" val="2134775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11277600" y="6629400"/>
            <a:ext cx="914400" cy="228600"/>
          </a:xfrm>
          <a:prstGeom prst="rect">
            <a:avLst/>
          </a:prstGeom>
        </p:spPr>
        <p:txBody>
          <a:bodyPr/>
          <a:lstStyle>
            <a:lvl1pPr algn="r">
              <a:defRPr sz="1000">
                <a:solidFill>
                  <a:schemeClr val="bg1">
                    <a:lumMod val="75000"/>
                    <a:lumOff val="25000"/>
                  </a:schemeClr>
                </a:solidFill>
              </a:defRPr>
            </a:lvl1pPr>
          </a:lstStyle>
          <a:p>
            <a:pPr>
              <a:defRPr/>
            </a:pPr>
            <a:fld id="{A98B6FD7-91B3-4D10-B688-973CF5EAA776}" type="slidenum">
              <a:rPr lang="en-US" sz="900" smtClean="0">
                <a:latin typeface="+mj-lt"/>
              </a:rPr>
              <a:pPr>
                <a:defRPr/>
              </a:pPr>
              <a:t>5</a:t>
            </a:fld>
            <a:endParaRPr lang="en-US" sz="900" dirty="0">
              <a:latin typeface="+mj-lt"/>
            </a:endParaRPr>
          </a:p>
        </p:txBody>
      </p:sp>
      <p:sp>
        <p:nvSpPr>
          <p:cNvPr id="4" name="Text Placeholder 2"/>
          <p:cNvSpPr txBox="1">
            <a:spLocks/>
          </p:cNvSpPr>
          <p:nvPr/>
        </p:nvSpPr>
        <p:spPr bwMode="auto">
          <a:xfrm>
            <a:off x="0" y="989901"/>
            <a:ext cx="12170664" cy="563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91440" rIns="45720" bIns="45720" numCol="1" anchor="t" anchorCtr="0" compatLnSpc="1">
            <a:prstTxWarp prst="textNoShape">
              <a:avLst/>
            </a:prstTxWarp>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2060"/>
              </a:buClr>
              <a:buSzPct val="110000"/>
              <a:buNone/>
              <a:tabLst/>
              <a:defRPr/>
            </a:pPr>
            <a:r>
              <a:rPr kumimoji="0" lang="en-US" sz="2800" b="0" i="0" u="sng" strike="noStrike" kern="1200" cap="none" spc="0" normalizeH="0" baseline="0" noProof="0" dirty="0">
                <a:ln>
                  <a:noFill/>
                </a:ln>
                <a:solidFill>
                  <a:prstClr val="black"/>
                </a:solidFill>
                <a:effectLst/>
                <a:uLnTx/>
                <a:uFillTx/>
                <a:latin typeface="Arial" pitchFamily="34" charset="0"/>
                <a:ea typeface="+mn-ea"/>
                <a:cs typeface="Arial" pitchFamily="34" charset="0"/>
              </a:rPr>
              <a:t>Benefits of Utilizing the Records Schedule </a:t>
            </a:r>
          </a:p>
          <a:p>
            <a:pPr lvl="1" defTabSz="914400">
              <a:spcBef>
                <a:spcPct val="20000"/>
              </a:spcBef>
              <a:spcAft>
                <a:spcPts val="0"/>
              </a:spcAft>
              <a:buClr>
                <a:srgbClr val="002060"/>
              </a:buClr>
              <a:buSzPct val="110000"/>
              <a:defRPr/>
            </a:pPr>
            <a:r>
              <a:rPr kumimoji="0" lang="en-US" sz="2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Locate the right information quickly </a:t>
            </a:r>
          </a:p>
          <a:p>
            <a:pPr lvl="1" defTabSz="914400">
              <a:spcBef>
                <a:spcPct val="20000"/>
              </a:spcBef>
              <a:spcAft>
                <a:spcPts val="0"/>
              </a:spcAft>
              <a:buClr>
                <a:srgbClr val="002060"/>
              </a:buClr>
              <a:buSzPct val="110000"/>
              <a:defRPr/>
            </a:pPr>
            <a:r>
              <a:rPr kumimoji="0" lang="en-US" sz="2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Reduce volume of records stored in paper-based and electronic systems </a:t>
            </a:r>
          </a:p>
          <a:p>
            <a:pPr lvl="1" defTabSz="914400">
              <a:spcBef>
                <a:spcPct val="20000"/>
              </a:spcBef>
              <a:spcAft>
                <a:spcPts val="0"/>
              </a:spcAft>
              <a:buClr>
                <a:srgbClr val="002060"/>
              </a:buClr>
              <a:buSzPct val="110000"/>
              <a:defRPr/>
            </a:pPr>
            <a:r>
              <a:rPr kumimoji="0" lang="en-US" sz="2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Improve storage and retrieval systems </a:t>
            </a:r>
          </a:p>
          <a:p>
            <a:pPr lvl="1" defTabSz="914400">
              <a:spcBef>
                <a:spcPct val="20000"/>
              </a:spcBef>
              <a:spcAft>
                <a:spcPts val="0"/>
              </a:spcAft>
              <a:buClr>
                <a:srgbClr val="002060"/>
              </a:buClr>
              <a:buSzPct val="110000"/>
              <a:defRPr/>
            </a:pPr>
            <a:r>
              <a:rPr kumimoji="0" lang="en-US" sz="2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Increase efficiency of office operations </a:t>
            </a:r>
          </a:p>
          <a:p>
            <a:pPr lvl="1" defTabSz="914400">
              <a:spcBef>
                <a:spcPct val="20000"/>
              </a:spcBef>
              <a:spcAft>
                <a:spcPts val="0"/>
              </a:spcAft>
              <a:buClr>
                <a:srgbClr val="002060"/>
              </a:buClr>
              <a:buSzPct val="110000"/>
              <a:defRPr/>
            </a:pPr>
            <a:r>
              <a:rPr kumimoji="0" lang="en-US" sz="2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Reduce costs for equipment, supplies, space, and personnel </a:t>
            </a:r>
          </a:p>
          <a:p>
            <a:pPr lvl="1" defTabSz="914400">
              <a:spcBef>
                <a:spcPct val="20000"/>
              </a:spcBef>
              <a:spcAft>
                <a:spcPts val="0"/>
              </a:spcAft>
              <a:buClr>
                <a:srgbClr val="002060"/>
              </a:buClr>
              <a:buSzPct val="110000"/>
              <a:defRPr/>
            </a:pPr>
            <a:r>
              <a:rPr kumimoji="0" lang="en-US" sz="2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Identify and protect vital and confidential records </a:t>
            </a:r>
          </a:p>
          <a:p>
            <a:pPr lvl="1" defTabSz="914400">
              <a:spcBef>
                <a:spcPct val="20000"/>
              </a:spcBef>
              <a:spcAft>
                <a:spcPts val="0"/>
              </a:spcAft>
              <a:buClr>
                <a:srgbClr val="002060"/>
              </a:buClr>
              <a:buSzPct val="110000"/>
              <a:defRPr/>
            </a:pPr>
            <a:r>
              <a:rPr kumimoji="0" lang="en-US" sz="2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Improve customer relations and accountability of public funds </a:t>
            </a:r>
          </a:p>
          <a:p>
            <a:pPr lvl="1" defTabSz="914400">
              <a:spcBef>
                <a:spcPct val="20000"/>
              </a:spcBef>
              <a:spcAft>
                <a:spcPts val="0"/>
              </a:spcAft>
              <a:buClr>
                <a:srgbClr val="002060"/>
              </a:buClr>
              <a:buSzPct val="110000"/>
              <a:defRPr/>
            </a:pPr>
            <a:r>
              <a:rPr kumimoji="0" lang="en-US" sz="2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Reduce risk and liability </a:t>
            </a:r>
          </a:p>
          <a:p>
            <a:pPr lvl="1" defTabSz="914400">
              <a:spcBef>
                <a:spcPct val="20000"/>
              </a:spcBef>
              <a:spcAft>
                <a:spcPts val="0"/>
              </a:spcAft>
              <a:buClr>
                <a:srgbClr val="002060"/>
              </a:buClr>
              <a:buSzPct val="110000"/>
              <a:defRPr/>
            </a:pPr>
            <a:r>
              <a:rPr lang="en-US" sz="2600" dirty="0">
                <a:solidFill>
                  <a:prstClr val="black"/>
                </a:solidFill>
                <a:latin typeface="Arial" pitchFamily="34" charset="0"/>
                <a:cs typeface="Arial" pitchFamily="34" charset="0"/>
              </a:rPr>
              <a:t>E</a:t>
            </a:r>
            <a:r>
              <a:rPr kumimoji="0" lang="en-US" sz="26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nsure</a:t>
            </a:r>
            <a:r>
              <a:rPr kumimoji="0" lang="en-US" sz="2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compliance with applicable laws, rules, and regulations </a:t>
            </a:r>
          </a:p>
        </p:txBody>
      </p:sp>
      <p:sp>
        <p:nvSpPr>
          <p:cNvPr id="5" name="Date Placeholder 3"/>
          <p:cNvSpPr txBox="1">
            <a:spLocks/>
          </p:cNvSpPr>
          <p:nvPr/>
        </p:nvSpPr>
        <p:spPr>
          <a:xfrm>
            <a:off x="4951474" y="6598539"/>
            <a:ext cx="2286000" cy="251460"/>
          </a:xfrm>
          <a:prstGeom prst="rect">
            <a:avLst/>
          </a:prstGeom>
        </p:spPr>
        <p:txBody>
          <a:bodyPr vert="horz" lIns="91440" tIns="45720" rIns="91440" bIns="45720" rtlCol="0" anchor="ctr"/>
          <a:lstStyle>
            <a:defPPr>
              <a:defRPr lang="en-US"/>
            </a:defPPr>
            <a:lvl1pPr algn="ctr" rtl="0" fontAlgn="auto">
              <a:spcBef>
                <a:spcPts val="0"/>
              </a:spcBef>
              <a:spcAft>
                <a:spcPts val="0"/>
              </a:spcAft>
              <a:defRPr sz="900" kern="1200">
                <a:solidFill>
                  <a:schemeClr val="tx1">
                    <a:lumMod val="85000"/>
                    <a:lumOff val="1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dirty="0">
                <a:solidFill>
                  <a:schemeClr val="bg1">
                    <a:lumMod val="75000"/>
                    <a:lumOff val="25000"/>
                  </a:schemeClr>
                </a:solidFill>
                <a:latin typeface="+mj-lt"/>
              </a:rPr>
              <a:t>2023</a:t>
            </a:r>
          </a:p>
        </p:txBody>
      </p:sp>
      <p:sp>
        <p:nvSpPr>
          <p:cNvPr id="7" name="Title 1">
            <a:extLst>
              <a:ext uri="{FF2B5EF4-FFF2-40B4-BE49-F238E27FC236}">
                <a16:creationId xmlns:a16="http://schemas.microsoft.com/office/drawing/2014/main" id="{15CCFC21-1B28-FCE0-F67D-79EA832CAC90}"/>
              </a:ext>
            </a:extLst>
          </p:cNvPr>
          <p:cNvSpPr txBox="1">
            <a:spLocks/>
          </p:cNvSpPr>
          <p:nvPr/>
        </p:nvSpPr>
        <p:spPr>
          <a:xfrm>
            <a:off x="0" y="0"/>
            <a:ext cx="12183454" cy="859536"/>
          </a:xfrm>
          <a:prstGeom prst="rect">
            <a:avLst/>
          </a:prstGeom>
          <a:noFill/>
        </p:spPr>
        <p:txBody>
          <a:bodyPr anchor="ctr" anchorCtr="0"/>
          <a:lstStyle>
            <a:lvl1pPr algn="l" defTabSz="457200" rtl="0" eaLnBrk="1" latinLnBrk="0" hangingPunct="1">
              <a:spcBef>
                <a:spcPct val="0"/>
              </a:spcBef>
              <a:buNone/>
              <a:defRPr sz="2800" kern="1200" cap="all">
                <a:ln w="3175" cmpd="sng">
                  <a:noFill/>
                </a:ln>
                <a:solidFill>
                  <a:schemeClr val="tx1">
                    <a:lumMod val="75000"/>
                    <a:lumOff val="2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none" baseline="0" dirty="0">
                <a:solidFill>
                  <a:schemeClr val="bg1">
                    <a:lumMod val="75000"/>
                    <a:lumOff val="25000"/>
                  </a:schemeClr>
                </a:solidFill>
                <a:latin typeface="Arial Black" panose="020B0A04020102020204" pitchFamily="34" charset="0"/>
              </a:rPr>
              <a:t>Benefits of Project Closeout</a:t>
            </a:r>
          </a:p>
        </p:txBody>
      </p:sp>
    </p:spTree>
    <p:extLst>
      <p:ext uri="{BB962C8B-B14F-4D97-AF65-F5344CB8AC3E}">
        <p14:creationId xmlns:p14="http://schemas.microsoft.com/office/powerpoint/2010/main" val="2643406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11277600" y="6629400"/>
            <a:ext cx="914400" cy="228600"/>
          </a:xfrm>
          <a:prstGeom prst="rect">
            <a:avLst/>
          </a:prstGeom>
        </p:spPr>
        <p:txBody>
          <a:bodyPr/>
          <a:lstStyle>
            <a:lvl1pPr algn="r">
              <a:defRPr sz="1000">
                <a:solidFill>
                  <a:schemeClr val="bg1">
                    <a:lumMod val="75000"/>
                    <a:lumOff val="25000"/>
                  </a:schemeClr>
                </a:solidFill>
              </a:defRPr>
            </a:lvl1pPr>
          </a:lstStyle>
          <a:p>
            <a:pPr>
              <a:defRPr/>
            </a:pPr>
            <a:fld id="{A98B6FD7-91B3-4D10-B688-973CF5EAA776}" type="slidenum">
              <a:rPr lang="en-US" sz="900" smtClean="0">
                <a:latin typeface="+mj-lt"/>
              </a:rPr>
              <a:pPr>
                <a:defRPr/>
              </a:pPr>
              <a:t>6</a:t>
            </a:fld>
            <a:endParaRPr lang="en-US" sz="900" dirty="0">
              <a:latin typeface="+mj-lt"/>
            </a:endParaRPr>
          </a:p>
        </p:txBody>
      </p:sp>
      <p:sp>
        <p:nvSpPr>
          <p:cNvPr id="4" name="Text Placeholder 2"/>
          <p:cNvSpPr txBox="1">
            <a:spLocks/>
          </p:cNvSpPr>
          <p:nvPr/>
        </p:nvSpPr>
        <p:spPr bwMode="auto">
          <a:xfrm>
            <a:off x="0" y="989901"/>
            <a:ext cx="12170664" cy="563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91440" rIns="45720" bIns="45720" numCol="1" anchor="t" anchorCtr="0" compatLnSpc="1">
            <a:prstTxWarp prst="textNoShape">
              <a:avLst/>
            </a:prstTxWarp>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defTabSz="914400">
              <a:spcBef>
                <a:spcPct val="20000"/>
              </a:spcBef>
              <a:spcAft>
                <a:spcPts val="0"/>
              </a:spcAft>
              <a:buClr>
                <a:srgbClr val="002060"/>
              </a:buClr>
              <a:buSzPct val="110000"/>
              <a:buNone/>
              <a:defRPr/>
            </a:pPr>
            <a:r>
              <a:rPr kumimoji="0" lang="en-US" sz="2800" b="0" i="0" u="sng" strike="noStrike" kern="1200" cap="none" spc="0" normalizeH="0" baseline="0" noProof="0" dirty="0">
                <a:ln>
                  <a:noFill/>
                </a:ln>
                <a:solidFill>
                  <a:prstClr val="black"/>
                </a:solidFill>
                <a:effectLst/>
                <a:uLnTx/>
                <a:uFillTx/>
                <a:latin typeface="Arial" pitchFamily="34" charset="0"/>
                <a:ea typeface="+mn-ea"/>
                <a:cs typeface="Arial" pitchFamily="34" charset="0"/>
              </a:rPr>
              <a:t>Schedule No. 100  </a:t>
            </a:r>
            <a:r>
              <a:rPr lang="en-US" sz="2800" u="sng" dirty="0">
                <a:solidFill>
                  <a:prstClr val="black"/>
                </a:solidFill>
                <a:latin typeface="Arial" pitchFamily="34" charset="0"/>
                <a:cs typeface="Arial" pitchFamily="34" charset="0"/>
              </a:rPr>
              <a:t>General Administrative Records Retention Schedule</a:t>
            </a:r>
          </a:p>
          <a:p>
            <a:pPr marL="342900" marR="0" lvl="0" indent="-342900" algn="l" defTabSz="914400" rtl="0" eaLnBrk="1" fontAlgn="auto" latinLnBrk="0" hangingPunct="1">
              <a:lnSpc>
                <a:spcPct val="100000"/>
              </a:lnSpc>
              <a:spcBef>
                <a:spcPct val="20000"/>
              </a:spcBef>
              <a:spcAft>
                <a:spcPts val="0"/>
              </a:spcAft>
              <a:buClr>
                <a:srgbClr val="002060"/>
              </a:buClr>
              <a:buSzPct val="110000"/>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457200" lvl="1" indent="0" defTabSz="914400">
              <a:spcBef>
                <a:spcPct val="20000"/>
              </a:spcBef>
              <a:spcAft>
                <a:spcPts val="0"/>
              </a:spcAft>
              <a:buClr>
                <a:srgbClr val="002060"/>
              </a:buClr>
              <a:buSzPct val="110000"/>
              <a:buNone/>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purpose of General Administrative Records Retention Schedule #100.3 is to list and describe common records series that many State agencies administer; and, prescribe mandatory minimum retention periods for those records.  These records include paper documents, magnetic tape, compact discs, </a:t>
            </a:r>
            <a:r>
              <a:rPr kumimoji="0" lang="en-US" sz="18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dvd's</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flash drives, hard drives, floppy disks, microfiche, microfilm, maps and all other recorded information, regardless of medium or characteristics as defined in AS 40.21.150 (6). Commissioner Office staff should refer to the Commissioner General Records Retention Schedule for guidance. </a:t>
            </a:r>
          </a:p>
          <a:p>
            <a:pPr marL="800100" lvl="1" indent="-342900" defTabSz="914400">
              <a:spcBef>
                <a:spcPct val="20000"/>
              </a:spcBef>
              <a:spcAft>
                <a:spcPts val="0"/>
              </a:spcAft>
              <a:buClr>
                <a:srgbClr val="002060"/>
              </a:buClr>
              <a:buSzPct val="110000"/>
              <a:buFont typeface="Arial" pitchFamily="34" charset="0"/>
              <a:buChar char="•"/>
              <a:defRPr/>
            </a:pPr>
            <a:endParaRPr lang="en-US" sz="1800" dirty="0">
              <a:solidFill>
                <a:prstClr val="black"/>
              </a:solidFill>
              <a:latin typeface="Arial" pitchFamily="34" charset="0"/>
              <a:cs typeface="Arial" pitchFamily="34" charset="0"/>
            </a:endParaRPr>
          </a:p>
          <a:p>
            <a:pPr marL="457200" lvl="1" indent="0" defTabSz="914400">
              <a:spcBef>
                <a:spcPct val="20000"/>
              </a:spcBef>
              <a:spcAft>
                <a:spcPts val="0"/>
              </a:spcAft>
              <a:buClr>
                <a:srgbClr val="002060"/>
              </a:buClr>
              <a:buSzPct val="110000"/>
              <a:buNone/>
              <a:defRPr/>
            </a:pPr>
            <a:r>
              <a:rPr kumimoji="0" lang="en-US" sz="1800" b="1" i="0" u="sng" strike="noStrike" kern="1200" cap="none" spc="0" normalizeH="0" baseline="0" noProof="0" dirty="0">
                <a:ln>
                  <a:noFill/>
                </a:ln>
                <a:solidFill>
                  <a:prstClr val="black"/>
                </a:solidFill>
                <a:effectLst/>
                <a:uLnTx/>
                <a:uFillTx/>
                <a:latin typeface="Arial" pitchFamily="34" charset="0"/>
                <a:ea typeface="+mn-ea"/>
                <a:cs typeface="Arial" pitchFamily="34" charset="0"/>
              </a:rPr>
              <a:t>Records and their proper maintenance are a matter of law and fact</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Alaska Statute 40.21 (State Records Management Act) and 4 AAC 59 (Archives &amp; Records Management Services) provide the necessary legal framework for the administration of the State of Alaska’s records.  As records constitute a risk that must be managed properly to minimize the liability to the State, Alaska has established an archives and records management program within the Division of Libraries, Archives &amp; Museums to assist state agencies in mitigating this risk. </a:t>
            </a:r>
          </a:p>
          <a:p>
            <a:pPr marL="0" marR="0" lvl="0" indent="0" algn="l" defTabSz="914400" rtl="0" eaLnBrk="1" fontAlgn="auto" latinLnBrk="0" hangingPunct="1">
              <a:lnSpc>
                <a:spcPct val="100000"/>
              </a:lnSpc>
              <a:spcBef>
                <a:spcPct val="20000"/>
              </a:spcBef>
              <a:spcAft>
                <a:spcPts val="0"/>
              </a:spcAft>
              <a:buClr>
                <a:srgbClr val="002060"/>
              </a:buClr>
              <a:buSzPct val="110000"/>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ct val="20000"/>
              </a:spcBef>
              <a:spcAft>
                <a:spcPts val="0"/>
              </a:spcAft>
              <a:buClr>
                <a:srgbClr val="002060"/>
              </a:buClr>
              <a:buSzPct val="110000"/>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(Bold and underline text added for emphasis)</a:t>
            </a:r>
            <a:endPar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Date Placeholder 3"/>
          <p:cNvSpPr txBox="1">
            <a:spLocks/>
          </p:cNvSpPr>
          <p:nvPr/>
        </p:nvSpPr>
        <p:spPr>
          <a:xfrm>
            <a:off x="4951474" y="6598539"/>
            <a:ext cx="2286000" cy="251460"/>
          </a:xfrm>
          <a:prstGeom prst="rect">
            <a:avLst/>
          </a:prstGeom>
        </p:spPr>
        <p:txBody>
          <a:bodyPr vert="horz" lIns="91440" tIns="45720" rIns="91440" bIns="45720" rtlCol="0" anchor="ctr"/>
          <a:lstStyle>
            <a:defPPr>
              <a:defRPr lang="en-US"/>
            </a:defPPr>
            <a:lvl1pPr algn="ctr" rtl="0" fontAlgn="auto">
              <a:spcBef>
                <a:spcPts val="0"/>
              </a:spcBef>
              <a:spcAft>
                <a:spcPts val="0"/>
              </a:spcAft>
              <a:defRPr sz="900" kern="1200">
                <a:solidFill>
                  <a:schemeClr val="tx1">
                    <a:lumMod val="85000"/>
                    <a:lumOff val="1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dirty="0">
                <a:solidFill>
                  <a:schemeClr val="bg1">
                    <a:lumMod val="75000"/>
                    <a:lumOff val="25000"/>
                  </a:schemeClr>
                </a:solidFill>
                <a:latin typeface="+mj-lt"/>
              </a:rPr>
              <a:t>2023</a:t>
            </a:r>
          </a:p>
        </p:txBody>
      </p:sp>
      <p:sp>
        <p:nvSpPr>
          <p:cNvPr id="7" name="Title 1">
            <a:extLst>
              <a:ext uri="{FF2B5EF4-FFF2-40B4-BE49-F238E27FC236}">
                <a16:creationId xmlns:a16="http://schemas.microsoft.com/office/drawing/2014/main" id="{15CCFC21-1B28-FCE0-F67D-79EA832CAC90}"/>
              </a:ext>
            </a:extLst>
          </p:cNvPr>
          <p:cNvSpPr txBox="1">
            <a:spLocks/>
          </p:cNvSpPr>
          <p:nvPr/>
        </p:nvSpPr>
        <p:spPr>
          <a:xfrm>
            <a:off x="0" y="0"/>
            <a:ext cx="12183454" cy="859536"/>
          </a:xfrm>
          <a:prstGeom prst="rect">
            <a:avLst/>
          </a:prstGeom>
          <a:noFill/>
        </p:spPr>
        <p:txBody>
          <a:bodyPr anchor="ctr" anchorCtr="0"/>
          <a:lstStyle>
            <a:lvl1pPr algn="l" defTabSz="457200" rtl="0" eaLnBrk="1" latinLnBrk="0" hangingPunct="1">
              <a:spcBef>
                <a:spcPct val="0"/>
              </a:spcBef>
              <a:buNone/>
              <a:defRPr sz="2800" kern="1200" cap="all">
                <a:ln w="3175" cmpd="sng">
                  <a:noFill/>
                </a:ln>
                <a:solidFill>
                  <a:schemeClr val="tx1">
                    <a:lumMod val="75000"/>
                    <a:lumOff val="2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none" baseline="0" dirty="0">
                <a:solidFill>
                  <a:schemeClr val="bg1">
                    <a:lumMod val="75000"/>
                    <a:lumOff val="25000"/>
                  </a:schemeClr>
                </a:solidFill>
                <a:latin typeface="Arial Black" panose="020B0A04020102020204" pitchFamily="34" charset="0"/>
              </a:rPr>
              <a:t>Schedule No. 100</a:t>
            </a:r>
          </a:p>
        </p:txBody>
      </p:sp>
    </p:spTree>
    <p:extLst>
      <p:ext uri="{BB962C8B-B14F-4D97-AF65-F5344CB8AC3E}">
        <p14:creationId xmlns:p14="http://schemas.microsoft.com/office/powerpoint/2010/main" val="1877661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11277600" y="6629400"/>
            <a:ext cx="914400" cy="228600"/>
          </a:xfrm>
          <a:prstGeom prst="rect">
            <a:avLst/>
          </a:prstGeom>
        </p:spPr>
        <p:txBody>
          <a:bodyPr/>
          <a:lstStyle>
            <a:lvl1pPr algn="r">
              <a:defRPr sz="1000">
                <a:solidFill>
                  <a:schemeClr val="bg1">
                    <a:lumMod val="75000"/>
                    <a:lumOff val="25000"/>
                  </a:schemeClr>
                </a:solidFill>
              </a:defRPr>
            </a:lvl1pPr>
          </a:lstStyle>
          <a:p>
            <a:pPr>
              <a:defRPr/>
            </a:pPr>
            <a:fld id="{A98B6FD7-91B3-4D10-B688-973CF5EAA776}" type="slidenum">
              <a:rPr lang="en-US" sz="900" smtClean="0">
                <a:latin typeface="+mj-lt"/>
              </a:rPr>
              <a:pPr>
                <a:defRPr/>
              </a:pPr>
              <a:t>7</a:t>
            </a:fld>
            <a:endParaRPr lang="en-US" sz="900" dirty="0">
              <a:latin typeface="+mj-lt"/>
            </a:endParaRPr>
          </a:p>
        </p:txBody>
      </p:sp>
      <p:sp>
        <p:nvSpPr>
          <p:cNvPr id="4" name="Text Placeholder 2"/>
          <p:cNvSpPr txBox="1">
            <a:spLocks/>
          </p:cNvSpPr>
          <p:nvPr/>
        </p:nvSpPr>
        <p:spPr bwMode="auto">
          <a:xfrm>
            <a:off x="0" y="989901"/>
            <a:ext cx="12170664" cy="563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91440" rIns="45720" bIns="45720" numCol="1" anchor="t" anchorCtr="0" compatLnSpc="1">
            <a:prstTxWarp prst="textNoShape">
              <a:avLst/>
            </a:prstTxWarp>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defTabSz="914400">
              <a:spcBef>
                <a:spcPct val="20000"/>
              </a:spcBef>
              <a:spcAft>
                <a:spcPts val="0"/>
              </a:spcAft>
              <a:buClr>
                <a:srgbClr val="002060"/>
              </a:buClr>
              <a:buSzPct val="110000"/>
              <a:buNone/>
              <a:defRPr/>
            </a:pPr>
            <a:r>
              <a:rPr lang="en-US" sz="2200" b="1" u="sng" dirty="0">
                <a:solidFill>
                  <a:prstClr val="black"/>
                </a:solidFill>
                <a:latin typeface="Arial" pitchFamily="34" charset="0"/>
                <a:cs typeface="Arial" pitchFamily="34" charset="0"/>
              </a:rPr>
              <a:t>Definition of Record </a:t>
            </a:r>
          </a:p>
          <a:p>
            <a:pPr marL="457200" lvl="1" indent="0" defTabSz="914400">
              <a:spcBef>
                <a:spcPct val="20000"/>
              </a:spcBef>
              <a:spcAft>
                <a:spcPts val="0"/>
              </a:spcAft>
              <a:buClr>
                <a:srgbClr val="002060"/>
              </a:buClr>
              <a:buSzPct val="110000"/>
              <a:buNone/>
              <a:defRPr/>
            </a:pPr>
            <a:r>
              <a:rPr lang="en-US" sz="2200" dirty="0">
                <a:solidFill>
                  <a:prstClr val="black"/>
                </a:solidFill>
                <a:latin typeface="Arial" pitchFamily="34" charset="0"/>
                <a:cs typeface="Arial" pitchFamily="34" charset="0"/>
              </a:rPr>
              <a:t>AS 40.21.150 (6) defines "record" to mean “any document, paper, book, letter, drawing, map, plat, photo, photographic file, motion picture film, microfilm, microphotograph, exhibit, magnetic or paper tape, punched card, electronic record, or other document of any other material, regardless of physical form or characteristic, developed or received under law or in connection with the transaction of official business and preserved or appropriate for preservation by an agency or a political subdivision, </a:t>
            </a:r>
            <a:r>
              <a:rPr lang="en-US" sz="2200" b="1" u="sng" dirty="0">
                <a:solidFill>
                  <a:prstClr val="black"/>
                </a:solidFill>
                <a:latin typeface="Arial" pitchFamily="34" charset="0"/>
                <a:cs typeface="Arial" pitchFamily="34" charset="0"/>
              </a:rPr>
              <a:t>as evidence of the organization, function, policies, decisions, procedures, operations, or other activities of the state or political subdivision or because of the informational value in them</a:t>
            </a:r>
            <a:r>
              <a:rPr lang="en-US" sz="2200" dirty="0">
                <a:solidFill>
                  <a:prstClr val="black"/>
                </a:solidFill>
                <a:latin typeface="Arial" pitchFamily="34" charset="0"/>
                <a:cs typeface="Arial" pitchFamily="34" charset="0"/>
              </a:rPr>
              <a:t>.” </a:t>
            </a:r>
          </a:p>
          <a:p>
            <a:pPr marL="0" indent="0" defTabSz="914400">
              <a:spcBef>
                <a:spcPct val="20000"/>
              </a:spcBef>
              <a:spcAft>
                <a:spcPts val="0"/>
              </a:spcAft>
              <a:buClr>
                <a:srgbClr val="002060"/>
              </a:buClr>
              <a:buSzPct val="110000"/>
              <a:buNone/>
              <a:defRPr/>
            </a:pPr>
            <a:endParaRPr lang="en-US" sz="2200" dirty="0">
              <a:solidFill>
                <a:prstClr val="black"/>
              </a:solidFill>
              <a:latin typeface="Arial" pitchFamily="34" charset="0"/>
              <a:cs typeface="Arial" pitchFamily="34" charset="0"/>
            </a:endParaRPr>
          </a:p>
          <a:p>
            <a:pPr marL="0" indent="0" defTabSz="914400">
              <a:spcBef>
                <a:spcPct val="20000"/>
              </a:spcBef>
              <a:spcAft>
                <a:spcPts val="0"/>
              </a:spcAft>
              <a:buClr>
                <a:srgbClr val="002060"/>
              </a:buClr>
              <a:buSzPct val="110000"/>
              <a:buNone/>
              <a:defRPr/>
            </a:pPr>
            <a:r>
              <a:rPr lang="en-US" sz="2200" b="1" u="sng" dirty="0">
                <a:solidFill>
                  <a:prstClr val="black"/>
                </a:solidFill>
                <a:latin typeface="Arial" pitchFamily="34" charset="0"/>
                <a:cs typeface="Arial" pitchFamily="34" charset="0"/>
              </a:rPr>
              <a:t>Definition of Electronic Record </a:t>
            </a:r>
          </a:p>
          <a:p>
            <a:pPr marL="457200" lvl="1" indent="0" defTabSz="914400">
              <a:spcBef>
                <a:spcPct val="20000"/>
              </a:spcBef>
              <a:spcAft>
                <a:spcPts val="0"/>
              </a:spcAft>
              <a:buClr>
                <a:srgbClr val="002060"/>
              </a:buClr>
              <a:buSzPct val="110000"/>
              <a:buNone/>
              <a:defRPr/>
            </a:pPr>
            <a:r>
              <a:rPr lang="en-US" sz="2200" dirty="0">
                <a:solidFill>
                  <a:prstClr val="black"/>
                </a:solidFill>
                <a:latin typeface="Arial" pitchFamily="34" charset="0"/>
                <a:cs typeface="Arial" pitchFamily="34" charset="0"/>
              </a:rPr>
              <a:t>AS 40.21.150 (4) defines “electronic record” to mean “any information that is recorded in machine readable form.”  Refer to </a:t>
            </a:r>
            <a:r>
              <a:rPr lang="en-US" sz="2200" dirty="0">
                <a:solidFill>
                  <a:prstClr val="black"/>
                </a:solidFill>
                <a:latin typeface="Arial" pitchFamily="34" charset="0"/>
                <a:cs typeface="Arial" pitchFamily="34" charset="0"/>
                <a:hlinkClick r:id="rId2"/>
              </a:rPr>
              <a:t>4 AAC 59.005 </a:t>
            </a:r>
            <a:r>
              <a:rPr lang="en-US" sz="2200" dirty="0">
                <a:solidFill>
                  <a:prstClr val="black"/>
                </a:solidFill>
                <a:latin typeface="Arial" pitchFamily="34" charset="0"/>
                <a:cs typeface="Arial" pitchFamily="34" charset="0"/>
              </a:rPr>
              <a:t>regarding requirements for the retention and preservation of electronic records. </a:t>
            </a:r>
          </a:p>
          <a:p>
            <a:pPr marL="0" indent="0" defTabSz="914400">
              <a:spcBef>
                <a:spcPct val="20000"/>
              </a:spcBef>
              <a:spcAft>
                <a:spcPts val="0"/>
              </a:spcAft>
              <a:buClr>
                <a:srgbClr val="002060"/>
              </a:buClr>
              <a:buSzPct val="110000"/>
              <a:buNone/>
              <a:defRPr/>
            </a:pPr>
            <a:r>
              <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lang="en-US" sz="2400" dirty="0">
                <a:solidFill>
                  <a:prstClr val="black"/>
                </a:solidFill>
                <a:latin typeface="Arial" pitchFamily="34" charset="0"/>
                <a:cs typeface="Arial" pitchFamily="34" charset="0"/>
              </a:rPr>
              <a:t>	</a:t>
            </a:r>
            <a:r>
              <a:rPr kumimoji="0" lang="en-US" sz="2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(Bold and underline text added for emphasis)</a:t>
            </a:r>
            <a:endParaRPr lang="en-US" sz="2200" dirty="0">
              <a:solidFill>
                <a:prstClr val="black"/>
              </a:solidFill>
              <a:latin typeface="Arial" pitchFamily="34" charset="0"/>
              <a:cs typeface="Arial" pitchFamily="34" charset="0"/>
            </a:endParaRPr>
          </a:p>
        </p:txBody>
      </p:sp>
      <p:sp>
        <p:nvSpPr>
          <p:cNvPr id="5" name="Date Placeholder 3"/>
          <p:cNvSpPr txBox="1">
            <a:spLocks/>
          </p:cNvSpPr>
          <p:nvPr/>
        </p:nvSpPr>
        <p:spPr>
          <a:xfrm>
            <a:off x="4951474" y="6598539"/>
            <a:ext cx="2286000" cy="251460"/>
          </a:xfrm>
          <a:prstGeom prst="rect">
            <a:avLst/>
          </a:prstGeom>
        </p:spPr>
        <p:txBody>
          <a:bodyPr vert="horz" lIns="91440" tIns="45720" rIns="91440" bIns="45720" rtlCol="0" anchor="ctr"/>
          <a:lstStyle>
            <a:defPPr>
              <a:defRPr lang="en-US"/>
            </a:defPPr>
            <a:lvl1pPr algn="ctr" rtl="0" fontAlgn="auto">
              <a:spcBef>
                <a:spcPts val="0"/>
              </a:spcBef>
              <a:spcAft>
                <a:spcPts val="0"/>
              </a:spcAft>
              <a:defRPr sz="900" kern="1200">
                <a:solidFill>
                  <a:schemeClr val="tx1">
                    <a:lumMod val="85000"/>
                    <a:lumOff val="1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dirty="0">
                <a:solidFill>
                  <a:schemeClr val="bg1">
                    <a:lumMod val="75000"/>
                    <a:lumOff val="25000"/>
                  </a:schemeClr>
                </a:solidFill>
                <a:latin typeface="+mj-lt"/>
              </a:rPr>
              <a:t>2023</a:t>
            </a:r>
          </a:p>
        </p:txBody>
      </p:sp>
      <p:sp>
        <p:nvSpPr>
          <p:cNvPr id="7" name="Title 1">
            <a:extLst>
              <a:ext uri="{FF2B5EF4-FFF2-40B4-BE49-F238E27FC236}">
                <a16:creationId xmlns:a16="http://schemas.microsoft.com/office/drawing/2014/main" id="{15CCFC21-1B28-FCE0-F67D-79EA832CAC90}"/>
              </a:ext>
            </a:extLst>
          </p:cNvPr>
          <p:cNvSpPr txBox="1">
            <a:spLocks/>
          </p:cNvSpPr>
          <p:nvPr/>
        </p:nvSpPr>
        <p:spPr>
          <a:xfrm>
            <a:off x="0" y="0"/>
            <a:ext cx="12183454" cy="859536"/>
          </a:xfrm>
          <a:prstGeom prst="rect">
            <a:avLst/>
          </a:prstGeom>
          <a:noFill/>
        </p:spPr>
        <p:txBody>
          <a:bodyPr anchor="ctr" anchorCtr="0"/>
          <a:lstStyle>
            <a:lvl1pPr algn="l" defTabSz="457200" rtl="0" eaLnBrk="1" latinLnBrk="0" hangingPunct="1">
              <a:spcBef>
                <a:spcPct val="0"/>
              </a:spcBef>
              <a:buNone/>
              <a:defRPr sz="2800" kern="1200" cap="all">
                <a:ln w="3175" cmpd="sng">
                  <a:noFill/>
                </a:ln>
                <a:solidFill>
                  <a:schemeClr val="tx1">
                    <a:lumMod val="75000"/>
                    <a:lumOff val="2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none" baseline="0" dirty="0">
                <a:solidFill>
                  <a:schemeClr val="bg1">
                    <a:lumMod val="75000"/>
                    <a:lumOff val="25000"/>
                  </a:schemeClr>
                </a:solidFill>
                <a:latin typeface="Arial Black" panose="020B0A04020102020204" pitchFamily="34" charset="0"/>
              </a:rPr>
              <a:t>Schedule No. 100 – Record Definition</a:t>
            </a:r>
          </a:p>
        </p:txBody>
      </p:sp>
    </p:spTree>
    <p:extLst>
      <p:ext uri="{BB962C8B-B14F-4D97-AF65-F5344CB8AC3E}">
        <p14:creationId xmlns:p14="http://schemas.microsoft.com/office/powerpoint/2010/main" val="3620568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11277600" y="6629400"/>
            <a:ext cx="914400" cy="228600"/>
          </a:xfrm>
          <a:prstGeom prst="rect">
            <a:avLst/>
          </a:prstGeom>
        </p:spPr>
        <p:txBody>
          <a:bodyPr/>
          <a:lstStyle>
            <a:lvl1pPr algn="r">
              <a:defRPr sz="1000">
                <a:solidFill>
                  <a:schemeClr val="bg1">
                    <a:lumMod val="75000"/>
                    <a:lumOff val="25000"/>
                  </a:schemeClr>
                </a:solidFill>
              </a:defRPr>
            </a:lvl1pPr>
          </a:lstStyle>
          <a:p>
            <a:pPr>
              <a:defRPr/>
            </a:pPr>
            <a:fld id="{A98B6FD7-91B3-4D10-B688-973CF5EAA776}" type="slidenum">
              <a:rPr lang="en-US" sz="900" smtClean="0">
                <a:latin typeface="+mj-lt"/>
              </a:rPr>
              <a:pPr>
                <a:defRPr/>
              </a:pPr>
              <a:t>8</a:t>
            </a:fld>
            <a:endParaRPr lang="en-US" sz="900" dirty="0">
              <a:latin typeface="+mj-lt"/>
            </a:endParaRPr>
          </a:p>
        </p:txBody>
      </p:sp>
      <p:sp>
        <p:nvSpPr>
          <p:cNvPr id="4" name="Text Placeholder 2"/>
          <p:cNvSpPr txBox="1">
            <a:spLocks/>
          </p:cNvSpPr>
          <p:nvPr/>
        </p:nvSpPr>
        <p:spPr bwMode="auto">
          <a:xfrm>
            <a:off x="9525" y="989901"/>
            <a:ext cx="12170664" cy="563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91440" rIns="45720" bIns="45720" numCol="1" anchor="t" anchorCtr="0" compatLnSpc="1">
            <a:prstTxWarp prst="textNoShape">
              <a:avLst/>
            </a:prstTxWarp>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defTabSz="914400">
              <a:spcBef>
                <a:spcPct val="20000"/>
              </a:spcBef>
              <a:spcAft>
                <a:spcPts val="0"/>
              </a:spcAft>
              <a:buClr>
                <a:srgbClr val="002060"/>
              </a:buClr>
              <a:buSzPct val="110000"/>
              <a:buNone/>
              <a:defRPr/>
            </a:pPr>
            <a:r>
              <a:rPr lang="en-US" sz="2200" b="1" u="sng" dirty="0">
                <a:solidFill>
                  <a:prstClr val="black"/>
                </a:solidFill>
                <a:latin typeface="Arial" pitchFamily="34" charset="0"/>
                <a:cs typeface="Arial" pitchFamily="34" charset="0"/>
              </a:rPr>
              <a:t>“Record” Electronic-Mail [E-mail</a:t>
            </a:r>
            <a:r>
              <a:rPr lang="en-US" sz="2200" dirty="0">
                <a:solidFill>
                  <a:prstClr val="black"/>
                </a:solidFill>
                <a:latin typeface="Arial" pitchFamily="34" charset="0"/>
                <a:cs typeface="Arial" pitchFamily="34" charset="0"/>
              </a:rPr>
              <a:t>] </a:t>
            </a:r>
          </a:p>
          <a:p>
            <a:pPr marL="0" indent="0" defTabSz="914400">
              <a:spcBef>
                <a:spcPct val="20000"/>
              </a:spcBef>
              <a:spcAft>
                <a:spcPts val="0"/>
              </a:spcAft>
              <a:buClr>
                <a:srgbClr val="002060"/>
              </a:buClr>
              <a:buSzPct val="110000"/>
              <a:buNone/>
              <a:defRPr/>
            </a:pPr>
            <a:r>
              <a:rPr lang="en-US" sz="2200" dirty="0">
                <a:solidFill>
                  <a:prstClr val="black"/>
                </a:solidFill>
                <a:latin typeface="Arial" pitchFamily="34" charset="0"/>
                <a:cs typeface="Arial" pitchFamily="34" charset="0"/>
              </a:rPr>
              <a:t>The State of Alaska runs on e-mail.  E-mail is created, received, and transmitted on an electronic mail system.  E-mail that constitutes a “record” as defined above in AS 40.21.150 (6), including attachments that are transmitted with the e-mail, are subject to this General Records Schedule and individual agency records retention schedules.  </a:t>
            </a:r>
            <a:r>
              <a:rPr lang="en-US" sz="2200" b="1" u="sng" dirty="0">
                <a:solidFill>
                  <a:prstClr val="black"/>
                </a:solidFill>
                <a:latin typeface="Arial" pitchFamily="34" charset="0"/>
                <a:cs typeface="Arial" pitchFamily="34" charset="0"/>
              </a:rPr>
              <a:t>Record e-mail, which also may include text and instant messages (text messages in real-time), shall be retained for the same period of time as the records series that most closely matches the subject matter contained within the e-mail</a:t>
            </a:r>
            <a:r>
              <a:rPr lang="en-US" sz="2200" dirty="0">
                <a:solidFill>
                  <a:prstClr val="black"/>
                </a:solidFill>
                <a:latin typeface="Arial" pitchFamily="34" charset="0"/>
                <a:cs typeface="Arial" pitchFamily="34" charset="0"/>
              </a:rPr>
              <a:t>.  If there is no entry that resembles or matches the subject matter of the e-mail, the agency retention schedule must be updated to include the entry as a separate series.  E-mail that is declared a record shall be archived in retention folders or buckets within the Enterprise E-mail Archive System [or other system approved by the State Archivist].  E-mail that is listed as Permanent on a records schedule shall be archived in a 99-year retention bucket and printed out for transfer to the Alaska State Archives in accordance with the appropriate schedule. </a:t>
            </a:r>
          </a:p>
          <a:p>
            <a:pPr marL="0" indent="0" defTabSz="914400">
              <a:spcBef>
                <a:spcPct val="20000"/>
              </a:spcBef>
              <a:spcAft>
                <a:spcPts val="0"/>
              </a:spcAft>
              <a:buClr>
                <a:srgbClr val="002060"/>
              </a:buClr>
              <a:buSzPct val="110000"/>
              <a:buNone/>
              <a:defRPr/>
            </a:pPr>
            <a:endParaRPr lang="en-US" sz="2200" dirty="0">
              <a:solidFill>
                <a:prstClr val="black"/>
              </a:solidFill>
              <a:latin typeface="Arial" pitchFamily="34" charset="0"/>
              <a:cs typeface="Arial" pitchFamily="34" charset="0"/>
            </a:endParaRPr>
          </a:p>
          <a:p>
            <a:pPr marL="0" indent="0" defTabSz="914400">
              <a:spcBef>
                <a:spcPct val="20000"/>
              </a:spcBef>
              <a:spcAft>
                <a:spcPts val="0"/>
              </a:spcAft>
              <a:buClr>
                <a:srgbClr val="002060"/>
              </a:buClr>
              <a:buSzPct val="110000"/>
              <a:buNone/>
              <a:defRPr/>
            </a:pPr>
            <a:r>
              <a:rPr kumimoji="0" lang="en-US" sz="2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(Bold and underline text added for emphasis)</a:t>
            </a:r>
            <a:endParaRPr lang="en-US" sz="2200" dirty="0">
              <a:solidFill>
                <a:prstClr val="black"/>
              </a:solidFill>
              <a:latin typeface="Arial" pitchFamily="34" charset="0"/>
              <a:cs typeface="Arial" pitchFamily="34" charset="0"/>
            </a:endParaRPr>
          </a:p>
        </p:txBody>
      </p:sp>
      <p:sp>
        <p:nvSpPr>
          <p:cNvPr id="5" name="Date Placeholder 3"/>
          <p:cNvSpPr txBox="1">
            <a:spLocks/>
          </p:cNvSpPr>
          <p:nvPr/>
        </p:nvSpPr>
        <p:spPr>
          <a:xfrm>
            <a:off x="4951474" y="6598539"/>
            <a:ext cx="2286000" cy="251460"/>
          </a:xfrm>
          <a:prstGeom prst="rect">
            <a:avLst/>
          </a:prstGeom>
        </p:spPr>
        <p:txBody>
          <a:bodyPr vert="horz" lIns="91440" tIns="45720" rIns="91440" bIns="45720" rtlCol="0" anchor="ctr"/>
          <a:lstStyle>
            <a:defPPr>
              <a:defRPr lang="en-US"/>
            </a:defPPr>
            <a:lvl1pPr algn="ctr" rtl="0" fontAlgn="auto">
              <a:spcBef>
                <a:spcPts val="0"/>
              </a:spcBef>
              <a:spcAft>
                <a:spcPts val="0"/>
              </a:spcAft>
              <a:defRPr sz="900" kern="1200">
                <a:solidFill>
                  <a:schemeClr val="tx1">
                    <a:lumMod val="85000"/>
                    <a:lumOff val="1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dirty="0">
                <a:solidFill>
                  <a:schemeClr val="bg1">
                    <a:lumMod val="75000"/>
                    <a:lumOff val="25000"/>
                  </a:schemeClr>
                </a:solidFill>
                <a:latin typeface="+mj-lt"/>
              </a:rPr>
              <a:t>2023</a:t>
            </a:r>
          </a:p>
        </p:txBody>
      </p:sp>
      <p:sp>
        <p:nvSpPr>
          <p:cNvPr id="7" name="Title 1">
            <a:extLst>
              <a:ext uri="{FF2B5EF4-FFF2-40B4-BE49-F238E27FC236}">
                <a16:creationId xmlns:a16="http://schemas.microsoft.com/office/drawing/2014/main" id="{15CCFC21-1B28-FCE0-F67D-79EA832CAC90}"/>
              </a:ext>
            </a:extLst>
          </p:cNvPr>
          <p:cNvSpPr txBox="1">
            <a:spLocks/>
          </p:cNvSpPr>
          <p:nvPr/>
        </p:nvSpPr>
        <p:spPr>
          <a:xfrm>
            <a:off x="0" y="0"/>
            <a:ext cx="12183454" cy="859536"/>
          </a:xfrm>
          <a:prstGeom prst="rect">
            <a:avLst/>
          </a:prstGeom>
          <a:noFill/>
        </p:spPr>
        <p:txBody>
          <a:bodyPr anchor="ctr" anchorCtr="0"/>
          <a:lstStyle>
            <a:lvl1pPr algn="l" defTabSz="457200" rtl="0" eaLnBrk="1" latinLnBrk="0" hangingPunct="1">
              <a:spcBef>
                <a:spcPct val="0"/>
              </a:spcBef>
              <a:buNone/>
              <a:defRPr sz="2800" kern="1200" cap="all">
                <a:ln w="3175" cmpd="sng">
                  <a:noFill/>
                </a:ln>
                <a:solidFill>
                  <a:schemeClr val="tx1">
                    <a:lumMod val="75000"/>
                    <a:lumOff val="2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none" baseline="0" dirty="0">
                <a:solidFill>
                  <a:schemeClr val="bg1">
                    <a:lumMod val="75000"/>
                    <a:lumOff val="25000"/>
                  </a:schemeClr>
                </a:solidFill>
                <a:latin typeface="Arial Black" panose="020B0A04020102020204" pitchFamily="34" charset="0"/>
              </a:rPr>
              <a:t>Schedule No. 100 – Record E-mail</a:t>
            </a:r>
          </a:p>
        </p:txBody>
      </p:sp>
    </p:spTree>
    <p:extLst>
      <p:ext uri="{BB962C8B-B14F-4D97-AF65-F5344CB8AC3E}">
        <p14:creationId xmlns:p14="http://schemas.microsoft.com/office/powerpoint/2010/main" val="2411802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11277600" y="6629400"/>
            <a:ext cx="914400" cy="228600"/>
          </a:xfrm>
          <a:prstGeom prst="rect">
            <a:avLst/>
          </a:prstGeom>
        </p:spPr>
        <p:txBody>
          <a:bodyPr/>
          <a:lstStyle>
            <a:lvl1pPr algn="r">
              <a:defRPr sz="1000">
                <a:solidFill>
                  <a:schemeClr val="bg1">
                    <a:lumMod val="75000"/>
                    <a:lumOff val="25000"/>
                  </a:schemeClr>
                </a:solidFill>
              </a:defRPr>
            </a:lvl1pPr>
          </a:lstStyle>
          <a:p>
            <a:pPr>
              <a:defRPr/>
            </a:pPr>
            <a:fld id="{A98B6FD7-91B3-4D10-B688-973CF5EAA776}" type="slidenum">
              <a:rPr lang="en-US" sz="900" smtClean="0">
                <a:latin typeface="+mj-lt"/>
              </a:rPr>
              <a:pPr>
                <a:defRPr/>
              </a:pPr>
              <a:t>9</a:t>
            </a:fld>
            <a:endParaRPr lang="en-US" sz="900" dirty="0">
              <a:latin typeface="+mj-lt"/>
            </a:endParaRPr>
          </a:p>
        </p:txBody>
      </p:sp>
      <p:sp>
        <p:nvSpPr>
          <p:cNvPr id="4" name="Text Placeholder 2"/>
          <p:cNvSpPr txBox="1">
            <a:spLocks/>
          </p:cNvSpPr>
          <p:nvPr/>
        </p:nvSpPr>
        <p:spPr bwMode="auto">
          <a:xfrm>
            <a:off x="9525" y="989901"/>
            <a:ext cx="12170664" cy="563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91440" rIns="45720" bIns="45720" numCol="1" anchor="t" anchorCtr="0" compatLnSpc="1">
            <a:prstTxWarp prst="textNoShape">
              <a:avLst/>
            </a:prstTxWarp>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defTabSz="914400">
              <a:spcBef>
                <a:spcPct val="20000"/>
              </a:spcBef>
              <a:spcAft>
                <a:spcPts val="0"/>
              </a:spcAft>
              <a:buClr>
                <a:srgbClr val="002060"/>
              </a:buClr>
              <a:buSzPct val="110000"/>
              <a:buNone/>
              <a:defRPr/>
            </a:pPr>
            <a:r>
              <a:rPr lang="en-US" sz="2200" b="1" u="sng" dirty="0">
                <a:solidFill>
                  <a:prstClr val="black"/>
                </a:solidFill>
                <a:latin typeface="Arial" pitchFamily="34" charset="0"/>
                <a:cs typeface="Arial" pitchFamily="34" charset="0"/>
              </a:rPr>
              <a:t>Non-Record E-mail </a:t>
            </a:r>
          </a:p>
          <a:p>
            <a:pPr marL="0" indent="0" defTabSz="914400">
              <a:spcBef>
                <a:spcPct val="20000"/>
              </a:spcBef>
              <a:spcAft>
                <a:spcPts val="0"/>
              </a:spcAft>
              <a:buClr>
                <a:srgbClr val="002060"/>
              </a:buClr>
              <a:buSzPct val="110000"/>
              <a:buNone/>
              <a:defRPr/>
            </a:pPr>
            <a:r>
              <a:rPr lang="en-US" sz="2200" dirty="0">
                <a:solidFill>
                  <a:prstClr val="black"/>
                </a:solidFill>
                <a:latin typeface="Arial" pitchFamily="34" charset="0"/>
                <a:cs typeface="Arial" pitchFamily="34" charset="0"/>
              </a:rPr>
              <a:t>E-mail, attachments, text and instant messages that are not “records” as defined in AS 40.21.150 (6) may be destroyed immediately.  Non-record communications include those of a transitory nature primarily generated for informal transmission of information, not the perpetuation or formalization of knowledge.  [Refer also to Item 76, Transitory &amp; Miscellaneous Administrative Information.]  Personal messages constitute non-records as they are not "accounts" or "writings" "developed or received by a public agency," and are not "preserved for their informational value or as evidence of the organization or operation of the public agency" under AS 40.25.110.</a:t>
            </a:r>
          </a:p>
          <a:p>
            <a:pPr marL="0" indent="0" defTabSz="914400">
              <a:spcBef>
                <a:spcPct val="20000"/>
              </a:spcBef>
              <a:spcAft>
                <a:spcPts val="0"/>
              </a:spcAft>
              <a:buClr>
                <a:srgbClr val="002060"/>
              </a:buClr>
              <a:buSzPct val="110000"/>
              <a:buNone/>
              <a:defRPr/>
            </a:pPr>
            <a:r>
              <a:rPr kumimoji="0" lang="en-US" sz="2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0" indent="0" defTabSz="914400">
              <a:spcBef>
                <a:spcPct val="20000"/>
              </a:spcBef>
              <a:spcAft>
                <a:spcPts val="0"/>
              </a:spcAft>
              <a:buClr>
                <a:srgbClr val="002060"/>
              </a:buClr>
              <a:buSzPct val="110000"/>
              <a:buNone/>
              <a:defRPr/>
            </a:pPr>
            <a:r>
              <a:rPr kumimoji="0" lang="en-US" sz="2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(I’ve added the bold and underline for emphasis)</a:t>
            </a:r>
            <a:endParaRPr lang="en-US" sz="2200" dirty="0">
              <a:solidFill>
                <a:prstClr val="black"/>
              </a:solidFill>
              <a:latin typeface="Arial" pitchFamily="34" charset="0"/>
              <a:cs typeface="Arial" pitchFamily="34" charset="0"/>
            </a:endParaRPr>
          </a:p>
        </p:txBody>
      </p:sp>
      <p:sp>
        <p:nvSpPr>
          <p:cNvPr id="5" name="Date Placeholder 3"/>
          <p:cNvSpPr txBox="1">
            <a:spLocks/>
          </p:cNvSpPr>
          <p:nvPr/>
        </p:nvSpPr>
        <p:spPr>
          <a:xfrm>
            <a:off x="4951474" y="6598539"/>
            <a:ext cx="2286000" cy="251460"/>
          </a:xfrm>
          <a:prstGeom prst="rect">
            <a:avLst/>
          </a:prstGeom>
        </p:spPr>
        <p:txBody>
          <a:bodyPr vert="horz" lIns="91440" tIns="45720" rIns="91440" bIns="45720" rtlCol="0" anchor="ctr"/>
          <a:lstStyle>
            <a:defPPr>
              <a:defRPr lang="en-US"/>
            </a:defPPr>
            <a:lvl1pPr algn="ctr" rtl="0" fontAlgn="auto">
              <a:spcBef>
                <a:spcPts val="0"/>
              </a:spcBef>
              <a:spcAft>
                <a:spcPts val="0"/>
              </a:spcAft>
              <a:defRPr sz="900" kern="1200">
                <a:solidFill>
                  <a:schemeClr val="tx1">
                    <a:lumMod val="85000"/>
                    <a:lumOff val="1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dirty="0">
                <a:solidFill>
                  <a:schemeClr val="bg1">
                    <a:lumMod val="75000"/>
                    <a:lumOff val="25000"/>
                  </a:schemeClr>
                </a:solidFill>
                <a:latin typeface="+mj-lt"/>
              </a:rPr>
              <a:t>2023</a:t>
            </a:r>
          </a:p>
        </p:txBody>
      </p:sp>
      <p:sp>
        <p:nvSpPr>
          <p:cNvPr id="7" name="Title 1">
            <a:extLst>
              <a:ext uri="{FF2B5EF4-FFF2-40B4-BE49-F238E27FC236}">
                <a16:creationId xmlns:a16="http://schemas.microsoft.com/office/drawing/2014/main" id="{15CCFC21-1B28-FCE0-F67D-79EA832CAC90}"/>
              </a:ext>
            </a:extLst>
          </p:cNvPr>
          <p:cNvSpPr txBox="1">
            <a:spLocks/>
          </p:cNvSpPr>
          <p:nvPr/>
        </p:nvSpPr>
        <p:spPr>
          <a:xfrm>
            <a:off x="0" y="0"/>
            <a:ext cx="12183454" cy="859536"/>
          </a:xfrm>
          <a:prstGeom prst="rect">
            <a:avLst/>
          </a:prstGeom>
          <a:noFill/>
        </p:spPr>
        <p:txBody>
          <a:bodyPr anchor="ctr" anchorCtr="0"/>
          <a:lstStyle>
            <a:lvl1pPr algn="l" defTabSz="457200" rtl="0" eaLnBrk="1" latinLnBrk="0" hangingPunct="1">
              <a:spcBef>
                <a:spcPct val="0"/>
              </a:spcBef>
              <a:buNone/>
              <a:defRPr sz="2800" kern="1200" cap="all">
                <a:ln w="3175" cmpd="sng">
                  <a:noFill/>
                </a:ln>
                <a:solidFill>
                  <a:schemeClr val="tx1">
                    <a:lumMod val="75000"/>
                    <a:lumOff val="2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none" baseline="0" dirty="0">
                <a:solidFill>
                  <a:schemeClr val="bg1">
                    <a:lumMod val="75000"/>
                    <a:lumOff val="25000"/>
                  </a:schemeClr>
                </a:solidFill>
                <a:latin typeface="Arial Black" panose="020B0A04020102020204" pitchFamily="34" charset="0"/>
              </a:rPr>
              <a:t>Schedule No. 100 – Non-Record E-mail</a:t>
            </a:r>
          </a:p>
        </p:txBody>
      </p:sp>
    </p:spTree>
    <p:extLst>
      <p:ext uri="{BB962C8B-B14F-4D97-AF65-F5344CB8AC3E}">
        <p14:creationId xmlns:p14="http://schemas.microsoft.com/office/powerpoint/2010/main" val="1011264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1981</TotalTime>
  <Words>1905</Words>
  <Application>Microsoft Office PowerPoint</Application>
  <PresentationFormat>Widescreen</PresentationFormat>
  <Paragraphs>202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Calibri</vt:lpstr>
      <vt:lpstr>Calibri Light</vt:lpstr>
      <vt:lpstr>Wingdings</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Deppner, Andrea D (DOT)</dc:creator>
  <cp:lastModifiedBy>Post, Christopher L (DOT)</cp:lastModifiedBy>
  <cp:revision>31</cp:revision>
  <cp:lastPrinted>2023-04-11T19:28:12Z</cp:lastPrinted>
  <dcterms:created xsi:type="dcterms:W3CDTF">2022-07-11T18:21:42Z</dcterms:created>
  <dcterms:modified xsi:type="dcterms:W3CDTF">2023-04-11T23:52:28Z</dcterms:modified>
</cp:coreProperties>
</file>