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36"/>
  </p:notesMasterIdLst>
  <p:sldIdLst>
    <p:sldId id="404" r:id="rId2"/>
    <p:sldId id="258" r:id="rId3"/>
    <p:sldId id="259" r:id="rId4"/>
    <p:sldId id="344" r:id="rId5"/>
    <p:sldId id="304" r:id="rId6"/>
    <p:sldId id="356" r:id="rId7"/>
    <p:sldId id="276" r:id="rId8"/>
    <p:sldId id="403" r:id="rId9"/>
    <p:sldId id="272" r:id="rId10"/>
    <p:sldId id="273" r:id="rId11"/>
    <p:sldId id="275" r:id="rId12"/>
    <p:sldId id="279" r:id="rId13"/>
    <p:sldId id="287" r:id="rId14"/>
    <p:sldId id="288" r:id="rId15"/>
    <p:sldId id="291" r:id="rId16"/>
    <p:sldId id="295" r:id="rId17"/>
    <p:sldId id="297" r:id="rId18"/>
    <p:sldId id="300" r:id="rId19"/>
    <p:sldId id="302" r:id="rId20"/>
    <p:sldId id="306" r:id="rId21"/>
    <p:sldId id="315" r:id="rId22"/>
    <p:sldId id="319" r:id="rId23"/>
    <p:sldId id="322" r:id="rId24"/>
    <p:sldId id="323" r:id="rId25"/>
    <p:sldId id="324" r:id="rId26"/>
    <p:sldId id="328" r:id="rId27"/>
    <p:sldId id="331" r:id="rId28"/>
    <p:sldId id="341" r:id="rId29"/>
    <p:sldId id="346" r:id="rId30"/>
    <p:sldId id="347" r:id="rId31"/>
    <p:sldId id="358" r:id="rId32"/>
    <p:sldId id="359" r:id="rId33"/>
    <p:sldId id="374" r:id="rId34"/>
    <p:sldId id="381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83980D4-E944-C041-B655-001917773174}">
          <p14:sldIdLst>
            <p14:sldId id="404"/>
            <p14:sldId id="258"/>
            <p14:sldId id="259"/>
            <p14:sldId id="344"/>
            <p14:sldId id="304"/>
            <p14:sldId id="356"/>
            <p14:sldId id="276"/>
            <p14:sldId id="403"/>
            <p14:sldId id="272"/>
            <p14:sldId id="273"/>
            <p14:sldId id="275"/>
            <p14:sldId id="279"/>
            <p14:sldId id="287"/>
            <p14:sldId id="288"/>
            <p14:sldId id="291"/>
            <p14:sldId id="295"/>
            <p14:sldId id="297"/>
            <p14:sldId id="300"/>
            <p14:sldId id="302"/>
            <p14:sldId id="306"/>
            <p14:sldId id="315"/>
            <p14:sldId id="319"/>
            <p14:sldId id="322"/>
            <p14:sldId id="323"/>
            <p14:sldId id="324"/>
            <p14:sldId id="328"/>
            <p14:sldId id="331"/>
            <p14:sldId id="341"/>
            <p14:sldId id="346"/>
            <p14:sldId id="347"/>
            <p14:sldId id="358"/>
            <p14:sldId id="359"/>
            <p14:sldId id="374"/>
            <p14:sldId id="3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 autoAdjust="0"/>
    <p:restoredTop sz="94958" autoAdjust="0"/>
  </p:normalViewPr>
  <p:slideViewPr>
    <p:cSldViewPr>
      <p:cViewPr varScale="1">
        <p:scale>
          <a:sx n="80" d="100"/>
          <a:sy n="80" d="100"/>
        </p:scale>
        <p:origin x="-86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8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kool.org/resources/anc2/ANC2_sec4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laskool.org/projects/jimcrow/jimcrow.htm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r.uaa.alaska.edu/publications/ThirtyYearsLater2.pp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nenanasd.org/director.aspx" TargetMode="External"/><Relationship Id="rId5" Type="http://schemas.openxmlformats.org/officeDocument/2006/relationships/hyperlink" Target="http://gila.galenaalaska.org/public/About/index.html" TargetMode="External"/><Relationship Id="rId4" Type="http://schemas.openxmlformats.org/officeDocument/2006/relationships/hyperlink" Target="https://sites.google.com/a/mehs.us/home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kool.org/native_ed/law/law_ane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laskool.org/native_ed/law/tobeluk.html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kaloon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itka.net/sitka/education.html" TargetMode="External"/><Relationship Id="rId4" Type="http://schemas.openxmlformats.org/officeDocument/2006/relationships/hyperlink" Target="http://ekc.k12northstar.org/about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s.state.ak.us/hspc/files/ATHS%20PP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laskatribalhealth.org/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tribe to submit a petition: Craig, CCTHI has also submitted a petition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Petition doesn’t guarantee DOI will grant it; lengthy process taking sometimes years to finish; many AK tribes have limited amounts of land they can take into trust so this is not a panacea to jurisdictional or tribal governance issues – AK is still a PL 280 state also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Krauss, Michael, Gary Holton, Jim Kerr, and Colin T. West. 2011. Indigenous Peoples and Languages of Alaska. Fairbanks and Anchorage: Alaska Native Language Center and UAA Institute of Social and Economic Research. Online: http://www.uaf.edu/anla/map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“Report of the Task Force on Alaska Native Education” online at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http://www.alaskool.org/resources/anc2/ANC2_sec4.html </a:t>
            </a:r>
            <a:r>
              <a:rPr lang="en-US" sz="1200" b="0" i="1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 very detailed history of education during this period.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read about school segregation and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Crow laws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Alaska at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http://www.alaskool.org/projects/jimcrow/jimcrow.htm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ISER power point, “Thirty Years Later” at </a:t>
            </a:r>
            <a:r>
              <a:rPr lang="en-US" sz="1200" b="0" i="1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www.iser.uaa.</a:t>
            </a:r>
            <a:r>
              <a:rPr lang="en-US" sz="1200" b="1" i="1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alaska</a:t>
            </a:r>
            <a:r>
              <a:rPr lang="en-US" sz="1200" b="0" i="1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.edu/publications/ThirtyYearsLater2.ppt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 variety of comments from boarding school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boarding schools in the state: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https://sites.google.com/a/mehs.us/home/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http://gila.galenaalaska.org/public/About/index.html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http://nenanasd.org/director.aspx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on these lawsuits: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http://www.alaskool.org/native_ed/law/law_ane.html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http://www.alaskool.org/native_ed/law/tobeluk.html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Yardley’s 2009 New York Times article (Note 3) discusses the problems faced by rural schools when enrollment drops and makes note of the response from different legislators.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school by going to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http://www.chickaloon.org/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looking at “education” within the “Departments” tab.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more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this school at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http://ekc.k12northstar.org/about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and other educational opportunities in Sitka at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http://www.sitka.net/sitka/education.html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review a 2007 description of Alaska’s Tribal Health Network on line at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invalidUrl="http://www.hss.state.ak.us/hspc/files/ATHS PP.pdf"/>
              </a:rPr>
              <a:t>http://www.hss.state.ak.us/hspc/files/ATHS%20PP.pdf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learn about the Alaska Tribal Health System at 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https://www.alaskatribalhealth.org/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76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Pursuant to federal law, the Bureau of Indian Affairs publishes a list of federally recognized American Indian/Alaska Native tribes every two years in the Federal Register</a:t>
            </a:r>
          </a:p>
          <a:p>
            <a:pPr marL="274320" marR="0" lvl="0" indent="-76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76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list is located at this website:</a:t>
            </a:r>
          </a:p>
          <a:p>
            <a:pPr marL="274320" marR="0" lvl="0" indent="-76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http://www.bia.gov/WhoWeAre/BIA/OIS/TribalGovernmentServices/TribalDirectory/</a:t>
            </a:r>
          </a:p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6" name="Shape 7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8" name="Shape 8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0" name="Shape 9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Krauss, Michael, Gary Holton, Jim Kerr, and Colin T. West. 2011. Indigenous Peoples and Languages of Alaska. Fairbanks and Anchorage: Alaska Native Language Center and UAA Institute of Social and Economic Research. Online: http://www.uaf.edu/anla/map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32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photos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topkok\Desktop\drive-download-20170104T184455Z\IMG_828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816" y="302732"/>
            <a:ext cx="4247043" cy="30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topkok\Desktop\Sig desktop\drive-download-20170104T184455Z\IMG_82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03727"/>
            <a:ext cx="43732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5526" y="5105400"/>
            <a:ext cx="6753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NATIVE PEOPLES</a:t>
            </a:r>
          </a:p>
          <a:p>
            <a:pPr algn="r"/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BITE SIZE BRIEFING OF A FEW ESSENTIAL CONCEPTS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4114800" y="304800"/>
            <a:ext cx="50292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 is who we are. It is a vital collective and personal experience (like being human, in community and breathing)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 is central to what makes us able to live a healthy, strong, active, productive, cultural, and spiritual way of life.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 is hard work, it is “expensive”</a:t>
            </a:r>
            <a:endParaRPr lang="en-US" sz="272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r>
              <a:rPr lang="en-US" sz="272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72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 often requires working in the harshest of environments.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endParaRPr lang="en-US" sz="272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endParaRPr lang="en-US" sz="2720" b="0" i="0" u="none" strike="noStrike" cap="none" dirty="0" smtClean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endParaRPr lang="en-US" sz="272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endParaRPr lang="en-US" sz="2720" b="0" i="0" u="none" strike="noStrike" cap="none" dirty="0" smtClean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endParaRPr lang="en-US" sz="2720" b="0" i="0" u="none" strike="noStrike" cap="none" dirty="0" smtClean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2"/>
              </a:buClr>
              <a:buSzPct val="100740"/>
              <a:buFont typeface="Arial"/>
              <a:buChar char="•"/>
            </a:pPr>
            <a:r>
              <a:rPr lang="en-US" sz="4800" b="1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we LOVE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177" y="-15239"/>
            <a:ext cx="9144000" cy="1143000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Ways of Life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xfrm>
            <a:off x="-1" y="1127761"/>
            <a:ext cx="9146177" cy="5730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Stewarded and managed for thousands of years by Native peoples</a:t>
            </a:r>
          </a:p>
          <a:p>
            <a:pPr marL="708660" lvl="1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7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Our Ways of Life -a rigorous management system with exacting behavior &amp; interaction expectations (ceremonies, protocols, societal laws, customs, practices)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ederal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wildlife laws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 shortage use priority</a:t>
            </a:r>
          </a:p>
          <a:p>
            <a:pPr marL="708660" lvl="1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5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law</a:t>
            </a:r>
          </a:p>
          <a:p>
            <a:pPr marL="1074420" lvl="2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3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23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residents </a:t>
            </a:r>
            <a:r>
              <a:rPr lang="en-US" sz="23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qualify</a:t>
            </a:r>
          </a:p>
          <a:p>
            <a:pPr marL="1074420" lvl="2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5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 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have </a:t>
            </a:r>
            <a:r>
              <a:rPr lang="en-US" sz="259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add’l</a:t>
            </a:r>
            <a:r>
              <a:rPr lang="en-US" sz="25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regulations </a:t>
            </a:r>
          </a:p>
          <a:p>
            <a:pPr marL="708660" lvl="1" indent="-34290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</a:t>
            </a:r>
            <a:r>
              <a:rPr lang="en-US" sz="27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 - </a:t>
            </a:r>
            <a:r>
              <a:rPr lang="en-US" sz="23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</a:t>
            </a:r>
            <a:r>
              <a:rPr lang="en-US" sz="23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resident priority under ANILCA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#Its Complicated… ANCSA/ANILCA/…</a:t>
            </a:r>
          </a:p>
          <a:p>
            <a:pPr marL="708660" lvl="1" indent="-34290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7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and State management regimes</a:t>
            </a:r>
            <a:r>
              <a:rPr lang="en-US" sz="276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complicated</a:t>
            </a:r>
          </a:p>
          <a:p>
            <a:pPr marL="708660" lvl="1" indent="-34290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7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devalues </a:t>
            </a:r>
            <a:r>
              <a:rPr lang="en-US" sz="27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</a:t>
            </a:r>
            <a:r>
              <a:rPr lang="en-US" sz="27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endParaRPr lang="en-US" sz="276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9594" y="0"/>
            <a:ext cx="9144000" cy="1143000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 of Federal Indian Policy</a:t>
            </a:r>
          </a:p>
        </p:txBody>
      </p:sp>
      <p:sp>
        <p:nvSpPr>
          <p:cNvPr id="237" name="Shape 237"/>
          <p:cNvSpPr/>
          <p:nvPr/>
        </p:nvSpPr>
        <p:spPr>
          <a:xfrm rot="19926802">
            <a:off x="-472325" y="3872456"/>
            <a:ext cx="10085881" cy="4962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2509"/>
                </a:moveTo>
                <a:lnTo>
                  <a:pt x="112925" y="37679"/>
                </a:lnTo>
                <a:lnTo>
                  <a:pt x="112399" y="0"/>
                </a:lnTo>
                <a:lnTo>
                  <a:pt x="119999" y="62434"/>
                </a:lnTo>
                <a:lnTo>
                  <a:pt x="113111" y="120000"/>
                </a:lnTo>
                <a:lnTo>
                  <a:pt x="112925" y="83291"/>
                </a:lnTo>
                <a:lnTo>
                  <a:pt x="2946" y="84599"/>
                </a:lnTo>
                <a:lnTo>
                  <a:pt x="0" y="32509"/>
                </a:lnTo>
                <a:close/>
              </a:path>
            </a:pathLst>
          </a:custGeom>
          <a:solidFill>
            <a:schemeClr val="lt1">
              <a:alpha val="33725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idx="1"/>
          </p:nvPr>
        </p:nvSpPr>
        <p:spPr>
          <a:xfrm rot="19893570">
            <a:off x="107359" y="1672354"/>
            <a:ext cx="9144000" cy="5460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Treaty-Making</a:t>
            </a:r>
            <a:endParaRPr lang="en-US" sz="3200" b="1" i="0" u="none" strike="noStrike" cap="none" dirty="0">
              <a:solidFill>
                <a:schemeClr val="tx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20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3200" b="1" i="0" u="none" strike="noStrike" cap="none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Removal </a:t>
            </a:r>
            <a:r>
              <a:rPr lang="en-US" sz="32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 Reservations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320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200" b="1" i="0" u="none" strike="noStrike" cap="none" dirty="0" smtClean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Assimilation </a:t>
            </a:r>
            <a:r>
              <a:rPr lang="en-US" sz="3200" b="1" i="0" u="none" strike="noStrike" cap="none" dirty="0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&amp; Allotment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20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3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Reorganization </a:t>
            </a:r>
            <a:r>
              <a:rPr lang="en-US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&amp; Tribal </a:t>
            </a:r>
            <a:r>
              <a:rPr lang="en-US" sz="3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Preservation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3200" b="1" i="0" u="none" strike="noStrike" cap="none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Termination </a:t>
            </a:r>
            <a:r>
              <a:rPr lang="en-US" sz="32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&amp; Relocation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en-US" sz="32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Self-Determination &amp;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Self-Governance</a:t>
            </a:r>
            <a:endParaRPr lang="en-US" sz="3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				  </a:t>
            </a:r>
            <a:r>
              <a:rPr lang="en-US" sz="3200" b="0" i="0" u="none" strike="noStrike" cap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32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TODAY…</a:t>
            </a:r>
            <a:endParaRPr lang="en-US" sz="32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4720" y="2528088"/>
            <a:ext cx="9144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idx="1"/>
          </p:nvPr>
        </p:nvSpPr>
        <p:spPr>
          <a:xfrm>
            <a:off x="0" y="2895601"/>
            <a:ext cx="91440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7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 term of law </a:t>
            </a:r>
            <a:r>
              <a:rPr lang="en-US" sz="27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(Federal Law 18 </a:t>
            </a:r>
            <a:r>
              <a:rPr lang="en-US" sz="27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U.S.C</a:t>
            </a:r>
            <a:r>
              <a:rPr lang="en-US" sz="27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.): </a:t>
            </a:r>
            <a:r>
              <a:rPr lang="en-US" sz="272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(*in Alaska)</a:t>
            </a:r>
            <a:endParaRPr lang="en-US" sz="272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(a) all land within the limits of any Indian reservation under the jurisdiction of the United States Government, notwithstanding the issuance of any patent, and, including rights-of-way running through the reservation, </a:t>
            </a:r>
            <a:r>
              <a:rPr lang="en-US" sz="238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[METLAKATLA, ALASKA]</a:t>
            </a:r>
            <a:endParaRPr lang="en-US" sz="238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(b) all </a:t>
            </a:r>
            <a:r>
              <a:rPr lang="en-US" sz="238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dependent Indian communities </a:t>
            </a: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 the borders of the United States whether within the original or subsequently acquired territory thereof, and whether within or without the limits of a state, and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(c) </a:t>
            </a:r>
            <a:r>
              <a:rPr lang="en-US" sz="238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Indian allotments</a:t>
            </a: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the Indian titles to which have not been extinguished, including rights-of-way running through the same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“Indian Country”?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18297"/>
            <a:ext cx="9144000" cy="149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chemeClr val="lt1"/>
              </a:buClr>
              <a:buSzPct val="25000"/>
            </a:pPr>
            <a:r>
              <a:rPr lang="en-US" sz="27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 a term of art, identity, modern </a:t>
            </a:r>
            <a:r>
              <a:rPr lang="en-US" sz="272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indigenX</a:t>
            </a:r>
            <a:r>
              <a:rPr lang="en-US" sz="27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phrasing: </a:t>
            </a:r>
            <a:endParaRPr lang="en-US" sz="272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the lands where indigenous peoples have always existed</a:t>
            </a:r>
          </a:p>
          <a:p>
            <a:pPr marL="742950" lvl="1" indent="-285750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way of referencing our collective “community”</a:t>
            </a:r>
          </a:p>
          <a:p>
            <a:pPr marL="742950" lvl="1" indent="-285750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a.k.a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homelands, village, our lands, ‘The </a:t>
            </a:r>
            <a:r>
              <a:rPr lang="en-US" sz="238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 with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“Indian Country”</a:t>
            </a:r>
          </a:p>
          <a:p>
            <a:pPr marL="708660" lvl="1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3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extensive </a:t>
            </a:r>
            <a:r>
              <a:rPr lang="en-US" sz="23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governmental </a:t>
            </a:r>
            <a:r>
              <a:rPr lang="en-US" sz="23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powers</a:t>
            </a:r>
          </a:p>
          <a:p>
            <a:pPr marL="708660" lvl="1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59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5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 fish &amp; game, natural resources, have tribal courts and law enforcement, enact zoning ordinances, impose taxes, run </a:t>
            </a:r>
            <a:r>
              <a:rPr lang="en-US" sz="25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businesses </a:t>
            </a:r>
            <a:endParaRPr lang="en-US" sz="259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 in Alaska, even without territorial jurisdiction, have the same legal status with the federal government</a:t>
            </a:r>
          </a:p>
          <a:p>
            <a:pPr marL="342900" lvl="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didn’t address Tribes; ANCSA lands aren’t tribal land</a:t>
            </a:r>
          </a:p>
          <a:p>
            <a:pPr marL="708660" lvl="1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6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</a:t>
            </a:r>
            <a:r>
              <a:rPr lang="en-US" sz="26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v. Native Village of </a:t>
            </a:r>
            <a:r>
              <a:rPr lang="en-US" sz="260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Venetie</a:t>
            </a:r>
            <a:r>
              <a:rPr lang="en-US" sz="26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(1998): SCOTUS held that ANCSA lands, even §19(b) lands, were not </a:t>
            </a:r>
            <a:r>
              <a:rPr lang="en-US" sz="2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“Indian Country” 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the land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 no longer under federal </a:t>
            </a:r>
            <a:r>
              <a:rPr lang="en-US" sz="2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supervision</a:t>
            </a:r>
          </a:p>
          <a:p>
            <a:pPr marL="708660" lvl="1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lands pre-dating ANCSA were not included in the law and have same status (allotments, trust land, …)</a:t>
            </a:r>
            <a:endParaRPr lang="en-US"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 280 -state to exercise federal authority over some aspects of criminal and civil jurisdiction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nwillingness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recognize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concurrent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jurisdiction, =&gt;frequent litigation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2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Village of </a:t>
            </a:r>
            <a:r>
              <a:rPr lang="en-US" sz="200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Venetie</a:t>
            </a: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v. Alaska, 944 F.2d 548 (9th Cir. </a:t>
            </a: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1991)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must give full faith and credit to tribal child-custody determinations as neither ICWA or PL 280 prevent tribes from exercising concurrent jurisdiction</a:t>
            </a:r>
          </a:p>
          <a:p>
            <a:pPr marL="708660" lvl="2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2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v. Baker, 982 P.2d 738 (AK. </a:t>
            </a: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1999) 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must recognize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jurisdiction over members even in the absence of Indian Country, reversing their earlier decision in </a:t>
            </a: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Village of Nenana v. State of Alaska DHSS, 722 P.2d 219 (AK 1986</a:t>
            </a: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08660" lvl="2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2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Kaltag v. Hogan </a:t>
            </a: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(AK. 09 </a:t>
            </a: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960)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Concerned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adoption of an Indian child handled by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court.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declined to hear the State’s appeal, sending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strong message to the State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recognize Tribe’s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ICWA jurisdiction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Jurisdiction in Alaska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= bulk of law enforcement, but often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lacking, centralized system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courts hear civil and misdemeanor offenses, but State may dispute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Courts limited by funding, trained personnel, or may limit themselves, by choosing what cases to hear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DOI balks at funding tribal courts in PL 280 states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 Tribal Law and Order Act had beneficial provisions for Alaska tribes, but were eliminated due to a State complaint and Congress members unwilling to create an “Alaska earmark”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 280 Consequence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1" y="1143000"/>
            <a:ext cx="9154884" cy="5707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State Troopers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respond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serious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crimes, response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slow or non-existent; vast territory, limited resources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VPOs/TPOs (Village/Tribal 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Police 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Officers)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Hired </a:t>
            </a: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villages using BIA </a:t>
            </a: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funding; low pay, inadequate resources for training; More Tribal Law and Order Act funds available since 2010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74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VPSOs (Village </a:t>
            </a:r>
            <a:r>
              <a:rPr lang="en-US" sz="27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</a:t>
            </a:r>
            <a:r>
              <a:rPr lang="en-US" sz="27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</a:t>
            </a:r>
            <a:r>
              <a:rPr lang="en-US" sz="27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Officers)</a:t>
            </a:r>
            <a:endParaRPr lang="en-US" sz="272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Funded by State, tribal non-profit consortiums supervise</a:t>
            </a: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for 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safety, </a:t>
            </a: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fire fighting, water safety, emergency medical assistance, 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</a:t>
            </a: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rescue</a:t>
            </a: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only 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‘law enforcement’; </a:t>
            </a: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expected to be available 24/7</a:t>
            </a: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 pay, distance supervision by troopers, lack back up</a:t>
            </a:r>
            <a:endParaRPr lang="en-US" sz="27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Law Enforcement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idx="1"/>
          </p:nvPr>
        </p:nvSpPr>
        <p:spPr>
          <a:xfrm>
            <a:off x="533400" y="1303497"/>
            <a:ext cx="3429000" cy="5533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DOI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underwent rulemaking earlier this year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continued litigation but ultimately withdrew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 can now petition to take land into trust, thus potentially creating new Indian Country in Alaska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-13063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 into Trust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91" y="1154724"/>
            <a:ext cx="4747845" cy="231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3092" y="3472138"/>
            <a:ext cx="4747845" cy="33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56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land settlement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</a:t>
            </a:r>
            <a:r>
              <a:rPr lang="en-US" sz="22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Natives who opted in relinquished aboriginal title to </a:t>
            </a:r>
            <a:r>
              <a:rPr lang="en-US" sz="22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roughly 350 </a:t>
            </a:r>
            <a:r>
              <a:rPr lang="en-US" sz="22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2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illion acres of land </a:t>
            </a:r>
            <a:r>
              <a:rPr lang="en-US" sz="22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exchange for (fee simple title to) 44 million acres of land and almost $1 </a:t>
            </a:r>
            <a:r>
              <a:rPr lang="en-US" sz="22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billion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(roughly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3/acre)</a:t>
            </a:r>
            <a:endParaRPr lang="en-US" sz="217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Signed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into law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18, 1971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 of a decade long effort led by AFN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Alaska became a state, land selections began but Native claims still needed to be </a:t>
            </a:r>
            <a:r>
              <a:rPr lang="en-US" sz="259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settled; oil was key driver by state </a:t>
            </a:r>
            <a:endParaRPr lang="en-US" sz="259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Amended numerous times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ANCSA?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29" y="4495800"/>
            <a:ext cx="9108141" cy="206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Settlement split among 12 (later 13) regional corporations (not tribes)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Alaska Natives alive on Dec. 17</a:t>
            </a:r>
            <a:r>
              <a:rPr lang="en-US" sz="24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who met requirements became shareholders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corporations have subsurface rights (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minerals)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 corporations have surface rights (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timber)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xfrm>
            <a:off x="152400" y="1524000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231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Federally Recognized Tr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(often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overlap </a:t>
            </a:r>
            <a:r>
              <a:rPr lang="en-US" sz="3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villages)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cultural groups and distinct languages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19.5% of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state’s population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810000" cy="1143000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NATIVE PEOPLES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sections important to Alaska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Natives – most critical:</a:t>
            </a: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518"/>
              </a:spcBef>
              <a:buClr>
                <a:schemeClr val="lt1"/>
              </a:buClr>
              <a:buSzPct val="99615"/>
              <a:buFont typeface="Arial"/>
              <a:buChar char="–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VIII subsistence management on federal public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 due to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§ 4(b)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extinguishing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aboriginal hunting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fishing rights; per Congressional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committee reports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expected AK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DOI to protect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rights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this did not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happen</a:t>
            </a:r>
          </a:p>
          <a:p>
            <a:pPr marL="342900" lvl="0"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</a:t>
            </a: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 went back to Congress to obtain a solution</a:t>
            </a:r>
          </a:p>
          <a:p>
            <a:pPr marL="742950" lvl="1" indent="-285750">
              <a:lnSpc>
                <a:spcPct val="80000"/>
              </a:lnSpc>
              <a:spcBef>
                <a:spcPts val="434"/>
              </a:spcBef>
              <a:buClr>
                <a:schemeClr val="lt1"/>
              </a:buClr>
              <a:buSzPct val="98636"/>
              <a:buFont typeface="Arial"/>
              <a:buChar char="–"/>
            </a:pP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 responded with Title VIII –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a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subsistence priority for Native hunting and fishing on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 lands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shortages; Alaska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complained that priority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 race-based and in conflict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State Constitution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=&gt; language changed to </a:t>
            </a:r>
            <a:r>
              <a:rPr lang="en-US" sz="217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“rural resident” </a:t>
            </a:r>
            <a:r>
              <a:rPr lang="en-US" sz="217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instead</a:t>
            </a:r>
          </a:p>
          <a:p>
            <a:pPr marL="742950" lvl="1" indent="-285750">
              <a:lnSpc>
                <a:spcPct val="80000"/>
              </a:lnSpc>
              <a:spcBef>
                <a:spcPts val="434"/>
              </a:spcBef>
              <a:buClr>
                <a:schemeClr val="lt1"/>
              </a:buClr>
              <a:buSzPct val="98636"/>
              <a:buFont typeface="Arial"/>
              <a:buChar char="–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Fails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properly protect Alaska Native communities, especially those located in areas considered “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non-rural”; potential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solution: change the language to read “Native and rural” and have Title VIII officially declared to be Indian law </a:t>
            </a: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Congress enacts Indian law that law can give rights to Native people different from those enjoyed by other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Americans; Alaska Natives have two separate and distinct statuses: 1) Political, as noted above, and 2) Racial, as protected class of citizens under US law</a:t>
            </a:r>
          </a:p>
          <a:p>
            <a:pPr marL="742950" lvl="1" indent="-285750">
              <a:lnSpc>
                <a:spcPct val="9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Arial"/>
              <a:buChar char="–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Other:  Title IV ANCSA/State Law, XIV ANCSA “1991 amendments”, 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518"/>
              </a:spcBef>
              <a:buClr>
                <a:schemeClr val="lt1"/>
              </a:buClr>
              <a:buSzPct val="99615"/>
              <a:buFont typeface="Arial"/>
              <a:buChar char="–"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ANILCA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(separate law but connected to ANCSA) 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714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peoples educated their children and community members throughout life, used rites of passage to demarcate life changes, grow responsibility, continue knowledge learning and sharing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immigration started happening at the front end of the colonial period, saw a shift as church, state, and business beginning to work together to colonize Alaska.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olonial educations efforts varied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Treaty of Cession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about 50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Russian Orthodox Church schools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1867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-1884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largely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ignored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Presbyterian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Church schools in Sitka, Wrangell, and other places in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SE; Russian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Orthodox Church in Aleutian Islands, SW Alaska, and Sitka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1884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Organic Act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made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provision for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education; 99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of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children-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Native; DOI to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for education “</a:t>
            </a:r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without reference to </a:t>
            </a:r>
            <a:r>
              <a:rPr lang="en-US" sz="2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race” 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1905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Nelson Act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codified segregated  school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system; 1929 lawsuit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William Paul finally changed this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1885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DOI Dept. of Education appointed Sheldon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Jackson, a Presbyterian Missionary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carry out education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Alaska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36"/>
              <a:buFont typeface="Arial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esponsibility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education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given to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religious denominations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36"/>
              <a:buFont typeface="Arial"/>
              <a:buChar char="–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Schools segregated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enough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White children for separate schools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000"/>
              <a:buFont typeface="Arial"/>
              <a:buChar char="–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Pribilof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Islands schools maintained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Alaska Commercial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Company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 (Before Statehood)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idx="1"/>
          </p:nvPr>
        </p:nvSpPr>
        <p:spPr>
          <a:xfrm>
            <a:off x="0" y="1132114"/>
            <a:ext cx="9144000" cy="5725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damaging effects from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church and state run boarding schools from removing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still seen today as intergenerational harm and trauma (</a:t>
            </a:r>
            <a:r>
              <a:rPr lang="en-US" sz="24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Alaska Native statistics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boarding schools and boarding homes were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of the colonial process – just as it had been in the Lower 48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Sheldon Jackson was a student of the Carlisle Indian Boarding School experiment – “Kill the Indian, save the man”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Easy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cheap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Territory (and later State) to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children from their families and communities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attendees suffered atrocious acts of violence and degradation being taken from their families and exposed to bad-acting adults; some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attendees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had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experiences; many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today’s AK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leaders attended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Sheldon Jackson, Mt. </a:t>
            </a:r>
            <a:r>
              <a:rPr lang="en-US" sz="22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Edgecumbe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Wrangell Institute, Galena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Interior Learning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Academy,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Nenana Living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Center…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Now, though the state constitution requires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equal opportunity for children to receive local education,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still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number of boarding schools in AK and each year the state legislature brings up consolidation/boarding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schools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solutions despite the legacy of harm to most students and communities.  </a:t>
            </a:r>
            <a:endParaRPr sz="24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-17416" y="-10886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Boarding Homes and Boarding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idx="1"/>
          </p:nvPr>
        </p:nvSpPr>
        <p:spPr>
          <a:xfrm>
            <a:off x="4419600" y="1752600"/>
            <a:ext cx="4724400" cy="51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 Native families want what every other family wants and expects, equal education opportunity in their communities so children are where they belong, with their families, communities, and cultures; so they may grow to be thriving, healthy, happy Native peoples of this land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Native families want?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143000"/>
            <a:ext cx="4419600" cy="5715000"/>
            <a:chOff x="-11723" y="1143000"/>
            <a:chExt cx="3288323" cy="446861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23" y="1143000"/>
              <a:ext cx="3288323" cy="228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23" y="3431188"/>
              <a:ext cx="3288323" cy="2180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idx="1"/>
          </p:nvPr>
        </p:nvSpPr>
        <p:spPr>
          <a:xfrm>
            <a:off x="0" y="1151965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1971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: 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Five 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9</a:t>
            </a:r>
            <a:r>
              <a:rPr lang="en-US" sz="2400" baseline="300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grade Kivalina students sue the state to require a secondary school in 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their village</a:t>
            </a: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Outcome: Kivalina 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got a K-12 school and a new state regulation stating that every child has a right 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to 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education without leaving home </a:t>
            </a:r>
            <a:endParaRPr lang="en-US" sz="2400" dirty="0" smtClean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1972: “Molly </a:t>
            </a:r>
            <a:r>
              <a:rPr lang="en-US" sz="2400" dirty="0" err="1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Hootch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” 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litigation (</a:t>
            </a:r>
            <a:r>
              <a:rPr lang="en-US" sz="24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Tobeluk</a:t>
            </a:r>
            <a:r>
              <a:rPr lang="en-US" sz="24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v. Lind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): group of children 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sue </a:t>
            </a:r>
            <a:r>
              <a:rPr lang="en-US" sz="2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the State for noncompliance with the new </a:t>
            </a:r>
            <a:r>
              <a:rPr lang="en-US" sz="2400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regulations</a:t>
            </a:r>
            <a:endParaRPr lang="en-US" sz="2400" dirty="0"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 marL="708660" lvl="1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  <a:sym typeface="Calibri"/>
              </a:rPr>
              <a:t>Outcome: 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Calibri"/>
              </a:rPr>
              <a:t>C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onsent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decree providing for the establishment of a high school program in every one of the 126 villages covered by the litigation, unless people in the village decided against a local program.</a:t>
            </a:r>
            <a:endParaRPr lang="en-US" sz="24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Lawsuits Filed to Protect this Right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3"/>
          <a:stretch/>
        </p:blipFill>
        <p:spPr bwMode="auto">
          <a:xfrm>
            <a:off x="5334000" y="11430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idx="1"/>
          </p:nvPr>
        </p:nvSpPr>
        <p:spPr>
          <a:xfrm>
            <a:off x="-26894" y="1160928"/>
            <a:ext cx="9170894" cy="5697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Kasayulie v. State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(1999): Court finds AK has dual, arbitrary, unconstitutional, and racially discriminatory system for funding school facilities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Held education is a fundamental right 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Rejected motion from state to reopen the decision, as the new info provided reinforced the court's findings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then allocated significant funds for construction and renovation of rural schools but has not yet changed the unconstitutional, dual system of facilities financing 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Moore v. State (2009):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 finds the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continued to deny students in rural schools the education guaranteed them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AK Constitution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not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 its constitutional responsibility to “maintain a system of public schools open to all children of the State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Currently, schools with less than 10 students enrolled are not eligible for state school funding, forcing closure and communities to once again be lifeless without their children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Lawsuits Cont’d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" y="457200"/>
            <a:ext cx="9049328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idx="1"/>
          </p:nvPr>
        </p:nvSpPr>
        <p:spPr>
          <a:xfrm>
            <a:off x="1" y="4191000"/>
            <a:ext cx="9144000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Utilize Self-Determination/Self-Governance over Education like the Alaska Native Health System </a:t>
            </a:r>
            <a:r>
              <a:rPr lang="en-US" sz="248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 done, transforming health outcomes (over 10 year increase in life expectancy, over 90% of children immunized, higher than any other pop.)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Fed-State-Tribe Partnership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an education to compete in the work force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includes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ways of knowing and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– it is an environment all children can thrive in</a:t>
            </a:r>
            <a:endParaRPr lang="en-US" sz="248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Potential Solutions Exist</a:t>
            </a:r>
            <a:r>
              <a:rPr lang="en-US" sz="4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492" y="1143000"/>
            <a:ext cx="53450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idx="1"/>
          </p:nvPr>
        </p:nvSpPr>
        <p:spPr>
          <a:xfrm>
            <a:off x="0" y="1143000"/>
            <a:ext cx="55626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Solutions to health and wellness issues are approached from many angles</a:t>
            </a:r>
          </a:p>
          <a:p>
            <a:pPr marL="742950" marR="0" lvl="1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Re-establishing cultural pride, increasing local control of health care and local staffing of health programs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care and treatment services are provided by tribal health consortiums and regional tribal non-profit entities, as well as individual tribes and State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638 c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ontracting and  self-governance compacting </a:t>
            </a:r>
            <a:r>
              <a:rPr lang="en-US" sz="296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enables Native orgs to increase their level of control over health-care delivery </a:t>
            </a:r>
            <a:r>
              <a:rPr lang="en-US" sz="296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work towards healthier peoples</a:t>
            </a:r>
            <a:endParaRPr lang="en-US" sz="296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Organizations Today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002" y="1143000"/>
            <a:ext cx="359999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matopkok\Desktop\drive-download-20170104T184455Z\IMG_82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001" y="3428999"/>
            <a:ext cx="359999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idx="1"/>
          </p:nvPr>
        </p:nvSpPr>
        <p:spPr>
          <a:xfrm>
            <a:off x="-11723" y="1441938"/>
            <a:ext cx="5181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 “tribe” used two ways:</a:t>
            </a:r>
          </a:p>
          <a:p>
            <a:pPr marL="674370" marR="0" lvl="1" indent="-29336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Ethnologically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social, political organization of a group of people who share race, customs, language, culture, etc.</a:t>
            </a:r>
          </a:p>
          <a:p>
            <a:pPr marL="674370" marR="0" lvl="1" indent="-29336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Legally-politically (</a:t>
            </a:r>
            <a:r>
              <a:rPr lang="en-US" sz="2400" b="0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Montoya v. United States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180 U.S. 261 (1901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)):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 body of Indians of the same or a similar race, united in a community under one leadership or government, and inhabiting a particular though sometimes ill-defined territory”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Shape 7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Governments</a:t>
            </a:r>
          </a:p>
        </p:txBody>
      </p:sp>
      <p:pic>
        <p:nvPicPr>
          <p:cNvPr id="15362" name="Picture 2" descr="C:\Users\matopkok\Desktop\Sig desktop\drive-download-20170104T184455Z\IMG_82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028" y="1482969"/>
            <a:ext cx="35519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Sig desktop\drive-download-20170106T194658Z\IMG_83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900" y="3851030"/>
            <a:ext cx="3562100" cy="26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2202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0600" y="21717000"/>
            <a:ext cx="6686548" cy="49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idx="1"/>
          </p:nvPr>
        </p:nvSpPr>
        <p:spPr>
          <a:xfrm>
            <a:off x="3236258" y="1143000"/>
            <a:ext cx="5907742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5769" marR="0" lvl="0" indent="-4457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567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federally recognized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231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in Alaska)</a:t>
            </a:r>
          </a:p>
          <a:p>
            <a:pPr marL="445769" marR="0" lvl="0" indent="-445769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tribe possesses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inherent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rights of self-government (i.e. tribal sovereignty) and are entitled to receive certain federal benefits, services, and protections because of their special relationship with the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U.S.</a:t>
            </a:r>
          </a:p>
          <a:p>
            <a:pPr marL="1177289" lvl="2" indent="-445769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law, 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subject to the plenary power of 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</a:t>
            </a:r>
          </a:p>
          <a:p>
            <a:pPr marL="1177289" lvl="2" indent="-445769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to deal with and regulate the tribes is wholly federal; the states are </a:t>
            </a:r>
            <a:r>
              <a:rPr lang="en-US" sz="2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excluded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unless Congress delegates power to them 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(e.g.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 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280)</a:t>
            </a:r>
          </a:p>
          <a:p>
            <a:pPr marL="1177289" lvl="2" indent="-445769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government has a responsibility for the protection of Tribes from encroachments by the states and their citizens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Shape 72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Governments</a:t>
            </a:r>
          </a:p>
        </p:txBody>
      </p:sp>
      <p:pic>
        <p:nvPicPr>
          <p:cNvPr id="4098" name="Picture 2" descr="C:\Users\matopkok\Desktop\drive-download-20170104T184455Z\IMG_8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0800"/>
            <a:ext cx="3200400" cy="25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topkok\Desktop\drive-download-20170104T184455Z\IMG_83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29" y="1133711"/>
            <a:ext cx="3200400" cy="31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Shape 793"/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idx="1"/>
          </p:nvPr>
        </p:nvSpPr>
        <p:spPr>
          <a:xfrm>
            <a:off x="0" y="1129937"/>
            <a:ext cx="9144000" cy="5728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400050" lvl="0" indent="-34925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regional corporations (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2000" baseline="30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land)</a:t>
            </a:r>
          </a:p>
          <a:p>
            <a:pPr marL="765810" lvl="1" indent="-34925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million acres + subsurface estate of village-selected lands, fee simple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195 village corporations (originally 224, some merge)</a:t>
            </a:r>
          </a:p>
          <a:p>
            <a:pPr marL="765810" lvl="1" indent="-34925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million acres of surface estate, fee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</a:p>
          <a:p>
            <a:pPr marL="765810" lvl="1" indent="-34925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$962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million paid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335 million acres of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land (~$3/acre)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business’ incorporated under state law, to benefit shareholders</a:t>
            </a:r>
          </a:p>
          <a:p>
            <a:pPr marL="34290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 are privately owned, not held in trust; not Indian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Country</a:t>
            </a:r>
          </a:p>
          <a:p>
            <a:pPr marL="342900" lvl="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provisions</a:t>
            </a:r>
          </a:p>
          <a:p>
            <a:pPr marL="708660" lvl="1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7(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7(j)–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70% of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natural resource revenue must be shared among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 corps, distributed to Village Corps and shareholders</a:t>
            </a:r>
          </a:p>
          <a:p>
            <a:pPr marL="708660" lvl="1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 6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and some village corporations opened rolls to those born after December 18</a:t>
            </a:r>
            <a:r>
              <a:rPr lang="en-US" sz="20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1971 </a:t>
            </a: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stocks cannot be bought or sold on the open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Corporations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for maintenance and protection of  historical places and cemetery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sites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extinguished  aboriginal hunting and fishing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rights 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of the ANCs (regional corps) are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contributors to the economy in revenue and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employment; Top 49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held by non-Natives and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non-shareholders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SBA 8(a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Contracting- Tribes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ANCs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unique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rights in Federal procurement to jump-start Native economies</a:t>
            </a:r>
          </a:p>
          <a:p>
            <a:pPr marL="708660" lvl="1" indent="-342900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101818"/>
              <a:buFont typeface="Arial"/>
              <a:buChar char="•"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 txBox="1">
            <a:spLocks noGrp="1"/>
          </p:cNvSpPr>
          <p:nvPr>
            <p:ph type="title"/>
          </p:nvPr>
        </p:nvSpPr>
        <p:spPr>
          <a:xfrm>
            <a:off x="0" y="-13063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Highlights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idx="1"/>
          </p:nvPr>
        </p:nvSpPr>
        <p:spPr>
          <a:xfrm>
            <a:off x="457200" y="1486988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for every village, but some merged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of the village corporations is varied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corporations merged and pooled resources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no longer exist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heavily depend on 7(i) distributions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NANA and AHTNA regions: all but one village merged with the Regional Corporation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Kikiktagruk Inupiat Corporation (KIC) in Kotzebue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Village of Chitina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Calista Region: 56 communities organized into 45 Village Corporations </a:t>
            </a:r>
          </a:p>
        </p:txBody>
      </p:sp>
      <p:sp>
        <p:nvSpPr>
          <p:cNvPr id="900" name="Shape 900"/>
          <p:cNvSpPr txBox="1">
            <a:spLocks noGrp="1"/>
          </p:cNvSpPr>
          <p:nvPr>
            <p:ph type="title"/>
          </p:nvPr>
        </p:nvSpPr>
        <p:spPr>
          <a:xfrm>
            <a:off x="4354" y="13063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 Corporations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/>
        </p:nvSpPr>
        <p:spPr>
          <a:xfrm>
            <a:off x="19594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GOVERNORS TRIBAL ADVISORY COMMITTEE</a:t>
            </a:r>
          </a:p>
        </p:txBody>
      </p:sp>
      <p:pic>
        <p:nvPicPr>
          <p:cNvPr id="943" name="Shape 94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295400"/>
            <a:ext cx="7543800" cy="3877512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Shape 944"/>
          <p:cNvSpPr txBox="1"/>
          <p:nvPr/>
        </p:nvSpPr>
        <p:spPr>
          <a:xfrm>
            <a:off x="583474" y="5562600"/>
            <a:ext cx="822960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Education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Healthcare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Subsistence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Energy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Public safety and justice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Wildlife and fisheries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Economic development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Housing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Transportation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Language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11. Culture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762000" y="5257800"/>
            <a:ext cx="7315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Consists of 11 members representing expertise in 11 areas: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idx="1"/>
          </p:nvPr>
        </p:nvSpPr>
        <p:spPr>
          <a:xfrm>
            <a:off x="0" y="3321424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Numerous Major Cultural Groups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231 Tribal Governments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Statewide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Native Non-Profit Orgs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Regional Native Non-Profit Associations/Consortiums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Cultural and Heritage Centers/Museums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endParaRPr lang="en-US" sz="248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Regional Corporations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195 ANCSA Village Corporations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Marine Mammal Commissions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Migratory Bird Co-Management Council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Indian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Reservation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lang="en-US" sz="24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Plus others…</a:t>
            </a:r>
            <a:endParaRPr lang="en-US" sz="24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96"/>
              </a:spcBef>
              <a:buClr>
                <a:schemeClr val="lt1"/>
              </a:buClr>
              <a:buSzPct val="99200"/>
              <a:buFont typeface="Arial"/>
              <a:buNone/>
            </a:pPr>
            <a:endParaRPr sz="24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Shape 6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COMMUNITY SNAPSHOT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2217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 Native Organizations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Three Sovereigns operate in Alaska: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Tribal Governments, Federal Government, State Government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idx="1"/>
          </p:nvPr>
        </p:nvSpPr>
        <p:spPr>
          <a:xfrm>
            <a:off x="0" y="1129552"/>
            <a:ext cx="9220200" cy="5728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TRIBES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Inherent sovereignty, pre-date US Constitution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1600" i="0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“Federally Recognized Tribes” Pre-date </a:t>
            </a:r>
            <a:r>
              <a:rPr lang="en-US" sz="1600" i="0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ANCSA, but not mentioned in Act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 and maintain jurisdiction over members; can enact laws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Government to government relationship with the U.S. government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own little or no land (problematic for governance</a:t>
            </a:r>
            <a:r>
              <a:rPr lang="en-US" sz="16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endParaRPr lang="en-US" sz="16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CORPORATIONS</a:t>
            </a:r>
            <a:endParaRPr lang="en-US" sz="1600" b="0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Construct of law; are state incorporated; exist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make </a:t>
            </a:r>
            <a:r>
              <a:rPr lang="en-US" sz="16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profit; own ANCSA land in fee simple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b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govern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relationship with state and federal </a:t>
            </a:r>
            <a:r>
              <a:rPr lang="en-US" sz="16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govts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any other 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corporation; they pay dividends to shareholders</a:t>
            </a:r>
            <a:endParaRPr lang="en-US"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laws include ANCSA corps as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beneficiaries to the 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 that also include Tribes as beneficiaries</a:t>
            </a:r>
            <a:endParaRPr lang="en-US"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1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land to increase revenue, </a:t>
            </a:r>
            <a:r>
              <a:rPr lang="en-US" sz="16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develop natural resources mus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share 70% of revenue with other ANCSA corps (7(</a:t>
            </a: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endParaRPr lang="en-US" sz="16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ct val="97777"/>
              <a:buFont typeface="Arial"/>
              <a:buChar char="•"/>
            </a:pP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1" indent="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None/>
            </a:pPr>
            <a:endParaRPr lang="en-US" sz="1600" u="sng" dirty="0" smtClean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 marL="365760" lvl="1" indent="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None/>
            </a:pPr>
            <a:r>
              <a:rPr lang="en-US" sz="1600" u="sng" dirty="0" smtClean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12 REGIONAL NATIVE NON-PROFITS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Aleutian/Pribilof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Islands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Arctic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Slope Native Association,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Ltd.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Village Council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Presidents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Bristol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Bay Native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Chugachmiut</a:t>
            </a:r>
            <a:endParaRPr lang="en-US" sz="16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Cook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Inlet Tribal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Council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Copper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River Native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Kawarek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Inc.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Kodiak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Native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Maniilaq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Association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Tanana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Chiefs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*Central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Council of Tlingit &amp; Haida Indians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–Federally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Recognized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Tribe</a:t>
            </a:r>
          </a:p>
          <a:p>
            <a:pPr marL="342900" lvl="0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u="sng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OTHER STATEWIDE NATIVE NON-PROFITS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Alaska Federation of Natives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First Alaskans Institute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Alaska Native Science Commission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Alaska Native Health Board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Inuit Circumpolar Council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Alaska Native Arts Foundation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r>
              <a:rPr lang="en-US" sz="1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Alaska Native Heritage Center</a:t>
            </a: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8660" lvl="1" indent="-342900">
              <a:lnSpc>
                <a:spcPct val="80000"/>
              </a:lnSpc>
              <a:spcBef>
                <a:spcPts val="352"/>
              </a:spcBef>
              <a:buClr>
                <a:schemeClr val="lt1"/>
              </a:buClr>
              <a:buSzPct val="97777"/>
              <a:buFont typeface="Arial"/>
              <a:buChar char="•"/>
            </a:pPr>
            <a:endParaRPr lang="en-US" sz="16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97777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to Note</a:t>
            </a:r>
            <a:endParaRPr lang="en-US" sz="3959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0"/>
            <a:ext cx="1371600" cy="112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29616"/>
            <a:ext cx="1828799" cy="87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/>
        </p:nvSpPr>
        <p:spPr>
          <a:xfrm>
            <a:off x="-28302" y="1054100"/>
            <a:ext cx="3838302" cy="580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8620" marR="0" lvl="0" indent="-3505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villages have a:</a:t>
            </a:r>
          </a:p>
          <a:p>
            <a:pPr marL="663258" marR="0" lvl="1" indent="-34575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Tribal Government</a:t>
            </a:r>
          </a:p>
          <a:p>
            <a:pPr marL="663258" marR="0" lvl="1" indent="-34575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Municipal Government (State Charter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3258" marR="0" lvl="1" indent="-34575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Village Corporation</a:t>
            </a:r>
          </a:p>
          <a:p>
            <a:pPr marL="320358" marR="0" lvl="1" indent="-285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5052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village deals with: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ANCSA Regional Corporation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Non-Profit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Consortiums and Commissions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Statewide Non-Profits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Borough Governments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Borough School Districts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Government, and all its departments</a:t>
            </a:r>
          </a:p>
          <a:p>
            <a:pPr marL="560388" marR="0" lvl="1" indent="-29368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 Government, and all its departments, agencies, offices and programs</a:t>
            </a:r>
          </a:p>
        </p:txBody>
      </p:sp>
      <p:sp>
        <p:nvSpPr>
          <p:cNvPr id="782" name="Shape 782"/>
          <p:cNvSpPr/>
          <p:nvPr/>
        </p:nvSpPr>
        <p:spPr>
          <a:xfrm>
            <a:off x="0" y="0"/>
            <a:ext cx="9144000" cy="10541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Layers of Organizations in Villages</a:t>
            </a: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1" y="1063065"/>
            <a:ext cx="5334000" cy="34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05518" y="4504765"/>
            <a:ext cx="533848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Tx/>
              <a:buSzTx/>
            </a:pPr>
            <a:r>
              <a:rPr lang="en-US" sz="1600" kern="1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Important to Understand: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Many </a:t>
            </a:r>
            <a:r>
              <a:rPr lang="en-US" sz="1600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tribes </a:t>
            </a:r>
            <a:r>
              <a:rPr lang="en-US" sz="1600" kern="1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and municipal governments are separate types of governments.  Tribe’s sovereignty exists inherently and is also recognized by federal law, local governments derive their authority from their sovereign, the state government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Some Tribes and Municipalities operate cooperatively, some do not, some enter into </a:t>
            </a:r>
            <a:r>
              <a:rPr lang="en-US" sz="1600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contractual agreements to share resources and administrative </a:t>
            </a:r>
            <a:r>
              <a:rPr lang="en-US" sz="1600" kern="12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duties</a:t>
            </a:r>
            <a:endParaRPr lang="en-US" sz="1600" kern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00099" y="5909694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World View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2202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0600" y="21717000"/>
            <a:ext cx="6686548" cy="49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18"/>
          <p:cNvSpPr txBox="1">
            <a:spLocks noGrp="1"/>
          </p:cNvSpPr>
          <p:nvPr>
            <p:ph type="title"/>
          </p:nvPr>
        </p:nvSpPr>
        <p:spPr>
          <a:xfrm>
            <a:off x="800099" y="5909694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World View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18"/>
          <p:cNvSpPr txBox="1">
            <a:spLocks/>
          </p:cNvSpPr>
          <p:nvPr/>
        </p:nvSpPr>
        <p:spPr>
          <a:xfrm>
            <a:off x="838200" y="31019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dirty="0" smtClean="0">
                <a:solidFill>
                  <a:schemeClr val="dk1"/>
                </a:solidFill>
                <a:latin typeface="Palatino" charset="0"/>
                <a:ea typeface="Palatino" charset="0"/>
                <a:cs typeface="Palatino" charset="0"/>
                <a:sym typeface="Calibri"/>
              </a:rPr>
              <a:t>We Belong to Alaska.</a:t>
            </a:r>
            <a:endParaRPr lang="en-US" sz="4400" b="1" dirty="0">
              <a:solidFill>
                <a:schemeClr val="dk1"/>
              </a:solidFill>
              <a:latin typeface="Palatino" charset="0"/>
              <a:ea typeface="Palatino" charset="0"/>
              <a:cs typeface="Palatino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17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17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17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share what's on my table with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48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share with you my heart is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happy,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yours, and this is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way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[the] subsistence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way of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48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heard the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 Subsistence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until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l97l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Native Land Claims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48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 time, when I was brought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culture of my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people,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it's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-US" sz="24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been our </a:t>
            </a: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culture and our land.” </a:t>
            </a:r>
            <a:endParaRPr lang="en-US" sz="248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4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8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Jonathon Solomon, Fort Yukon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-2023" y="0"/>
            <a:ext cx="9144000" cy="1143000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WAYS OF LIFE</a:t>
            </a:r>
            <a:endParaRPr lang="en-US"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2">
      <a:dk1>
        <a:sysClr val="windowText" lastClr="000000"/>
      </a:dk1>
      <a:lt1>
        <a:srgbClr val="CC9900"/>
      </a:lt1>
      <a:dk2>
        <a:srgbClr val="242852"/>
      </a:dk2>
      <a:lt2>
        <a:srgbClr val="DFEBF5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Words>3550</Words>
  <Application>Microsoft Office PowerPoint</Application>
  <PresentationFormat>On-screen Show (4:3)</PresentationFormat>
  <Paragraphs>324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Elemental</vt:lpstr>
      <vt:lpstr>PowerPoint Presentation</vt:lpstr>
      <vt:lpstr>ALASKA NATIVE PEOPLES</vt:lpstr>
      <vt:lpstr>PowerPoint Presentation</vt:lpstr>
      <vt:lpstr>A COMMUNITY SNAPSHOT</vt:lpstr>
      <vt:lpstr>Important to Note</vt:lpstr>
      <vt:lpstr>PowerPoint Presentation</vt:lpstr>
      <vt:lpstr>Western World View</vt:lpstr>
      <vt:lpstr>Native World View</vt:lpstr>
      <vt:lpstr>OUR WAYS OF LIFE</vt:lpstr>
      <vt:lpstr>PowerPoint Presentation</vt:lpstr>
      <vt:lpstr>Our Ways of Life</vt:lpstr>
      <vt:lpstr>Eras of Federal Indian Policy</vt:lpstr>
      <vt:lpstr>What is “Indian Country”?</vt:lpstr>
      <vt:lpstr>Why is it important?</vt:lpstr>
      <vt:lpstr>Tribal Jurisdiction in Alaska</vt:lpstr>
      <vt:lpstr>PL 280 Consequence</vt:lpstr>
      <vt:lpstr>Alaska Law Enforcement</vt:lpstr>
      <vt:lpstr>Land into Trust</vt:lpstr>
      <vt:lpstr>What is ANCSA?</vt:lpstr>
      <vt:lpstr>ANILCA (separate law but connected to ANCSA) </vt:lpstr>
      <vt:lpstr>EDUCATION (Before Statehood)</vt:lpstr>
      <vt:lpstr>Boarding Homes and Boarding Schools</vt:lpstr>
      <vt:lpstr>What do Native families want?</vt:lpstr>
      <vt:lpstr>Lawsuits Filed to Protect this Right</vt:lpstr>
      <vt:lpstr>PowerPoint Presentation</vt:lpstr>
      <vt:lpstr>PowerPoint Presentation</vt:lpstr>
      <vt:lpstr>Potential Solutions Exist!</vt:lpstr>
      <vt:lpstr>Health Organizations Today</vt:lpstr>
      <vt:lpstr>Tribal Governments</vt:lpstr>
      <vt:lpstr>PowerPoint Presentation</vt:lpstr>
      <vt:lpstr>PowerPoint Presentation</vt:lpstr>
      <vt:lpstr>ANCSA Highlights</vt:lpstr>
      <vt:lpstr>Village Corporations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Natives 101</dc:title>
  <dc:creator>Meghan A. Topkok</dc:creator>
  <cp:lastModifiedBy>BJBLAKE</cp:lastModifiedBy>
  <cp:revision>157</cp:revision>
  <cp:lastPrinted>2017-02-03T02:13:34Z</cp:lastPrinted>
  <dcterms:modified xsi:type="dcterms:W3CDTF">2017-02-03T23:14:46Z</dcterms:modified>
</cp:coreProperties>
</file>