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78"/>
  </p:notesMasterIdLst>
  <p:handoutMasterIdLst>
    <p:handoutMasterId r:id="rId79"/>
  </p:handoutMasterIdLst>
  <p:sldIdLst>
    <p:sldId id="664" r:id="rId2"/>
    <p:sldId id="818" r:id="rId3"/>
    <p:sldId id="790" r:id="rId4"/>
    <p:sldId id="259" r:id="rId5"/>
    <p:sldId id="794" r:id="rId6"/>
    <p:sldId id="795" r:id="rId7"/>
    <p:sldId id="796" r:id="rId8"/>
    <p:sldId id="797" r:id="rId9"/>
    <p:sldId id="798" r:id="rId10"/>
    <p:sldId id="799" r:id="rId11"/>
    <p:sldId id="800" r:id="rId12"/>
    <p:sldId id="801" r:id="rId13"/>
    <p:sldId id="802" r:id="rId14"/>
    <p:sldId id="803" r:id="rId15"/>
    <p:sldId id="728" r:id="rId16"/>
    <p:sldId id="732" r:id="rId17"/>
    <p:sldId id="454" r:id="rId18"/>
    <p:sldId id="804" r:id="rId19"/>
    <p:sldId id="810" r:id="rId20"/>
    <p:sldId id="811" r:id="rId21"/>
    <p:sldId id="812" r:id="rId22"/>
    <p:sldId id="808" r:id="rId23"/>
    <p:sldId id="444" r:id="rId24"/>
    <p:sldId id="723" r:id="rId25"/>
    <p:sldId id="809" r:id="rId26"/>
    <p:sldId id="768" r:id="rId27"/>
    <p:sldId id="456" r:id="rId28"/>
    <p:sldId id="457" r:id="rId29"/>
    <p:sldId id="459" r:id="rId30"/>
    <p:sldId id="460" r:id="rId31"/>
    <p:sldId id="462" r:id="rId32"/>
    <p:sldId id="463" r:id="rId33"/>
    <p:sldId id="779" r:id="rId34"/>
    <p:sldId id="769" r:id="rId35"/>
    <p:sldId id="780" r:id="rId36"/>
    <p:sldId id="467" r:id="rId37"/>
    <p:sldId id="813" r:id="rId38"/>
    <p:sldId id="814" r:id="rId39"/>
    <p:sldId id="815" r:id="rId40"/>
    <p:sldId id="816" r:id="rId41"/>
    <p:sldId id="817" r:id="rId42"/>
    <p:sldId id="771" r:id="rId43"/>
    <p:sldId id="781" r:id="rId44"/>
    <p:sldId id="770" r:id="rId45"/>
    <p:sldId id="782" r:id="rId46"/>
    <p:sldId id="772" r:id="rId47"/>
    <p:sldId id="478" r:id="rId48"/>
    <p:sldId id="479" r:id="rId49"/>
    <p:sldId id="773" r:id="rId50"/>
    <p:sldId id="774" r:id="rId51"/>
    <p:sldId id="784" r:id="rId52"/>
    <p:sldId id="505" r:id="rId53"/>
    <p:sldId id="513" r:id="rId54"/>
    <p:sldId id="514" r:id="rId55"/>
    <p:sldId id="515" r:id="rId56"/>
    <p:sldId id="628" r:id="rId57"/>
    <p:sldId id="775" r:id="rId58"/>
    <p:sldId id="629" r:id="rId59"/>
    <p:sldId id="526" r:id="rId60"/>
    <p:sldId id="785" r:id="rId61"/>
    <p:sldId id="834" r:id="rId62"/>
    <p:sldId id="820" r:id="rId63"/>
    <p:sldId id="821" r:id="rId64"/>
    <p:sldId id="822" r:id="rId65"/>
    <p:sldId id="835" r:id="rId66"/>
    <p:sldId id="823" r:id="rId67"/>
    <p:sldId id="826" r:id="rId68"/>
    <p:sldId id="827" r:id="rId69"/>
    <p:sldId id="828" r:id="rId70"/>
    <p:sldId id="836" r:id="rId71"/>
    <p:sldId id="837" r:id="rId72"/>
    <p:sldId id="831" r:id="rId73"/>
    <p:sldId id="832" r:id="rId74"/>
    <p:sldId id="833" r:id="rId75"/>
    <p:sldId id="432" r:id="rId76"/>
    <p:sldId id="398" r:id="rId77"/>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CC00"/>
    <a:srgbClr val="0808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22" autoAdjust="0"/>
    <p:restoredTop sz="88415" autoAdjust="0"/>
  </p:normalViewPr>
  <p:slideViewPr>
    <p:cSldViewPr>
      <p:cViewPr>
        <p:scale>
          <a:sx n="40" d="100"/>
          <a:sy n="40" d="100"/>
        </p:scale>
        <p:origin x="1500" y="3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1314" y="5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3442E-DE3D-45CF-91C0-FBCEED51A16B}" type="doc">
      <dgm:prSet loTypeId="urn:microsoft.com/office/officeart/2005/8/layout/cycle5" loCatId="cycle" qsTypeId="urn:microsoft.com/office/officeart/2005/8/quickstyle/3d3" qsCatId="3D" csTypeId="urn:microsoft.com/office/officeart/2005/8/colors/accent3_2" csCatId="accent3" phldr="1"/>
      <dgm:spPr/>
      <dgm:t>
        <a:bodyPr/>
        <a:lstStyle/>
        <a:p>
          <a:endParaRPr lang="en-US"/>
        </a:p>
      </dgm:t>
    </dgm:pt>
    <dgm:pt modelId="{2ACD9ADC-6315-407B-ABC2-7F83BF68D247}">
      <dgm:prSet phldrT="[Text]" custT="1"/>
      <dgm:spPr/>
      <dgm:t>
        <a:bodyPr/>
        <a:lstStyle/>
        <a:p>
          <a:r>
            <a:rPr lang="en-US" sz="2800" smtClean="0">
              <a:solidFill>
                <a:schemeClr val="tx1"/>
              </a:solidFill>
            </a:rPr>
            <a:t>Planning</a:t>
          </a:r>
          <a:endParaRPr lang="en-US" sz="2800" dirty="0" smtClean="0">
            <a:solidFill>
              <a:schemeClr val="tx1"/>
            </a:solidFill>
          </a:endParaRPr>
        </a:p>
      </dgm:t>
    </dgm:pt>
    <dgm:pt modelId="{6592CD18-116E-4468-8823-477136E70DF5}" type="parTrans" cxnId="{A2F27A61-075E-4495-B63E-079FFC501672}">
      <dgm:prSet/>
      <dgm:spPr/>
      <dgm:t>
        <a:bodyPr/>
        <a:lstStyle/>
        <a:p>
          <a:endParaRPr lang="en-US">
            <a:solidFill>
              <a:schemeClr val="accent6">
                <a:lumMod val="50000"/>
              </a:schemeClr>
            </a:solidFill>
          </a:endParaRPr>
        </a:p>
      </dgm:t>
    </dgm:pt>
    <dgm:pt modelId="{1757DB05-8C4D-4C42-ACB1-7D591593FECC}" type="sibTrans" cxnId="{A2F27A61-075E-4495-B63E-079FFC501672}">
      <dgm:prSet/>
      <dgm:spPr/>
      <dgm:t>
        <a:bodyPr/>
        <a:lstStyle/>
        <a:p>
          <a:endParaRPr lang="en-US">
            <a:solidFill>
              <a:schemeClr val="accent6">
                <a:lumMod val="50000"/>
              </a:schemeClr>
            </a:solidFill>
          </a:endParaRPr>
        </a:p>
      </dgm:t>
    </dgm:pt>
    <dgm:pt modelId="{618C690E-DCB8-4245-8106-123254825AFA}">
      <dgm:prSet phldrT="[Text]" custT="1"/>
      <dgm:spPr/>
      <dgm:t>
        <a:bodyPr/>
        <a:lstStyle/>
        <a:p>
          <a:r>
            <a:rPr lang="en-US" sz="2800" dirty="0" smtClean="0">
              <a:solidFill>
                <a:schemeClr val="tx1"/>
              </a:solidFill>
            </a:rPr>
            <a:t>NEPA</a:t>
          </a:r>
          <a:endParaRPr lang="en-US" sz="2800" dirty="0">
            <a:solidFill>
              <a:schemeClr val="tx1"/>
            </a:solidFill>
          </a:endParaRPr>
        </a:p>
      </dgm:t>
    </dgm:pt>
    <dgm:pt modelId="{DAF2007D-C1F9-4457-9F28-011DEA7A278D}" type="parTrans" cxnId="{296AB740-C4AD-46BE-B09A-24040D7DEDF9}">
      <dgm:prSet/>
      <dgm:spPr/>
      <dgm:t>
        <a:bodyPr/>
        <a:lstStyle/>
        <a:p>
          <a:endParaRPr lang="en-US">
            <a:solidFill>
              <a:schemeClr val="accent6">
                <a:lumMod val="50000"/>
              </a:schemeClr>
            </a:solidFill>
          </a:endParaRPr>
        </a:p>
      </dgm:t>
    </dgm:pt>
    <dgm:pt modelId="{C4E59D16-113E-40C2-8A12-A1D0D2E6C876}" type="sibTrans" cxnId="{296AB740-C4AD-46BE-B09A-24040D7DEDF9}">
      <dgm:prSet/>
      <dgm:spPr/>
      <dgm:t>
        <a:bodyPr/>
        <a:lstStyle/>
        <a:p>
          <a:endParaRPr lang="en-US">
            <a:solidFill>
              <a:schemeClr val="accent6">
                <a:lumMod val="50000"/>
              </a:schemeClr>
            </a:solidFill>
          </a:endParaRPr>
        </a:p>
      </dgm:t>
    </dgm:pt>
    <dgm:pt modelId="{CD7AEE60-8A74-44AD-8BFE-85A15989F2DA}">
      <dgm:prSet phldrT="[Text]" custT="1"/>
      <dgm:spPr/>
      <dgm:t>
        <a:bodyPr/>
        <a:lstStyle/>
        <a:p>
          <a:r>
            <a:rPr lang="en-US" sz="2800" dirty="0" smtClean="0">
              <a:solidFill>
                <a:schemeClr val="tx1"/>
              </a:solidFill>
            </a:rPr>
            <a:t>Design</a:t>
          </a:r>
          <a:endParaRPr lang="en-US" sz="2800" dirty="0">
            <a:solidFill>
              <a:schemeClr val="tx1"/>
            </a:solidFill>
          </a:endParaRPr>
        </a:p>
      </dgm:t>
    </dgm:pt>
    <dgm:pt modelId="{669D8445-BBE0-46BC-91C7-8B8CD816B38F}" type="parTrans" cxnId="{0AA32CE9-8AA1-42AE-BFE3-5BC3FF0BFB82}">
      <dgm:prSet/>
      <dgm:spPr/>
      <dgm:t>
        <a:bodyPr/>
        <a:lstStyle/>
        <a:p>
          <a:endParaRPr lang="en-US">
            <a:solidFill>
              <a:schemeClr val="accent6">
                <a:lumMod val="50000"/>
              </a:schemeClr>
            </a:solidFill>
          </a:endParaRPr>
        </a:p>
      </dgm:t>
    </dgm:pt>
    <dgm:pt modelId="{6D3AD28E-FFAB-4D6D-848B-5D3BF5A76A8E}" type="sibTrans" cxnId="{0AA32CE9-8AA1-42AE-BFE3-5BC3FF0BFB82}">
      <dgm:prSet/>
      <dgm:spPr/>
      <dgm:t>
        <a:bodyPr/>
        <a:lstStyle/>
        <a:p>
          <a:endParaRPr lang="en-US">
            <a:solidFill>
              <a:schemeClr val="accent6">
                <a:lumMod val="50000"/>
              </a:schemeClr>
            </a:solidFill>
          </a:endParaRPr>
        </a:p>
      </dgm:t>
    </dgm:pt>
    <dgm:pt modelId="{AF83DE81-B4A6-4182-94F8-D9E5FEC3384E}">
      <dgm:prSet phldrT="[Text]" custT="1"/>
      <dgm:spPr/>
      <dgm:t>
        <a:bodyPr/>
        <a:lstStyle/>
        <a:p>
          <a:r>
            <a:rPr lang="en-US" sz="2800" dirty="0" smtClean="0">
              <a:solidFill>
                <a:schemeClr val="tx1"/>
              </a:solidFill>
            </a:rPr>
            <a:t>ROW</a:t>
          </a:r>
          <a:endParaRPr lang="en-US" sz="2800" dirty="0">
            <a:solidFill>
              <a:schemeClr val="tx1"/>
            </a:solidFill>
          </a:endParaRPr>
        </a:p>
      </dgm:t>
    </dgm:pt>
    <dgm:pt modelId="{F91F0990-A553-433A-A288-721084BDBEDB}" type="parTrans" cxnId="{5BA44AF2-97F3-4CDD-92BC-5BF9D7370A1F}">
      <dgm:prSet/>
      <dgm:spPr/>
      <dgm:t>
        <a:bodyPr/>
        <a:lstStyle/>
        <a:p>
          <a:endParaRPr lang="en-US">
            <a:solidFill>
              <a:schemeClr val="accent6">
                <a:lumMod val="50000"/>
              </a:schemeClr>
            </a:solidFill>
          </a:endParaRPr>
        </a:p>
      </dgm:t>
    </dgm:pt>
    <dgm:pt modelId="{4914A3BF-1896-4C04-BB21-A010386E042D}" type="sibTrans" cxnId="{5BA44AF2-97F3-4CDD-92BC-5BF9D7370A1F}">
      <dgm:prSet/>
      <dgm:spPr/>
      <dgm:t>
        <a:bodyPr/>
        <a:lstStyle/>
        <a:p>
          <a:endParaRPr lang="en-US">
            <a:solidFill>
              <a:schemeClr val="accent6">
                <a:lumMod val="50000"/>
              </a:schemeClr>
            </a:solidFill>
          </a:endParaRPr>
        </a:p>
      </dgm:t>
    </dgm:pt>
    <dgm:pt modelId="{DA49EC36-3D75-45CE-AC6E-F2EB8961763D}">
      <dgm:prSet phldrT="[Text]" custT="1"/>
      <dgm:spPr/>
      <dgm:t>
        <a:bodyPr/>
        <a:lstStyle/>
        <a:p>
          <a:r>
            <a:rPr lang="en-US" sz="2800" dirty="0" smtClean="0">
              <a:solidFill>
                <a:schemeClr val="tx1"/>
              </a:solidFill>
            </a:rPr>
            <a:t>CST</a:t>
          </a:r>
          <a:endParaRPr lang="en-US" sz="2800" dirty="0">
            <a:solidFill>
              <a:schemeClr val="tx1"/>
            </a:solidFill>
          </a:endParaRPr>
        </a:p>
      </dgm:t>
    </dgm:pt>
    <dgm:pt modelId="{1D0C7EAA-8669-4ADC-BAB2-418141C3F8A3}" type="parTrans" cxnId="{C721217F-A401-4F5A-81C0-1158F13EBC84}">
      <dgm:prSet/>
      <dgm:spPr/>
      <dgm:t>
        <a:bodyPr/>
        <a:lstStyle/>
        <a:p>
          <a:endParaRPr lang="en-US">
            <a:solidFill>
              <a:schemeClr val="accent6">
                <a:lumMod val="50000"/>
              </a:schemeClr>
            </a:solidFill>
          </a:endParaRPr>
        </a:p>
      </dgm:t>
    </dgm:pt>
    <dgm:pt modelId="{FDD73E30-944C-42F7-891A-620AA83DF964}" type="sibTrans" cxnId="{C721217F-A401-4F5A-81C0-1158F13EBC84}">
      <dgm:prSet/>
      <dgm:spPr/>
      <dgm:t>
        <a:bodyPr/>
        <a:lstStyle/>
        <a:p>
          <a:endParaRPr lang="en-US">
            <a:solidFill>
              <a:schemeClr val="accent6">
                <a:lumMod val="50000"/>
              </a:schemeClr>
            </a:solidFill>
          </a:endParaRPr>
        </a:p>
      </dgm:t>
    </dgm:pt>
    <dgm:pt modelId="{2F50EB5B-F885-418F-A0E7-2321D074DF4A}">
      <dgm:prSet phldrT="[Text]" custT="1"/>
      <dgm:spPr/>
      <dgm:t>
        <a:bodyPr/>
        <a:lstStyle/>
        <a:p>
          <a:r>
            <a:rPr lang="en-US" sz="2800" dirty="0" smtClean="0">
              <a:solidFill>
                <a:schemeClr val="tx1"/>
              </a:solidFill>
            </a:rPr>
            <a:t>Ops. &amp; </a:t>
          </a:r>
          <a:r>
            <a:rPr lang="en-US" sz="2800" dirty="0" err="1" smtClean="0">
              <a:solidFill>
                <a:schemeClr val="tx1"/>
              </a:solidFill>
            </a:rPr>
            <a:t>Maint</a:t>
          </a:r>
          <a:r>
            <a:rPr lang="en-US" sz="2800" dirty="0" smtClean="0">
              <a:solidFill>
                <a:schemeClr val="tx1"/>
              </a:solidFill>
            </a:rPr>
            <a:t>.</a:t>
          </a:r>
          <a:endParaRPr lang="en-US" sz="2800" dirty="0">
            <a:solidFill>
              <a:schemeClr val="tx1"/>
            </a:solidFill>
          </a:endParaRPr>
        </a:p>
      </dgm:t>
    </dgm:pt>
    <dgm:pt modelId="{852111E8-8B17-4ECB-9F0D-6D4C30150ECB}" type="parTrans" cxnId="{EE6A0967-15D0-49D5-B6E5-14A448157FA1}">
      <dgm:prSet/>
      <dgm:spPr/>
      <dgm:t>
        <a:bodyPr/>
        <a:lstStyle/>
        <a:p>
          <a:endParaRPr lang="en-US">
            <a:solidFill>
              <a:schemeClr val="accent6">
                <a:lumMod val="50000"/>
              </a:schemeClr>
            </a:solidFill>
          </a:endParaRPr>
        </a:p>
      </dgm:t>
    </dgm:pt>
    <dgm:pt modelId="{7801C1D0-00C5-44D8-9C50-AC902AA621EB}" type="sibTrans" cxnId="{EE6A0967-15D0-49D5-B6E5-14A448157FA1}">
      <dgm:prSet/>
      <dgm:spPr/>
      <dgm:t>
        <a:bodyPr/>
        <a:lstStyle/>
        <a:p>
          <a:endParaRPr lang="en-US">
            <a:solidFill>
              <a:schemeClr val="accent6">
                <a:lumMod val="50000"/>
              </a:schemeClr>
            </a:solidFill>
          </a:endParaRPr>
        </a:p>
      </dgm:t>
    </dgm:pt>
    <dgm:pt modelId="{6B6FC084-6A31-4DB5-AB9B-D86D8F3A7E49}" type="pres">
      <dgm:prSet presAssocID="{0D43442E-DE3D-45CF-91C0-FBCEED51A16B}" presName="cycle" presStyleCnt="0">
        <dgm:presLayoutVars>
          <dgm:dir/>
          <dgm:resizeHandles val="exact"/>
        </dgm:presLayoutVars>
      </dgm:prSet>
      <dgm:spPr/>
      <dgm:t>
        <a:bodyPr/>
        <a:lstStyle/>
        <a:p>
          <a:endParaRPr lang="en-US"/>
        </a:p>
      </dgm:t>
    </dgm:pt>
    <dgm:pt modelId="{4CC91684-885B-40AB-9899-5E380403938A}" type="pres">
      <dgm:prSet presAssocID="{2ACD9ADC-6315-407B-ABC2-7F83BF68D247}" presName="node" presStyleLbl="node1" presStyleIdx="0" presStyleCnt="6" custScaleX="115762" custScaleY="108725">
        <dgm:presLayoutVars>
          <dgm:bulletEnabled val="1"/>
        </dgm:presLayoutVars>
      </dgm:prSet>
      <dgm:spPr/>
      <dgm:t>
        <a:bodyPr/>
        <a:lstStyle/>
        <a:p>
          <a:endParaRPr lang="en-US"/>
        </a:p>
      </dgm:t>
    </dgm:pt>
    <dgm:pt modelId="{E3C4A363-89F8-465B-8683-4736822DED31}" type="pres">
      <dgm:prSet presAssocID="{2ACD9ADC-6315-407B-ABC2-7F83BF68D247}" presName="spNode" presStyleCnt="0"/>
      <dgm:spPr/>
      <dgm:t>
        <a:bodyPr/>
        <a:lstStyle/>
        <a:p>
          <a:endParaRPr lang="en-US"/>
        </a:p>
      </dgm:t>
    </dgm:pt>
    <dgm:pt modelId="{3FE97E42-90D8-4E7A-8D1D-6F38FFA5E530}" type="pres">
      <dgm:prSet presAssocID="{1757DB05-8C4D-4C42-ACB1-7D591593FECC}" presName="sibTrans" presStyleLbl="sibTrans1D1" presStyleIdx="0" presStyleCnt="6"/>
      <dgm:spPr/>
      <dgm:t>
        <a:bodyPr/>
        <a:lstStyle/>
        <a:p>
          <a:endParaRPr lang="en-US"/>
        </a:p>
      </dgm:t>
    </dgm:pt>
    <dgm:pt modelId="{3CF40B71-F02A-44D3-BA7D-723F6744C87F}" type="pres">
      <dgm:prSet presAssocID="{618C690E-DCB8-4245-8106-123254825AFA}" presName="node" presStyleLbl="node1" presStyleIdx="1" presStyleCnt="6" custScaleX="115762" custScaleY="108725">
        <dgm:presLayoutVars>
          <dgm:bulletEnabled val="1"/>
        </dgm:presLayoutVars>
      </dgm:prSet>
      <dgm:spPr/>
      <dgm:t>
        <a:bodyPr/>
        <a:lstStyle/>
        <a:p>
          <a:endParaRPr lang="en-US"/>
        </a:p>
      </dgm:t>
    </dgm:pt>
    <dgm:pt modelId="{81CF6DAA-01B4-4AFC-9348-5F5BE9FC616A}" type="pres">
      <dgm:prSet presAssocID="{618C690E-DCB8-4245-8106-123254825AFA}" presName="spNode" presStyleCnt="0"/>
      <dgm:spPr/>
      <dgm:t>
        <a:bodyPr/>
        <a:lstStyle/>
        <a:p>
          <a:endParaRPr lang="en-US"/>
        </a:p>
      </dgm:t>
    </dgm:pt>
    <dgm:pt modelId="{FE9C431D-761C-49A7-BA4A-4CF60185A1C6}" type="pres">
      <dgm:prSet presAssocID="{C4E59D16-113E-40C2-8A12-A1D0D2E6C876}" presName="sibTrans" presStyleLbl="sibTrans1D1" presStyleIdx="1" presStyleCnt="6"/>
      <dgm:spPr/>
      <dgm:t>
        <a:bodyPr/>
        <a:lstStyle/>
        <a:p>
          <a:endParaRPr lang="en-US"/>
        </a:p>
      </dgm:t>
    </dgm:pt>
    <dgm:pt modelId="{0480BF8C-D12D-4175-9C60-49F75A2F4162}" type="pres">
      <dgm:prSet presAssocID="{CD7AEE60-8A74-44AD-8BFE-85A15989F2DA}" presName="node" presStyleLbl="node1" presStyleIdx="2" presStyleCnt="6" custScaleX="115762" custScaleY="108725">
        <dgm:presLayoutVars>
          <dgm:bulletEnabled val="1"/>
        </dgm:presLayoutVars>
      </dgm:prSet>
      <dgm:spPr/>
      <dgm:t>
        <a:bodyPr/>
        <a:lstStyle/>
        <a:p>
          <a:endParaRPr lang="en-US"/>
        </a:p>
      </dgm:t>
    </dgm:pt>
    <dgm:pt modelId="{815D60A2-04E0-412F-9525-9966C128872E}" type="pres">
      <dgm:prSet presAssocID="{CD7AEE60-8A74-44AD-8BFE-85A15989F2DA}" presName="spNode" presStyleCnt="0"/>
      <dgm:spPr/>
      <dgm:t>
        <a:bodyPr/>
        <a:lstStyle/>
        <a:p>
          <a:endParaRPr lang="en-US"/>
        </a:p>
      </dgm:t>
    </dgm:pt>
    <dgm:pt modelId="{1845E21E-4311-4629-AF39-DA324A5D4361}" type="pres">
      <dgm:prSet presAssocID="{6D3AD28E-FFAB-4D6D-848B-5D3BF5A76A8E}" presName="sibTrans" presStyleLbl="sibTrans1D1" presStyleIdx="2" presStyleCnt="6"/>
      <dgm:spPr/>
      <dgm:t>
        <a:bodyPr/>
        <a:lstStyle/>
        <a:p>
          <a:endParaRPr lang="en-US"/>
        </a:p>
      </dgm:t>
    </dgm:pt>
    <dgm:pt modelId="{D25543B7-6CE3-4C16-B704-4FB76EBC5EC2}" type="pres">
      <dgm:prSet presAssocID="{AF83DE81-B4A6-4182-94F8-D9E5FEC3384E}" presName="node" presStyleLbl="node1" presStyleIdx="3" presStyleCnt="6" custScaleX="115762" custScaleY="108725">
        <dgm:presLayoutVars>
          <dgm:bulletEnabled val="1"/>
        </dgm:presLayoutVars>
      </dgm:prSet>
      <dgm:spPr/>
      <dgm:t>
        <a:bodyPr/>
        <a:lstStyle/>
        <a:p>
          <a:endParaRPr lang="en-US"/>
        </a:p>
      </dgm:t>
    </dgm:pt>
    <dgm:pt modelId="{322B8662-ED52-46CB-915C-093391232EC6}" type="pres">
      <dgm:prSet presAssocID="{AF83DE81-B4A6-4182-94F8-D9E5FEC3384E}" presName="spNode" presStyleCnt="0"/>
      <dgm:spPr/>
      <dgm:t>
        <a:bodyPr/>
        <a:lstStyle/>
        <a:p>
          <a:endParaRPr lang="en-US"/>
        </a:p>
      </dgm:t>
    </dgm:pt>
    <dgm:pt modelId="{ED779453-D377-4819-AB0B-95C36A23F7D7}" type="pres">
      <dgm:prSet presAssocID="{4914A3BF-1896-4C04-BB21-A010386E042D}" presName="sibTrans" presStyleLbl="sibTrans1D1" presStyleIdx="3" presStyleCnt="6"/>
      <dgm:spPr/>
      <dgm:t>
        <a:bodyPr/>
        <a:lstStyle/>
        <a:p>
          <a:endParaRPr lang="en-US"/>
        </a:p>
      </dgm:t>
    </dgm:pt>
    <dgm:pt modelId="{329D1132-37BC-4D5E-92EA-5518E9B7F4B4}" type="pres">
      <dgm:prSet presAssocID="{DA49EC36-3D75-45CE-AC6E-F2EB8961763D}" presName="node" presStyleLbl="node1" presStyleIdx="4" presStyleCnt="6" custScaleX="115762" custScaleY="108725">
        <dgm:presLayoutVars>
          <dgm:bulletEnabled val="1"/>
        </dgm:presLayoutVars>
      </dgm:prSet>
      <dgm:spPr/>
      <dgm:t>
        <a:bodyPr/>
        <a:lstStyle/>
        <a:p>
          <a:endParaRPr lang="en-US"/>
        </a:p>
      </dgm:t>
    </dgm:pt>
    <dgm:pt modelId="{ED2BD1FC-3AE5-4272-9285-4839B1A67634}" type="pres">
      <dgm:prSet presAssocID="{DA49EC36-3D75-45CE-AC6E-F2EB8961763D}" presName="spNode" presStyleCnt="0"/>
      <dgm:spPr/>
      <dgm:t>
        <a:bodyPr/>
        <a:lstStyle/>
        <a:p>
          <a:endParaRPr lang="en-US"/>
        </a:p>
      </dgm:t>
    </dgm:pt>
    <dgm:pt modelId="{B333DD48-B9C3-45B4-876E-8736300EC1D8}" type="pres">
      <dgm:prSet presAssocID="{FDD73E30-944C-42F7-891A-620AA83DF964}" presName="sibTrans" presStyleLbl="sibTrans1D1" presStyleIdx="4" presStyleCnt="6"/>
      <dgm:spPr/>
      <dgm:t>
        <a:bodyPr/>
        <a:lstStyle/>
        <a:p>
          <a:endParaRPr lang="en-US"/>
        </a:p>
      </dgm:t>
    </dgm:pt>
    <dgm:pt modelId="{22C9B1C5-D6C0-4000-BEFA-4155CD2AD337}" type="pres">
      <dgm:prSet presAssocID="{2F50EB5B-F885-418F-A0E7-2321D074DF4A}" presName="node" presStyleLbl="node1" presStyleIdx="5" presStyleCnt="6" custScaleX="115762" custScaleY="108725">
        <dgm:presLayoutVars>
          <dgm:bulletEnabled val="1"/>
        </dgm:presLayoutVars>
      </dgm:prSet>
      <dgm:spPr/>
      <dgm:t>
        <a:bodyPr/>
        <a:lstStyle/>
        <a:p>
          <a:endParaRPr lang="en-US"/>
        </a:p>
      </dgm:t>
    </dgm:pt>
    <dgm:pt modelId="{44DAFDE7-65B1-41EF-B098-A19AE7052623}" type="pres">
      <dgm:prSet presAssocID="{2F50EB5B-F885-418F-A0E7-2321D074DF4A}" presName="spNode" presStyleCnt="0"/>
      <dgm:spPr/>
      <dgm:t>
        <a:bodyPr/>
        <a:lstStyle/>
        <a:p>
          <a:endParaRPr lang="en-US"/>
        </a:p>
      </dgm:t>
    </dgm:pt>
    <dgm:pt modelId="{43B8D3ED-6CD6-4D00-AF05-E9039F4CDA05}" type="pres">
      <dgm:prSet presAssocID="{7801C1D0-00C5-44D8-9C50-AC902AA621EB}" presName="sibTrans" presStyleLbl="sibTrans1D1" presStyleIdx="5" presStyleCnt="6"/>
      <dgm:spPr/>
      <dgm:t>
        <a:bodyPr/>
        <a:lstStyle/>
        <a:p>
          <a:endParaRPr lang="en-US"/>
        </a:p>
      </dgm:t>
    </dgm:pt>
  </dgm:ptLst>
  <dgm:cxnLst>
    <dgm:cxn modelId="{C721217F-A401-4F5A-81C0-1158F13EBC84}" srcId="{0D43442E-DE3D-45CF-91C0-FBCEED51A16B}" destId="{DA49EC36-3D75-45CE-AC6E-F2EB8961763D}" srcOrd="4" destOrd="0" parTransId="{1D0C7EAA-8669-4ADC-BAB2-418141C3F8A3}" sibTransId="{FDD73E30-944C-42F7-891A-620AA83DF964}"/>
    <dgm:cxn modelId="{83D40844-2022-4993-88D3-40EFBFEE033D}" type="presOf" srcId="{2F50EB5B-F885-418F-A0E7-2321D074DF4A}" destId="{22C9B1C5-D6C0-4000-BEFA-4155CD2AD337}" srcOrd="0" destOrd="0" presId="urn:microsoft.com/office/officeart/2005/8/layout/cycle5"/>
    <dgm:cxn modelId="{CD7BB975-E628-42C6-A51F-B75B8C9C4C50}" type="presOf" srcId="{0D43442E-DE3D-45CF-91C0-FBCEED51A16B}" destId="{6B6FC084-6A31-4DB5-AB9B-D86D8F3A7E49}" srcOrd="0" destOrd="0" presId="urn:microsoft.com/office/officeart/2005/8/layout/cycle5"/>
    <dgm:cxn modelId="{B94C5536-957D-49BC-82FF-6D4CCFA8598B}" type="presOf" srcId="{DA49EC36-3D75-45CE-AC6E-F2EB8961763D}" destId="{329D1132-37BC-4D5E-92EA-5518E9B7F4B4}" srcOrd="0" destOrd="0" presId="urn:microsoft.com/office/officeart/2005/8/layout/cycle5"/>
    <dgm:cxn modelId="{AD6301F4-214B-4514-907D-8C90D8194385}" type="presOf" srcId="{FDD73E30-944C-42F7-891A-620AA83DF964}" destId="{B333DD48-B9C3-45B4-876E-8736300EC1D8}" srcOrd="0" destOrd="0" presId="urn:microsoft.com/office/officeart/2005/8/layout/cycle5"/>
    <dgm:cxn modelId="{296AB740-C4AD-46BE-B09A-24040D7DEDF9}" srcId="{0D43442E-DE3D-45CF-91C0-FBCEED51A16B}" destId="{618C690E-DCB8-4245-8106-123254825AFA}" srcOrd="1" destOrd="0" parTransId="{DAF2007D-C1F9-4457-9F28-011DEA7A278D}" sibTransId="{C4E59D16-113E-40C2-8A12-A1D0D2E6C876}"/>
    <dgm:cxn modelId="{D3A5D86F-0317-42FD-96BB-92DFAA32741F}" type="presOf" srcId="{2ACD9ADC-6315-407B-ABC2-7F83BF68D247}" destId="{4CC91684-885B-40AB-9899-5E380403938A}" srcOrd="0" destOrd="0" presId="urn:microsoft.com/office/officeart/2005/8/layout/cycle5"/>
    <dgm:cxn modelId="{8A190079-4C1F-4C0E-896A-6A6BA622C764}" type="presOf" srcId="{4914A3BF-1896-4C04-BB21-A010386E042D}" destId="{ED779453-D377-4819-AB0B-95C36A23F7D7}" srcOrd="0" destOrd="0" presId="urn:microsoft.com/office/officeart/2005/8/layout/cycle5"/>
    <dgm:cxn modelId="{ECD00DFE-F2DD-4235-803D-2885517D05D2}" type="presOf" srcId="{6D3AD28E-FFAB-4D6D-848B-5D3BF5A76A8E}" destId="{1845E21E-4311-4629-AF39-DA324A5D4361}" srcOrd="0" destOrd="0" presId="urn:microsoft.com/office/officeart/2005/8/layout/cycle5"/>
    <dgm:cxn modelId="{37733AD3-366D-4751-977B-7120EB489A89}" type="presOf" srcId="{7801C1D0-00C5-44D8-9C50-AC902AA621EB}" destId="{43B8D3ED-6CD6-4D00-AF05-E9039F4CDA05}" srcOrd="0" destOrd="0" presId="urn:microsoft.com/office/officeart/2005/8/layout/cycle5"/>
    <dgm:cxn modelId="{0AA32CE9-8AA1-42AE-BFE3-5BC3FF0BFB82}" srcId="{0D43442E-DE3D-45CF-91C0-FBCEED51A16B}" destId="{CD7AEE60-8A74-44AD-8BFE-85A15989F2DA}" srcOrd="2" destOrd="0" parTransId="{669D8445-BBE0-46BC-91C7-8B8CD816B38F}" sibTransId="{6D3AD28E-FFAB-4D6D-848B-5D3BF5A76A8E}"/>
    <dgm:cxn modelId="{FC22E209-CBB4-45A5-858D-FFA4B03D6683}" type="presOf" srcId="{618C690E-DCB8-4245-8106-123254825AFA}" destId="{3CF40B71-F02A-44D3-BA7D-723F6744C87F}" srcOrd="0" destOrd="0" presId="urn:microsoft.com/office/officeart/2005/8/layout/cycle5"/>
    <dgm:cxn modelId="{A2F27A61-075E-4495-B63E-079FFC501672}" srcId="{0D43442E-DE3D-45CF-91C0-FBCEED51A16B}" destId="{2ACD9ADC-6315-407B-ABC2-7F83BF68D247}" srcOrd="0" destOrd="0" parTransId="{6592CD18-116E-4468-8823-477136E70DF5}" sibTransId="{1757DB05-8C4D-4C42-ACB1-7D591593FECC}"/>
    <dgm:cxn modelId="{EE6A0967-15D0-49D5-B6E5-14A448157FA1}" srcId="{0D43442E-DE3D-45CF-91C0-FBCEED51A16B}" destId="{2F50EB5B-F885-418F-A0E7-2321D074DF4A}" srcOrd="5" destOrd="0" parTransId="{852111E8-8B17-4ECB-9F0D-6D4C30150ECB}" sibTransId="{7801C1D0-00C5-44D8-9C50-AC902AA621EB}"/>
    <dgm:cxn modelId="{0C53CB84-A9B5-42C1-98D9-B91AE6302256}" type="presOf" srcId="{1757DB05-8C4D-4C42-ACB1-7D591593FECC}" destId="{3FE97E42-90D8-4E7A-8D1D-6F38FFA5E530}" srcOrd="0" destOrd="0" presId="urn:microsoft.com/office/officeart/2005/8/layout/cycle5"/>
    <dgm:cxn modelId="{7B770D04-BF86-4BEF-89DF-DD44CF9C68B6}" type="presOf" srcId="{CD7AEE60-8A74-44AD-8BFE-85A15989F2DA}" destId="{0480BF8C-D12D-4175-9C60-49F75A2F4162}" srcOrd="0" destOrd="0" presId="urn:microsoft.com/office/officeart/2005/8/layout/cycle5"/>
    <dgm:cxn modelId="{3A2502EF-4253-48A7-AAFC-3D5D1DD6D894}" type="presOf" srcId="{C4E59D16-113E-40C2-8A12-A1D0D2E6C876}" destId="{FE9C431D-761C-49A7-BA4A-4CF60185A1C6}" srcOrd="0" destOrd="0" presId="urn:microsoft.com/office/officeart/2005/8/layout/cycle5"/>
    <dgm:cxn modelId="{B9DFEC62-285A-4667-8602-9718D083AAAD}" type="presOf" srcId="{AF83DE81-B4A6-4182-94F8-D9E5FEC3384E}" destId="{D25543B7-6CE3-4C16-B704-4FB76EBC5EC2}" srcOrd="0" destOrd="0" presId="urn:microsoft.com/office/officeart/2005/8/layout/cycle5"/>
    <dgm:cxn modelId="{5BA44AF2-97F3-4CDD-92BC-5BF9D7370A1F}" srcId="{0D43442E-DE3D-45CF-91C0-FBCEED51A16B}" destId="{AF83DE81-B4A6-4182-94F8-D9E5FEC3384E}" srcOrd="3" destOrd="0" parTransId="{F91F0990-A553-433A-A288-721084BDBEDB}" sibTransId="{4914A3BF-1896-4C04-BB21-A010386E042D}"/>
    <dgm:cxn modelId="{648F7FE6-63EB-4EC7-BBDE-0B08342C21D9}" type="presParOf" srcId="{6B6FC084-6A31-4DB5-AB9B-D86D8F3A7E49}" destId="{4CC91684-885B-40AB-9899-5E380403938A}" srcOrd="0" destOrd="0" presId="urn:microsoft.com/office/officeart/2005/8/layout/cycle5"/>
    <dgm:cxn modelId="{99A219BC-4834-42FA-B0F9-7E3865991FDE}" type="presParOf" srcId="{6B6FC084-6A31-4DB5-AB9B-D86D8F3A7E49}" destId="{E3C4A363-89F8-465B-8683-4736822DED31}" srcOrd="1" destOrd="0" presId="urn:microsoft.com/office/officeart/2005/8/layout/cycle5"/>
    <dgm:cxn modelId="{E2B3427D-D1BF-4DBA-AEE0-52C141328364}" type="presParOf" srcId="{6B6FC084-6A31-4DB5-AB9B-D86D8F3A7E49}" destId="{3FE97E42-90D8-4E7A-8D1D-6F38FFA5E530}" srcOrd="2" destOrd="0" presId="urn:microsoft.com/office/officeart/2005/8/layout/cycle5"/>
    <dgm:cxn modelId="{4202F1A6-F099-490E-8F2B-662726952CF4}" type="presParOf" srcId="{6B6FC084-6A31-4DB5-AB9B-D86D8F3A7E49}" destId="{3CF40B71-F02A-44D3-BA7D-723F6744C87F}" srcOrd="3" destOrd="0" presId="urn:microsoft.com/office/officeart/2005/8/layout/cycle5"/>
    <dgm:cxn modelId="{DA280222-61D2-4D4B-A46D-DC3282EABBF5}" type="presParOf" srcId="{6B6FC084-6A31-4DB5-AB9B-D86D8F3A7E49}" destId="{81CF6DAA-01B4-4AFC-9348-5F5BE9FC616A}" srcOrd="4" destOrd="0" presId="urn:microsoft.com/office/officeart/2005/8/layout/cycle5"/>
    <dgm:cxn modelId="{E2446191-FA01-4992-BD39-1BA1B5304036}" type="presParOf" srcId="{6B6FC084-6A31-4DB5-AB9B-D86D8F3A7E49}" destId="{FE9C431D-761C-49A7-BA4A-4CF60185A1C6}" srcOrd="5" destOrd="0" presId="urn:microsoft.com/office/officeart/2005/8/layout/cycle5"/>
    <dgm:cxn modelId="{379D5A87-2375-48B6-9FFB-A9D7AA4E6757}" type="presParOf" srcId="{6B6FC084-6A31-4DB5-AB9B-D86D8F3A7E49}" destId="{0480BF8C-D12D-4175-9C60-49F75A2F4162}" srcOrd="6" destOrd="0" presId="urn:microsoft.com/office/officeart/2005/8/layout/cycle5"/>
    <dgm:cxn modelId="{72DA35C2-F4CD-47CC-94B1-E70C87884DAE}" type="presParOf" srcId="{6B6FC084-6A31-4DB5-AB9B-D86D8F3A7E49}" destId="{815D60A2-04E0-412F-9525-9966C128872E}" srcOrd="7" destOrd="0" presId="urn:microsoft.com/office/officeart/2005/8/layout/cycle5"/>
    <dgm:cxn modelId="{333198C8-269A-4B1C-B001-25B57BA5D939}" type="presParOf" srcId="{6B6FC084-6A31-4DB5-AB9B-D86D8F3A7E49}" destId="{1845E21E-4311-4629-AF39-DA324A5D4361}" srcOrd="8" destOrd="0" presId="urn:microsoft.com/office/officeart/2005/8/layout/cycle5"/>
    <dgm:cxn modelId="{D84A5509-F191-479D-8534-AB9D80C2B0EA}" type="presParOf" srcId="{6B6FC084-6A31-4DB5-AB9B-D86D8F3A7E49}" destId="{D25543B7-6CE3-4C16-B704-4FB76EBC5EC2}" srcOrd="9" destOrd="0" presId="urn:microsoft.com/office/officeart/2005/8/layout/cycle5"/>
    <dgm:cxn modelId="{98C5C880-57D8-4251-A982-B2C9AC091602}" type="presParOf" srcId="{6B6FC084-6A31-4DB5-AB9B-D86D8F3A7E49}" destId="{322B8662-ED52-46CB-915C-093391232EC6}" srcOrd="10" destOrd="0" presId="urn:microsoft.com/office/officeart/2005/8/layout/cycle5"/>
    <dgm:cxn modelId="{A9CAB18B-8342-42F1-8652-4E9549A722B4}" type="presParOf" srcId="{6B6FC084-6A31-4DB5-AB9B-D86D8F3A7E49}" destId="{ED779453-D377-4819-AB0B-95C36A23F7D7}" srcOrd="11" destOrd="0" presId="urn:microsoft.com/office/officeart/2005/8/layout/cycle5"/>
    <dgm:cxn modelId="{327BB42C-732A-4533-8023-B66A5772516F}" type="presParOf" srcId="{6B6FC084-6A31-4DB5-AB9B-D86D8F3A7E49}" destId="{329D1132-37BC-4D5E-92EA-5518E9B7F4B4}" srcOrd="12" destOrd="0" presId="urn:microsoft.com/office/officeart/2005/8/layout/cycle5"/>
    <dgm:cxn modelId="{582DB8B2-8464-4ABC-9583-7BCAE8F40FB4}" type="presParOf" srcId="{6B6FC084-6A31-4DB5-AB9B-D86D8F3A7E49}" destId="{ED2BD1FC-3AE5-4272-9285-4839B1A67634}" srcOrd="13" destOrd="0" presId="urn:microsoft.com/office/officeart/2005/8/layout/cycle5"/>
    <dgm:cxn modelId="{F1364521-13BA-44D2-9E72-607A8065331F}" type="presParOf" srcId="{6B6FC084-6A31-4DB5-AB9B-D86D8F3A7E49}" destId="{B333DD48-B9C3-45B4-876E-8736300EC1D8}" srcOrd="14" destOrd="0" presId="urn:microsoft.com/office/officeart/2005/8/layout/cycle5"/>
    <dgm:cxn modelId="{FDA241A4-EE0B-48F6-8227-59D87F549D34}" type="presParOf" srcId="{6B6FC084-6A31-4DB5-AB9B-D86D8F3A7E49}" destId="{22C9B1C5-D6C0-4000-BEFA-4155CD2AD337}" srcOrd="15" destOrd="0" presId="urn:microsoft.com/office/officeart/2005/8/layout/cycle5"/>
    <dgm:cxn modelId="{1AF5F8CB-0529-42AE-A1BE-2B9F2D3CD020}" type="presParOf" srcId="{6B6FC084-6A31-4DB5-AB9B-D86D8F3A7E49}" destId="{44DAFDE7-65B1-41EF-B098-A19AE7052623}" srcOrd="16" destOrd="0" presId="urn:microsoft.com/office/officeart/2005/8/layout/cycle5"/>
    <dgm:cxn modelId="{96A0D1D9-6924-40E7-9C58-4037512180AD}" type="presParOf" srcId="{6B6FC084-6A31-4DB5-AB9B-D86D8F3A7E49}" destId="{43B8D3ED-6CD6-4D00-AF05-E9039F4CDA05}" srcOrd="17"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91684-885B-40AB-9899-5E380403938A}">
      <dsp:nvSpPr>
        <dsp:cNvPr id="0" name=""/>
        <dsp:cNvSpPr/>
      </dsp:nvSpPr>
      <dsp:spPr>
        <a:xfrm>
          <a:off x="3298445" y="-40900"/>
          <a:ext cx="1708908" cy="1043267"/>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tx1"/>
              </a:solidFill>
            </a:rPr>
            <a:t>Planning</a:t>
          </a:r>
          <a:endParaRPr lang="en-US" sz="2800" kern="1200" dirty="0" smtClean="0">
            <a:solidFill>
              <a:schemeClr val="tx1"/>
            </a:solidFill>
          </a:endParaRPr>
        </a:p>
      </dsp:txBody>
      <dsp:txXfrm>
        <a:off x="3349373" y="10028"/>
        <a:ext cx="1607052" cy="941411"/>
      </dsp:txXfrm>
    </dsp:sp>
    <dsp:sp modelId="{3FE97E42-90D8-4E7A-8D1D-6F38FFA5E530}">
      <dsp:nvSpPr>
        <dsp:cNvPr id="0" name=""/>
        <dsp:cNvSpPr/>
      </dsp:nvSpPr>
      <dsp:spPr>
        <a:xfrm>
          <a:off x="1890433" y="480733"/>
          <a:ext cx="4524932" cy="4524932"/>
        </a:xfrm>
        <a:custGeom>
          <a:avLst/>
          <a:gdLst/>
          <a:ahLst/>
          <a:cxnLst/>
          <a:rect l="0" t="0" r="0" b="0"/>
          <a:pathLst>
            <a:path>
              <a:moveTo>
                <a:pt x="3266371" y="234923"/>
              </a:moveTo>
              <a:arcTo wR="2262466" hR="2262466" stAng="17780494" swAng="754358"/>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CF40B71-F02A-44D3-BA7D-723F6744C87F}">
      <dsp:nvSpPr>
        <dsp:cNvPr id="0" name=""/>
        <dsp:cNvSpPr/>
      </dsp:nvSpPr>
      <dsp:spPr>
        <a:xfrm>
          <a:off x="5257798" y="1090333"/>
          <a:ext cx="1708908" cy="1043267"/>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NEPA</a:t>
          </a:r>
          <a:endParaRPr lang="en-US" sz="2800" kern="1200" dirty="0">
            <a:solidFill>
              <a:schemeClr val="tx1"/>
            </a:solidFill>
          </a:endParaRPr>
        </a:p>
      </dsp:txBody>
      <dsp:txXfrm>
        <a:off x="5308726" y="1141261"/>
        <a:ext cx="1607052" cy="941411"/>
      </dsp:txXfrm>
    </dsp:sp>
    <dsp:sp modelId="{FE9C431D-761C-49A7-BA4A-4CF60185A1C6}">
      <dsp:nvSpPr>
        <dsp:cNvPr id="0" name=""/>
        <dsp:cNvSpPr/>
      </dsp:nvSpPr>
      <dsp:spPr>
        <a:xfrm>
          <a:off x="1890433" y="480733"/>
          <a:ext cx="4524932" cy="4524932"/>
        </a:xfrm>
        <a:custGeom>
          <a:avLst/>
          <a:gdLst/>
          <a:ahLst/>
          <a:cxnLst/>
          <a:rect l="0" t="0" r="0" b="0"/>
          <a:pathLst>
            <a:path>
              <a:moveTo>
                <a:pt x="4494191" y="1890771"/>
              </a:moveTo>
              <a:arcTo wR="2262466" hR="2262466" stAng="21032649" swAng="1134701"/>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480BF8C-D12D-4175-9C60-49F75A2F4162}">
      <dsp:nvSpPr>
        <dsp:cNvPr id="0" name=""/>
        <dsp:cNvSpPr/>
      </dsp:nvSpPr>
      <dsp:spPr>
        <a:xfrm>
          <a:off x="5257798" y="3352799"/>
          <a:ext cx="1708908" cy="1043267"/>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Design</a:t>
          </a:r>
          <a:endParaRPr lang="en-US" sz="2800" kern="1200" dirty="0">
            <a:solidFill>
              <a:schemeClr val="tx1"/>
            </a:solidFill>
          </a:endParaRPr>
        </a:p>
      </dsp:txBody>
      <dsp:txXfrm>
        <a:off x="5308726" y="3403727"/>
        <a:ext cx="1607052" cy="941411"/>
      </dsp:txXfrm>
    </dsp:sp>
    <dsp:sp modelId="{1845E21E-4311-4629-AF39-DA324A5D4361}">
      <dsp:nvSpPr>
        <dsp:cNvPr id="0" name=""/>
        <dsp:cNvSpPr/>
      </dsp:nvSpPr>
      <dsp:spPr>
        <a:xfrm>
          <a:off x="1890433" y="480733"/>
          <a:ext cx="4524932" cy="4524932"/>
        </a:xfrm>
        <a:custGeom>
          <a:avLst/>
          <a:gdLst/>
          <a:ahLst/>
          <a:cxnLst/>
          <a:rect l="0" t="0" r="0" b="0"/>
          <a:pathLst>
            <a:path>
              <a:moveTo>
                <a:pt x="3683648" y="4022862"/>
              </a:moveTo>
              <a:arcTo wR="2262466" hR="2262466" stAng="3065147" swAng="754358"/>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25543B7-6CE3-4C16-B704-4FB76EBC5EC2}">
      <dsp:nvSpPr>
        <dsp:cNvPr id="0" name=""/>
        <dsp:cNvSpPr/>
      </dsp:nvSpPr>
      <dsp:spPr>
        <a:xfrm>
          <a:off x="3298445" y="4484032"/>
          <a:ext cx="1708908" cy="1043267"/>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ROW</a:t>
          </a:r>
          <a:endParaRPr lang="en-US" sz="2800" kern="1200" dirty="0">
            <a:solidFill>
              <a:schemeClr val="tx1"/>
            </a:solidFill>
          </a:endParaRPr>
        </a:p>
      </dsp:txBody>
      <dsp:txXfrm>
        <a:off x="3349373" y="4534960"/>
        <a:ext cx="1607052" cy="941411"/>
      </dsp:txXfrm>
    </dsp:sp>
    <dsp:sp modelId="{ED779453-D377-4819-AB0B-95C36A23F7D7}">
      <dsp:nvSpPr>
        <dsp:cNvPr id="0" name=""/>
        <dsp:cNvSpPr/>
      </dsp:nvSpPr>
      <dsp:spPr>
        <a:xfrm>
          <a:off x="1890433" y="480733"/>
          <a:ext cx="4524932" cy="4524932"/>
        </a:xfrm>
        <a:custGeom>
          <a:avLst/>
          <a:gdLst/>
          <a:ahLst/>
          <a:cxnLst/>
          <a:rect l="0" t="0" r="0" b="0"/>
          <a:pathLst>
            <a:path>
              <a:moveTo>
                <a:pt x="1258561" y="4290008"/>
              </a:moveTo>
              <a:arcTo wR="2262466" hR="2262466" stAng="6980494" swAng="754358"/>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29D1132-37BC-4D5E-92EA-5518E9B7F4B4}">
      <dsp:nvSpPr>
        <dsp:cNvPr id="0" name=""/>
        <dsp:cNvSpPr/>
      </dsp:nvSpPr>
      <dsp:spPr>
        <a:xfrm>
          <a:off x="1339092" y="3352799"/>
          <a:ext cx="1708908" cy="1043267"/>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CST</a:t>
          </a:r>
          <a:endParaRPr lang="en-US" sz="2800" kern="1200" dirty="0">
            <a:solidFill>
              <a:schemeClr val="tx1"/>
            </a:solidFill>
          </a:endParaRPr>
        </a:p>
      </dsp:txBody>
      <dsp:txXfrm>
        <a:off x="1390020" y="3403727"/>
        <a:ext cx="1607052" cy="941411"/>
      </dsp:txXfrm>
    </dsp:sp>
    <dsp:sp modelId="{B333DD48-B9C3-45B4-876E-8736300EC1D8}">
      <dsp:nvSpPr>
        <dsp:cNvPr id="0" name=""/>
        <dsp:cNvSpPr/>
      </dsp:nvSpPr>
      <dsp:spPr>
        <a:xfrm>
          <a:off x="1890433" y="480733"/>
          <a:ext cx="4524932" cy="4524932"/>
        </a:xfrm>
        <a:custGeom>
          <a:avLst/>
          <a:gdLst/>
          <a:ahLst/>
          <a:cxnLst/>
          <a:rect l="0" t="0" r="0" b="0"/>
          <a:pathLst>
            <a:path>
              <a:moveTo>
                <a:pt x="30741" y="2634161"/>
              </a:moveTo>
              <a:arcTo wR="2262466" hR="2262466" stAng="10232649" swAng="1134701"/>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22C9B1C5-D6C0-4000-BEFA-4155CD2AD337}">
      <dsp:nvSpPr>
        <dsp:cNvPr id="0" name=""/>
        <dsp:cNvSpPr/>
      </dsp:nvSpPr>
      <dsp:spPr>
        <a:xfrm>
          <a:off x="1339092" y="1090333"/>
          <a:ext cx="1708908" cy="1043267"/>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Ops. &amp; </a:t>
          </a:r>
          <a:r>
            <a:rPr lang="en-US" sz="2800" kern="1200" dirty="0" err="1" smtClean="0">
              <a:solidFill>
                <a:schemeClr val="tx1"/>
              </a:solidFill>
            </a:rPr>
            <a:t>Maint</a:t>
          </a:r>
          <a:r>
            <a:rPr lang="en-US" sz="2800" kern="1200" dirty="0" smtClean="0">
              <a:solidFill>
                <a:schemeClr val="tx1"/>
              </a:solidFill>
            </a:rPr>
            <a:t>.</a:t>
          </a:r>
          <a:endParaRPr lang="en-US" sz="2800" kern="1200" dirty="0">
            <a:solidFill>
              <a:schemeClr val="tx1"/>
            </a:solidFill>
          </a:endParaRPr>
        </a:p>
      </dsp:txBody>
      <dsp:txXfrm>
        <a:off x="1390020" y="1141261"/>
        <a:ext cx="1607052" cy="941411"/>
      </dsp:txXfrm>
    </dsp:sp>
    <dsp:sp modelId="{43B8D3ED-6CD6-4D00-AF05-E9039F4CDA05}">
      <dsp:nvSpPr>
        <dsp:cNvPr id="0" name=""/>
        <dsp:cNvSpPr/>
      </dsp:nvSpPr>
      <dsp:spPr>
        <a:xfrm>
          <a:off x="1890433" y="480733"/>
          <a:ext cx="4524932" cy="4524932"/>
        </a:xfrm>
        <a:custGeom>
          <a:avLst/>
          <a:gdLst/>
          <a:ahLst/>
          <a:cxnLst/>
          <a:rect l="0" t="0" r="0" b="0"/>
          <a:pathLst>
            <a:path>
              <a:moveTo>
                <a:pt x="841284" y="502069"/>
              </a:moveTo>
              <a:arcTo wR="2262466" hR="2262466" stAng="13865147" swAng="754358"/>
            </a:path>
          </a:pathLst>
        </a:custGeom>
        <a:noFill/>
        <a:ln w="9525" cap="flat" cmpd="sng" algn="ctr">
          <a:solidFill>
            <a:schemeClr val="accent3">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1"/>
            <a:ext cx="3169920" cy="477109"/>
          </a:xfrm>
          <a:prstGeom prst="rect">
            <a:avLst/>
          </a:prstGeom>
          <a:noFill/>
          <a:ln w="9525">
            <a:noFill/>
            <a:miter lim="800000"/>
            <a:headEnd/>
            <a:tailEnd/>
          </a:ln>
        </p:spPr>
        <p:txBody>
          <a:bodyPr vert="horz" wrap="square" lIns="97229" tIns="48615" rIns="97229" bIns="48615" numCol="1" anchor="t" anchorCtr="0" compatLnSpc="1">
            <a:prstTxWarp prst="textNoShape">
              <a:avLst/>
            </a:prstTxWarp>
          </a:bodyPr>
          <a:lstStyle>
            <a:lvl1pPr defTabSz="971762">
              <a:defRPr sz="1200"/>
            </a:lvl1pPr>
          </a:lstStyle>
          <a:p>
            <a:pPr>
              <a:defRPr/>
            </a:pPr>
            <a:endParaRPr lang="en-US"/>
          </a:p>
        </p:txBody>
      </p:sp>
      <p:sp>
        <p:nvSpPr>
          <p:cNvPr id="169987" name="Rectangle 3"/>
          <p:cNvSpPr>
            <a:spLocks noGrp="1" noChangeArrowheads="1"/>
          </p:cNvSpPr>
          <p:nvPr>
            <p:ph type="dt" sz="quarter" idx="1"/>
          </p:nvPr>
        </p:nvSpPr>
        <p:spPr bwMode="auto">
          <a:xfrm>
            <a:off x="4143587" y="1"/>
            <a:ext cx="3169920" cy="477109"/>
          </a:xfrm>
          <a:prstGeom prst="rect">
            <a:avLst/>
          </a:prstGeom>
          <a:noFill/>
          <a:ln w="9525">
            <a:noFill/>
            <a:miter lim="800000"/>
            <a:headEnd/>
            <a:tailEnd/>
          </a:ln>
        </p:spPr>
        <p:txBody>
          <a:bodyPr vert="horz" wrap="square" lIns="97229" tIns="48615" rIns="97229" bIns="48615" numCol="1" anchor="t" anchorCtr="0" compatLnSpc="1">
            <a:prstTxWarp prst="textNoShape">
              <a:avLst/>
            </a:prstTxWarp>
          </a:bodyPr>
          <a:lstStyle>
            <a:lvl1pPr algn="r" defTabSz="971762">
              <a:defRPr sz="1200"/>
            </a:lvl1pPr>
          </a:lstStyle>
          <a:p>
            <a:pPr>
              <a:defRPr/>
            </a:pPr>
            <a:endParaRPr lang="en-US"/>
          </a:p>
        </p:txBody>
      </p:sp>
      <p:sp>
        <p:nvSpPr>
          <p:cNvPr id="169988" name="Rectangle 4"/>
          <p:cNvSpPr>
            <a:spLocks noGrp="1" noChangeArrowheads="1"/>
          </p:cNvSpPr>
          <p:nvPr>
            <p:ph type="ftr" sz="quarter" idx="2"/>
          </p:nvPr>
        </p:nvSpPr>
        <p:spPr bwMode="auto">
          <a:xfrm>
            <a:off x="0" y="9122452"/>
            <a:ext cx="3169920" cy="477109"/>
          </a:xfrm>
          <a:prstGeom prst="rect">
            <a:avLst/>
          </a:prstGeom>
          <a:noFill/>
          <a:ln w="9525">
            <a:noFill/>
            <a:miter lim="800000"/>
            <a:headEnd/>
            <a:tailEnd/>
          </a:ln>
        </p:spPr>
        <p:txBody>
          <a:bodyPr vert="horz" wrap="square" lIns="97229" tIns="48615" rIns="97229" bIns="48615" numCol="1" anchor="b" anchorCtr="0" compatLnSpc="1">
            <a:prstTxWarp prst="textNoShape">
              <a:avLst/>
            </a:prstTxWarp>
          </a:bodyPr>
          <a:lstStyle>
            <a:lvl1pPr defTabSz="971762">
              <a:defRPr sz="1200"/>
            </a:lvl1pPr>
          </a:lstStyle>
          <a:p>
            <a:pPr>
              <a:defRPr/>
            </a:pPr>
            <a:endParaRPr lang="en-US"/>
          </a:p>
        </p:txBody>
      </p:sp>
      <p:sp>
        <p:nvSpPr>
          <p:cNvPr id="169989" name="Rectangle 5"/>
          <p:cNvSpPr>
            <a:spLocks noGrp="1" noChangeArrowheads="1"/>
          </p:cNvSpPr>
          <p:nvPr>
            <p:ph type="sldNum" sz="quarter" idx="3"/>
          </p:nvPr>
        </p:nvSpPr>
        <p:spPr bwMode="auto">
          <a:xfrm>
            <a:off x="4143587" y="9122452"/>
            <a:ext cx="3169920" cy="477109"/>
          </a:xfrm>
          <a:prstGeom prst="rect">
            <a:avLst/>
          </a:prstGeom>
          <a:noFill/>
          <a:ln w="9525">
            <a:noFill/>
            <a:miter lim="800000"/>
            <a:headEnd/>
            <a:tailEnd/>
          </a:ln>
        </p:spPr>
        <p:txBody>
          <a:bodyPr vert="horz" wrap="square" lIns="97229" tIns="48615" rIns="97229" bIns="48615" numCol="1" anchor="b" anchorCtr="0" compatLnSpc="1">
            <a:prstTxWarp prst="textNoShape">
              <a:avLst/>
            </a:prstTxWarp>
          </a:bodyPr>
          <a:lstStyle>
            <a:lvl1pPr algn="r" defTabSz="971762">
              <a:defRPr sz="1200"/>
            </a:lvl1pPr>
          </a:lstStyle>
          <a:p>
            <a:pPr>
              <a:defRPr/>
            </a:pPr>
            <a:fld id="{5035B563-241E-49B7-9F78-B6404BC0D1FF}" type="slidenum">
              <a:rPr lang="en-US"/>
              <a:pPr>
                <a:defRPr/>
              </a:pPr>
              <a:t>‹#›</a:t>
            </a:fld>
            <a:endParaRPr lang="en-US"/>
          </a:p>
        </p:txBody>
      </p:sp>
    </p:spTree>
    <p:extLst>
      <p:ext uri="{BB962C8B-B14F-4D97-AF65-F5344CB8AC3E}">
        <p14:creationId xmlns:p14="http://schemas.microsoft.com/office/powerpoint/2010/main" val="29991071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1"/>
            <a:ext cx="3169920" cy="477109"/>
          </a:xfrm>
          <a:prstGeom prst="rect">
            <a:avLst/>
          </a:prstGeom>
          <a:noFill/>
          <a:ln w="9525">
            <a:noFill/>
            <a:miter lim="800000"/>
            <a:headEnd/>
            <a:tailEnd/>
          </a:ln>
        </p:spPr>
        <p:txBody>
          <a:bodyPr vert="horz" wrap="square" lIns="91977" tIns="45989" rIns="91977" bIns="45989" numCol="1" anchor="t" anchorCtr="0" compatLnSpc="1">
            <a:prstTxWarp prst="textNoShape">
              <a:avLst/>
            </a:prstTxWarp>
          </a:bodyPr>
          <a:lstStyle>
            <a:lvl1pPr defTabSz="918240">
              <a:defRPr sz="1100"/>
            </a:lvl1pPr>
          </a:lstStyle>
          <a:p>
            <a:pPr>
              <a:defRPr/>
            </a:pPr>
            <a:endParaRPr lang="en-US"/>
          </a:p>
        </p:txBody>
      </p:sp>
      <p:sp>
        <p:nvSpPr>
          <p:cNvPr id="203779" name="Rectangle 3"/>
          <p:cNvSpPr>
            <a:spLocks noGrp="1" noChangeArrowheads="1"/>
          </p:cNvSpPr>
          <p:nvPr>
            <p:ph type="dt" idx="1"/>
          </p:nvPr>
        </p:nvSpPr>
        <p:spPr bwMode="auto">
          <a:xfrm>
            <a:off x="4143587" y="1"/>
            <a:ext cx="3169920" cy="477109"/>
          </a:xfrm>
          <a:prstGeom prst="rect">
            <a:avLst/>
          </a:prstGeom>
          <a:noFill/>
          <a:ln w="9525">
            <a:noFill/>
            <a:miter lim="800000"/>
            <a:headEnd/>
            <a:tailEnd/>
          </a:ln>
        </p:spPr>
        <p:txBody>
          <a:bodyPr vert="horz" wrap="square" lIns="91977" tIns="45989" rIns="91977" bIns="45989" numCol="1" anchor="t" anchorCtr="0" compatLnSpc="1">
            <a:prstTxWarp prst="textNoShape">
              <a:avLst/>
            </a:prstTxWarp>
          </a:bodyPr>
          <a:lstStyle>
            <a:lvl1pPr algn="r" defTabSz="918240">
              <a:defRPr sz="11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258888" y="722313"/>
            <a:ext cx="4800600" cy="3600450"/>
          </a:xfrm>
          <a:prstGeom prst="rect">
            <a:avLst/>
          </a:prstGeom>
          <a:noFill/>
          <a:ln w="9525">
            <a:solidFill>
              <a:srgbClr val="000000"/>
            </a:solidFill>
            <a:miter lim="800000"/>
            <a:headEnd/>
            <a:tailEnd/>
          </a:ln>
        </p:spPr>
      </p:sp>
      <p:sp>
        <p:nvSpPr>
          <p:cNvPr id="203781" name="Rectangle 5"/>
          <p:cNvSpPr>
            <a:spLocks noGrp="1" noChangeArrowheads="1"/>
          </p:cNvSpPr>
          <p:nvPr>
            <p:ph type="body" sz="quarter" idx="3"/>
          </p:nvPr>
        </p:nvSpPr>
        <p:spPr bwMode="auto">
          <a:xfrm>
            <a:off x="731520" y="4561226"/>
            <a:ext cx="5852160" cy="4316934"/>
          </a:xfrm>
          <a:prstGeom prst="rect">
            <a:avLst/>
          </a:prstGeom>
          <a:noFill/>
          <a:ln w="9525">
            <a:noFill/>
            <a:miter lim="800000"/>
            <a:headEnd/>
            <a:tailEnd/>
          </a:ln>
        </p:spPr>
        <p:txBody>
          <a:bodyPr vert="horz" wrap="square" lIns="91977" tIns="45989" rIns="91977" bIns="459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3782" name="Rectangle 6"/>
          <p:cNvSpPr>
            <a:spLocks noGrp="1" noChangeArrowheads="1"/>
          </p:cNvSpPr>
          <p:nvPr>
            <p:ph type="ftr" sz="quarter" idx="4"/>
          </p:nvPr>
        </p:nvSpPr>
        <p:spPr bwMode="auto">
          <a:xfrm>
            <a:off x="0" y="9122452"/>
            <a:ext cx="3169920" cy="477109"/>
          </a:xfrm>
          <a:prstGeom prst="rect">
            <a:avLst/>
          </a:prstGeom>
          <a:noFill/>
          <a:ln w="9525">
            <a:noFill/>
            <a:miter lim="800000"/>
            <a:headEnd/>
            <a:tailEnd/>
          </a:ln>
        </p:spPr>
        <p:txBody>
          <a:bodyPr vert="horz" wrap="square" lIns="91977" tIns="45989" rIns="91977" bIns="45989" numCol="1" anchor="b" anchorCtr="0" compatLnSpc="1">
            <a:prstTxWarp prst="textNoShape">
              <a:avLst/>
            </a:prstTxWarp>
          </a:bodyPr>
          <a:lstStyle>
            <a:lvl1pPr defTabSz="918240">
              <a:defRPr sz="1100"/>
            </a:lvl1pPr>
          </a:lstStyle>
          <a:p>
            <a:pPr>
              <a:defRPr/>
            </a:pPr>
            <a:endParaRPr lang="en-US"/>
          </a:p>
        </p:txBody>
      </p:sp>
      <p:sp>
        <p:nvSpPr>
          <p:cNvPr id="203783" name="Rectangle 7"/>
          <p:cNvSpPr>
            <a:spLocks noGrp="1" noChangeArrowheads="1"/>
          </p:cNvSpPr>
          <p:nvPr>
            <p:ph type="sldNum" sz="quarter" idx="5"/>
          </p:nvPr>
        </p:nvSpPr>
        <p:spPr bwMode="auto">
          <a:xfrm>
            <a:off x="4143587" y="9122452"/>
            <a:ext cx="3169920" cy="477109"/>
          </a:xfrm>
          <a:prstGeom prst="rect">
            <a:avLst/>
          </a:prstGeom>
          <a:noFill/>
          <a:ln w="9525">
            <a:noFill/>
            <a:miter lim="800000"/>
            <a:headEnd/>
            <a:tailEnd/>
          </a:ln>
        </p:spPr>
        <p:txBody>
          <a:bodyPr vert="horz" wrap="square" lIns="91977" tIns="45989" rIns="91977" bIns="45989" numCol="1" anchor="b" anchorCtr="0" compatLnSpc="1">
            <a:prstTxWarp prst="textNoShape">
              <a:avLst/>
            </a:prstTxWarp>
          </a:bodyPr>
          <a:lstStyle>
            <a:lvl1pPr algn="r" defTabSz="918240">
              <a:defRPr sz="1100"/>
            </a:lvl1pPr>
          </a:lstStyle>
          <a:p>
            <a:pPr>
              <a:defRPr/>
            </a:pPr>
            <a:fld id="{5D7BE8D6-7EF0-43B7-B0B6-5039BB9D0CE0}" type="slidenum">
              <a:rPr lang="en-US"/>
              <a:pPr>
                <a:defRPr/>
              </a:pPr>
              <a:t>‹#›</a:t>
            </a:fld>
            <a:endParaRPr lang="en-US"/>
          </a:p>
        </p:txBody>
      </p:sp>
    </p:spTree>
    <p:extLst>
      <p:ext uri="{BB962C8B-B14F-4D97-AF65-F5344CB8AC3E}">
        <p14:creationId xmlns:p14="http://schemas.microsoft.com/office/powerpoint/2010/main" val="65674027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733214" y="4561228"/>
            <a:ext cx="6013026" cy="4482527"/>
          </a:xfrm>
          <a:noFill/>
          <a:ln/>
        </p:spPr>
        <p:txBody>
          <a:bodyPr/>
          <a:lstStyle/>
          <a:p>
            <a:pPr eaLnBrk="1" hangingPunct="1"/>
            <a:r>
              <a:rPr lang="en-US" sz="1400" b="1" dirty="0" smtClean="0">
                <a:latin typeface="Arial" charset="0"/>
              </a:rPr>
              <a:t>Speaking:</a:t>
            </a:r>
          </a:p>
          <a:p>
            <a:pPr eaLnBrk="1" hangingPunct="1"/>
            <a:r>
              <a:rPr lang="en-US" sz="1400" b="0" dirty="0" smtClean="0">
                <a:latin typeface="Arial" charset="0"/>
              </a:rPr>
              <a:t>Hello and welcome to our webinar.  [Rob &amp; Rod introduce themselves].</a:t>
            </a:r>
          </a:p>
          <a:p>
            <a:pPr eaLnBrk="1" hangingPunct="1"/>
            <a:endParaRPr lang="en-US" sz="1400" b="0" dirty="0" smtClean="0">
              <a:latin typeface="Arial" charset="0"/>
            </a:endParaRPr>
          </a:p>
          <a:p>
            <a:pPr eaLnBrk="1" hangingPunct="1"/>
            <a:r>
              <a:rPr lang="en-US" sz="1400" b="0" baseline="0" dirty="0" smtClean="0">
                <a:latin typeface="Arial" charset="0"/>
              </a:rPr>
              <a:t>A well defined Purpose and Need can </a:t>
            </a:r>
            <a:r>
              <a:rPr lang="en-US" sz="1400" b="1" baseline="0" dirty="0" smtClean="0">
                <a:latin typeface="Arial" charset="0"/>
              </a:rPr>
              <a:t>minimize conflict</a:t>
            </a:r>
            <a:r>
              <a:rPr lang="en-US" sz="1400" b="0" baseline="0" dirty="0" smtClean="0">
                <a:latin typeface="Arial" charset="0"/>
              </a:rPr>
              <a:t>, serve as a </a:t>
            </a:r>
            <a:r>
              <a:rPr lang="en-US" sz="1400" b="1" baseline="0" dirty="0" smtClean="0">
                <a:latin typeface="Arial" charset="0"/>
              </a:rPr>
              <a:t>foundation for alternative </a:t>
            </a:r>
            <a:r>
              <a:rPr lang="en-US" sz="1400" b="0" baseline="0" dirty="0" smtClean="0">
                <a:latin typeface="Arial" charset="0"/>
              </a:rPr>
              <a:t>to </a:t>
            </a:r>
            <a:r>
              <a:rPr lang="en-US" sz="1400" b="1" baseline="0" dirty="0" smtClean="0">
                <a:latin typeface="Arial" charset="0"/>
              </a:rPr>
              <a:t>focus design efforts </a:t>
            </a:r>
            <a:r>
              <a:rPr lang="en-US" sz="1400" b="0" baseline="0" dirty="0" smtClean="0">
                <a:latin typeface="Arial" charset="0"/>
              </a:rPr>
              <a:t>and subsequently </a:t>
            </a:r>
            <a:r>
              <a:rPr lang="en-US" sz="1400" b="1" baseline="0" dirty="0" smtClean="0">
                <a:latin typeface="Arial" charset="0"/>
              </a:rPr>
              <a:t>improve project delivery times</a:t>
            </a:r>
            <a:r>
              <a:rPr lang="en-US" sz="1400" b="0" baseline="0" dirty="0" smtClean="0">
                <a:latin typeface="Arial" charset="0"/>
              </a:rPr>
              <a:t>.  In this session we will highlight the importance that these be carefully developed in the planning </a:t>
            </a:r>
            <a:r>
              <a:rPr lang="en-US" sz="1400" b="1" baseline="0" dirty="0" smtClean="0">
                <a:latin typeface="Arial" charset="0"/>
              </a:rPr>
              <a:t>AND</a:t>
            </a:r>
            <a:r>
              <a:rPr lang="en-US" sz="1400" b="0" baseline="0" dirty="0" smtClean="0">
                <a:latin typeface="Arial" charset="0"/>
              </a:rPr>
              <a:t> project development processes and provide examples of well crafted Purposes and Needs.  </a:t>
            </a:r>
          </a:p>
          <a:p>
            <a:pPr eaLnBrk="1" hangingPunct="1"/>
            <a:endParaRPr lang="en-US" sz="1400" b="0" baseline="0" dirty="0" smtClean="0">
              <a:latin typeface="Arial" charset="0"/>
            </a:endParaRPr>
          </a:p>
          <a:p>
            <a:pPr eaLnBrk="1" hangingPunct="1"/>
            <a:r>
              <a:rPr lang="en-US" sz="1400" b="0" dirty="0" smtClean="0">
                <a:latin typeface="Arial" charset="0"/>
              </a:rPr>
              <a:t>Before</a:t>
            </a:r>
            <a:r>
              <a:rPr lang="en-US" sz="1400" b="0" baseline="0" dirty="0" smtClean="0">
                <a:latin typeface="Arial" charset="0"/>
              </a:rPr>
              <a:t> we begin, we ask that you ensure that your phones are on mute until we get to question and answer session.  If you have to leave for a few minutes – please do not place your phone on hold!  Just hang up and call back!</a:t>
            </a:r>
          </a:p>
          <a:p>
            <a:pPr eaLnBrk="1" hangingPunct="1"/>
            <a:endParaRPr lang="en-US" sz="1400" b="0" baseline="0" dirty="0" smtClean="0">
              <a:latin typeface="Arial" charset="0"/>
            </a:endParaRPr>
          </a:p>
          <a:p>
            <a:pPr eaLnBrk="1" hangingPunct="1"/>
            <a:r>
              <a:rPr lang="en-US" sz="1400" b="0" baseline="0" dirty="0" smtClean="0">
                <a:latin typeface="Arial" charset="0"/>
              </a:rPr>
              <a:t>Please use the chat pod to let us know how many participants are in your location.  You can either type in the names or send us a list of those in your location later.  </a:t>
            </a:r>
          </a:p>
          <a:p>
            <a:pPr eaLnBrk="1" hangingPunct="1"/>
            <a:endParaRPr lang="en-US" sz="1400" b="0" baseline="0" dirty="0" smtClean="0">
              <a:latin typeface="Arial" charset="0"/>
            </a:endParaRPr>
          </a:p>
          <a:p>
            <a:pPr eaLnBrk="1" hangingPunct="1"/>
            <a:r>
              <a:rPr lang="en-US" sz="1400" b="0" baseline="0" dirty="0" smtClean="0">
                <a:latin typeface="Arial" charset="0"/>
              </a:rPr>
              <a:t>Please type any questions in the chat pod and we will ask you to unmute if needed.</a:t>
            </a:r>
          </a:p>
          <a:p>
            <a:pPr eaLnBrk="1" hangingPunct="1"/>
            <a:endParaRPr lang="en-US" sz="1400" b="0" baseline="0" dirty="0" smtClean="0">
              <a:latin typeface="Arial" charset="0"/>
            </a:endParaRPr>
          </a:p>
          <a:p>
            <a:pPr eaLnBrk="1" hangingPunct="1"/>
            <a:r>
              <a:rPr lang="en-US" sz="1400" b="0" baseline="0" dirty="0" smtClean="0">
                <a:latin typeface="Arial" charset="0"/>
              </a:rPr>
              <a:t>So let’s begin…</a:t>
            </a:r>
            <a:endParaRPr lang="en-US" sz="1000" dirty="0">
              <a:latin typeface="Arial" charset="0"/>
            </a:endParaRPr>
          </a:p>
          <a:p>
            <a:pPr eaLnBrk="1" hangingPunct="1"/>
            <a:endParaRPr lang="en-US" sz="1000" dirty="0">
              <a:latin typeface="Arial" charset="0"/>
            </a:endParaRPr>
          </a:p>
        </p:txBody>
      </p:sp>
    </p:spTree>
    <p:extLst>
      <p:ext uri="{BB962C8B-B14F-4D97-AF65-F5344CB8AC3E}">
        <p14:creationId xmlns:p14="http://schemas.microsoft.com/office/powerpoint/2010/main" val="281066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pPr eaLnBrk="1" hangingPunct="1">
              <a:lnSpc>
                <a:spcPct val="90000"/>
              </a:lnSpc>
            </a:pPr>
            <a:r>
              <a:rPr lang="en-US" dirty="0" smtClean="0">
                <a:latin typeface="Arial" charset="0"/>
              </a:rPr>
              <a:t>This</a:t>
            </a:r>
            <a:r>
              <a:rPr lang="en-US" baseline="0" dirty="0" smtClean="0">
                <a:latin typeface="Arial" charset="0"/>
              </a:rPr>
              <a:t> document from 2006 is still relevant for information on crafting quality environmental documents, which purpose and need is an important part of.</a:t>
            </a:r>
            <a:endParaRPr lang="en-US" dirty="0" smtClean="0">
              <a:latin typeface="Arial" charset="0"/>
            </a:endParaRPr>
          </a:p>
        </p:txBody>
      </p:sp>
    </p:spTree>
    <p:extLst>
      <p:ext uri="{BB962C8B-B14F-4D97-AF65-F5344CB8AC3E}">
        <p14:creationId xmlns:p14="http://schemas.microsoft.com/office/powerpoint/2010/main" val="67602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pPr eaLnBrk="1" hangingPunct="1">
              <a:lnSpc>
                <a:spcPct val="90000"/>
              </a:lnSpc>
            </a:pPr>
            <a:r>
              <a:rPr lang="en-US" b="0" dirty="0" smtClean="0">
                <a:latin typeface="Arial" charset="0"/>
              </a:rPr>
              <a:t>The</a:t>
            </a:r>
            <a:r>
              <a:rPr lang="en-US" b="0" baseline="0" dirty="0" smtClean="0">
                <a:latin typeface="Arial" charset="0"/>
              </a:rPr>
              <a:t> plain language guidelines can be a useful tool as you write purpose and need statements as well as other parts of an environmental document.</a:t>
            </a:r>
            <a:endParaRPr lang="en-US" b="0" dirty="0" smtClean="0">
              <a:latin typeface="Arial" charset="0"/>
            </a:endParaRPr>
          </a:p>
        </p:txBody>
      </p:sp>
    </p:spTree>
    <p:extLst>
      <p:ext uri="{BB962C8B-B14F-4D97-AF65-F5344CB8AC3E}">
        <p14:creationId xmlns:p14="http://schemas.microsoft.com/office/powerpoint/2010/main" val="676028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pPr eaLnBrk="1" hangingPunct="1">
              <a:lnSpc>
                <a:spcPct val="90000"/>
              </a:lnSpc>
            </a:pPr>
            <a:r>
              <a:rPr lang="en-US" b="0" dirty="0" smtClean="0">
                <a:latin typeface="Arial" charset="0"/>
              </a:rPr>
              <a:t>This</a:t>
            </a:r>
            <a:r>
              <a:rPr lang="en-US" b="0" baseline="0" dirty="0" smtClean="0">
                <a:latin typeface="Arial" charset="0"/>
              </a:rPr>
              <a:t> is a recent publication on preparing high quality NEPA documents.</a:t>
            </a:r>
            <a:endParaRPr lang="en-US" b="0" dirty="0" smtClean="0">
              <a:latin typeface="Arial" charset="0"/>
            </a:endParaRPr>
          </a:p>
        </p:txBody>
      </p:sp>
    </p:spTree>
    <p:extLst>
      <p:ext uri="{BB962C8B-B14F-4D97-AF65-F5344CB8AC3E}">
        <p14:creationId xmlns:p14="http://schemas.microsoft.com/office/powerpoint/2010/main" val="676028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pPr eaLnBrk="1" hangingPunct="1">
              <a:lnSpc>
                <a:spcPct val="90000"/>
              </a:lnSpc>
            </a:pPr>
            <a:r>
              <a:rPr lang="en-US" dirty="0" smtClean="0">
                <a:latin typeface="Arial" charset="0"/>
              </a:rPr>
              <a:t>And here’s a companion document containing many examples of quality documents.</a:t>
            </a:r>
          </a:p>
        </p:txBody>
      </p:sp>
    </p:spTree>
    <p:extLst>
      <p:ext uri="{BB962C8B-B14F-4D97-AF65-F5344CB8AC3E}">
        <p14:creationId xmlns:p14="http://schemas.microsoft.com/office/powerpoint/2010/main" val="676028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275">
              <a:lnSpc>
                <a:spcPct val="90000"/>
              </a:lnSpc>
              <a:defRPr/>
            </a:pPr>
            <a:r>
              <a:rPr lang="en-US" sz="1500" dirty="0" smtClean="0">
                <a:latin typeface="Arial" charset="0"/>
              </a:rPr>
              <a:t>All of you are </a:t>
            </a:r>
            <a:r>
              <a:rPr lang="en-US" sz="1500" dirty="0">
                <a:latin typeface="Arial" charset="0"/>
              </a:rPr>
              <a:t>somehow involved in the development and operation of </a:t>
            </a:r>
            <a:r>
              <a:rPr lang="en-US" sz="1500" dirty="0" smtClean="0">
                <a:latin typeface="Arial" charset="0"/>
              </a:rPr>
              <a:t>your </a:t>
            </a:r>
            <a:r>
              <a:rPr lang="en-US" sz="1500" dirty="0">
                <a:latin typeface="Arial" charset="0"/>
              </a:rPr>
              <a:t>transportation system.</a:t>
            </a:r>
          </a:p>
          <a:p>
            <a:pPr marL="285750" indent="-285750" eaLnBrk="1" hangingPunct="1">
              <a:lnSpc>
                <a:spcPct val="90000"/>
              </a:lnSpc>
              <a:buFont typeface="Arial" panose="020B0604020202020204" pitchFamily="34" charset="0"/>
              <a:buChar char="•"/>
            </a:pPr>
            <a:r>
              <a:rPr lang="en-US" sz="1500" dirty="0" smtClean="0">
                <a:latin typeface="Arial" charset="0"/>
              </a:rPr>
              <a:t>Planners</a:t>
            </a:r>
            <a:r>
              <a:rPr lang="en-US" sz="1500" baseline="0" dirty="0" smtClean="0">
                <a:latin typeface="Arial" charset="0"/>
              </a:rPr>
              <a:t> (and asset managers) monitor the condition of your transportation system and identify underperforming facilities.</a:t>
            </a:r>
          </a:p>
          <a:p>
            <a:pPr marL="285750" indent="-285750" eaLnBrk="1" hangingPunct="1">
              <a:lnSpc>
                <a:spcPct val="90000"/>
              </a:lnSpc>
              <a:buFont typeface="Arial" panose="020B0604020202020204" pitchFamily="34" charset="0"/>
              <a:buChar char="•"/>
            </a:pPr>
            <a:r>
              <a:rPr lang="en-US" sz="1500" baseline="0" dirty="0" smtClean="0">
                <a:latin typeface="Arial" charset="0"/>
              </a:rPr>
              <a:t>The NEPA folks then get involved to complete the environmental process.</a:t>
            </a:r>
          </a:p>
          <a:p>
            <a:pPr marL="285750" indent="-285750" eaLnBrk="1" hangingPunct="1">
              <a:lnSpc>
                <a:spcPct val="90000"/>
              </a:lnSpc>
              <a:buFont typeface="Arial" panose="020B0604020202020204" pitchFamily="34" charset="0"/>
              <a:buChar char="•"/>
            </a:pPr>
            <a:r>
              <a:rPr lang="en-US" sz="1500" baseline="0" dirty="0" smtClean="0">
                <a:latin typeface="Arial" charset="0"/>
              </a:rPr>
              <a:t>Design can get engaged during NEPA but ultimately come up with design plans.</a:t>
            </a:r>
          </a:p>
          <a:p>
            <a:pPr marL="285750" indent="-285750" eaLnBrk="1" hangingPunct="1">
              <a:lnSpc>
                <a:spcPct val="90000"/>
              </a:lnSpc>
              <a:buFont typeface="Arial" panose="020B0604020202020204" pitchFamily="34" charset="0"/>
              <a:buChar char="•"/>
            </a:pPr>
            <a:r>
              <a:rPr lang="en-US" sz="1500" baseline="0" dirty="0" smtClean="0">
                <a:latin typeface="Arial" charset="0"/>
              </a:rPr>
              <a:t>Right of way acquisition may be necessary for your projects.</a:t>
            </a:r>
          </a:p>
          <a:p>
            <a:pPr marL="285750" indent="-285750" eaLnBrk="1" hangingPunct="1">
              <a:lnSpc>
                <a:spcPct val="90000"/>
              </a:lnSpc>
              <a:buFont typeface="Arial" panose="020B0604020202020204" pitchFamily="34" charset="0"/>
              <a:buChar char="•"/>
            </a:pPr>
            <a:r>
              <a:rPr lang="en-US" sz="1500" baseline="0" dirty="0" smtClean="0">
                <a:latin typeface="Arial" charset="0"/>
              </a:rPr>
              <a:t>Construction occurs.</a:t>
            </a:r>
          </a:p>
          <a:p>
            <a:pPr marL="285750" indent="-285750" eaLnBrk="1" hangingPunct="1">
              <a:lnSpc>
                <a:spcPct val="90000"/>
              </a:lnSpc>
              <a:buFont typeface="Arial" panose="020B0604020202020204" pitchFamily="34" charset="0"/>
              <a:buChar char="•"/>
            </a:pPr>
            <a:r>
              <a:rPr lang="en-US" sz="1500" baseline="0" dirty="0" smtClean="0">
                <a:latin typeface="Arial" charset="0"/>
              </a:rPr>
              <a:t>Followed by our operating and maintaining the transportation system.</a:t>
            </a:r>
          </a:p>
          <a:p>
            <a:pPr marL="285750" indent="-285750" eaLnBrk="1" hangingPunct="1">
              <a:lnSpc>
                <a:spcPct val="90000"/>
              </a:lnSpc>
              <a:buFont typeface="Arial" panose="020B0604020202020204" pitchFamily="34" charset="0"/>
              <a:buChar char="•"/>
            </a:pPr>
            <a:r>
              <a:rPr lang="en-US" sz="1500" baseline="0" dirty="0" smtClean="0">
                <a:latin typeface="Arial" charset="0"/>
              </a:rPr>
              <a:t>It then starts all over again.</a:t>
            </a:r>
          </a:p>
          <a:p>
            <a:pPr marL="285750" marR="0" indent="-285750" algn="l" defTabSz="914400" rtl="0" eaLnBrk="1" fontAlgn="base" latinLnBrk="0" hangingPunct="1">
              <a:lnSpc>
                <a:spcPct val="90000"/>
              </a:lnSpc>
              <a:spcBef>
                <a:spcPct val="30000"/>
              </a:spcBef>
              <a:spcAft>
                <a:spcPct val="0"/>
              </a:spcAft>
              <a:buClrTx/>
              <a:buSzTx/>
              <a:buFont typeface="Arial" panose="020B0604020202020204" pitchFamily="34" charset="0"/>
              <a:buChar char="•"/>
              <a:tabLst/>
              <a:defRPr/>
            </a:pPr>
            <a:r>
              <a:rPr lang="en-US" sz="1500" baseline="0" dirty="0" smtClean="0">
                <a:latin typeface="Arial" charset="0"/>
              </a:rPr>
              <a:t>The public and agencies may be interested in some or all of these parts.</a:t>
            </a:r>
          </a:p>
        </p:txBody>
      </p:sp>
    </p:spTree>
    <p:extLst>
      <p:ext uri="{BB962C8B-B14F-4D97-AF65-F5344CB8AC3E}">
        <p14:creationId xmlns:p14="http://schemas.microsoft.com/office/powerpoint/2010/main" val="181043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Various</a:t>
            </a:r>
            <a:r>
              <a:rPr lang="en-US" baseline="0" dirty="0" smtClean="0"/>
              <a:t> parties have an interest in P&amp;N, either directly (being involved in crafting or reviewing), or indirectly (P&amp;N affecting later decisions during project development &amp; design).  Each of you today fits in somewhere on this chart.</a:t>
            </a:r>
          </a:p>
          <a:p>
            <a:r>
              <a:rPr lang="en-US" baseline="0" dirty="0" smtClean="0"/>
              <a:t> </a:t>
            </a:r>
            <a:endParaRPr lang="en-US" dirty="0" smtClean="0"/>
          </a:p>
          <a:p>
            <a:pPr>
              <a:buFont typeface="Arial" pitchFamily="34" charset="0"/>
              <a:buChar char="•"/>
            </a:pPr>
            <a:r>
              <a:rPr lang="en-US" b="0" dirty="0" smtClean="0"/>
              <a:t>Through the planning process,</a:t>
            </a:r>
            <a:r>
              <a:rPr lang="en-US" b="1" dirty="0" smtClean="0"/>
              <a:t> Planners</a:t>
            </a:r>
            <a:r>
              <a:rPr lang="en-US" dirty="0" smtClean="0"/>
              <a:t> initially identify the community’s transportation needs.  Planners also are involved in identifying what type of performance is desired for their transportation system.  This can be articulated as a P&amp;N statement or it</a:t>
            </a:r>
            <a:r>
              <a:rPr lang="en-US" baseline="0" dirty="0" smtClean="0"/>
              <a:t> can be information that is later used by the Project Development folks to define or refine a P&amp;N.</a:t>
            </a:r>
            <a:r>
              <a:rPr lang="en-US" dirty="0" smtClean="0"/>
              <a:t>  Planners maintain an interest when a P&amp;N is developed, alternatives are considered and a preferred alternative is selected, since they</a:t>
            </a:r>
            <a:r>
              <a:rPr lang="en-US" baseline="0" dirty="0" smtClean="0"/>
              <a:t> want to ensure that whatever solution is implemented is consistent with the initial problem they identified.</a:t>
            </a:r>
            <a:r>
              <a:rPr lang="en-US" dirty="0" smtClean="0"/>
              <a:t> </a:t>
            </a:r>
          </a:p>
          <a:p>
            <a:pPr>
              <a:buFont typeface="Arial" pitchFamily="34" charset="0"/>
              <a:buChar char="•"/>
            </a:pPr>
            <a:r>
              <a:rPr lang="en-US" b="1" dirty="0" smtClean="0"/>
              <a:t>Project Development (NEPA) </a:t>
            </a:r>
            <a:r>
              <a:rPr lang="en-US" dirty="0" smtClean="0"/>
              <a:t>is directly responsible for crafting the P&amp;N pursuant to NEPA.  Project Development</a:t>
            </a:r>
            <a:r>
              <a:rPr lang="en-US" baseline="0" dirty="0" smtClean="0"/>
              <a:t> has an indirect interest in outputs from the Planning process, since these outputs form the foundation of P&amp;N.  After Project Development crafts P&amp;N, P&amp;N affects the rest of the project development responsibilities since the rest of project development is about identifying a solution that meets the purpose.</a:t>
            </a:r>
            <a:endParaRPr lang="en-US" dirty="0" smtClean="0"/>
          </a:p>
          <a:p>
            <a:pPr>
              <a:buFont typeface="Arial" pitchFamily="34" charset="0"/>
              <a:buChar char="•"/>
            </a:pPr>
            <a:r>
              <a:rPr lang="en-US" b="1" dirty="0" smtClean="0"/>
              <a:t>Design</a:t>
            </a:r>
            <a:r>
              <a:rPr lang="en-US" dirty="0" smtClean="0"/>
              <a:t> has an indirect interest in P&amp;N, alternatives and preferred alternative.  Since the design is</a:t>
            </a:r>
            <a:r>
              <a:rPr lang="en-US" baseline="0" dirty="0" smtClean="0"/>
              <a:t> based on the preceding (and sometimes concurrent) project development process, the design must still meet the purpose of the project</a:t>
            </a:r>
            <a:r>
              <a:rPr lang="en-US" dirty="0" smtClean="0"/>
              <a:t>.</a:t>
            </a:r>
          </a:p>
          <a:p>
            <a:pPr>
              <a:buFont typeface="Arial" pitchFamily="34" charset="0"/>
              <a:buChar char="•"/>
            </a:pPr>
            <a:r>
              <a:rPr lang="en-US" b="0" dirty="0" smtClean="0"/>
              <a:t>Although</a:t>
            </a:r>
            <a:r>
              <a:rPr lang="en-US" b="1" dirty="0" smtClean="0"/>
              <a:t> The Public/Agencies/FHWA</a:t>
            </a:r>
            <a:r>
              <a:rPr lang="en-US" dirty="0" smtClean="0"/>
              <a:t> may or may not be directly involved in crafting a P&amp;N, all have an indirect interest in P&amp;N and the rest of project development through their various roles of providing input and (in the case of other</a:t>
            </a:r>
            <a:r>
              <a:rPr lang="en-US" baseline="0" dirty="0" smtClean="0"/>
              <a:t> federal permits and decisions</a:t>
            </a:r>
            <a:r>
              <a:rPr lang="en-US" dirty="0" smtClean="0"/>
              <a:t>) later approvals.</a:t>
            </a:r>
          </a:p>
        </p:txBody>
      </p:sp>
    </p:spTree>
    <p:extLst>
      <p:ext uri="{BB962C8B-B14F-4D97-AF65-F5344CB8AC3E}">
        <p14:creationId xmlns:p14="http://schemas.microsoft.com/office/powerpoint/2010/main" val="1576676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731520" y="4561227"/>
            <a:ext cx="5852160" cy="4567784"/>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600" b="0" dirty="0" smtClean="0">
                <a:latin typeface="Arial" charset="0"/>
              </a:rPr>
              <a:t>So, WHY are we talking about how to </a:t>
            </a:r>
            <a:r>
              <a:rPr lang="en-US" sz="1600" b="1" dirty="0" smtClean="0">
                <a:latin typeface="Arial" charset="0"/>
              </a:rPr>
              <a:t>identify and define Purposes</a:t>
            </a:r>
            <a:r>
              <a:rPr lang="en-US" sz="1600" b="1" baseline="0" dirty="0" smtClean="0">
                <a:latin typeface="Arial" charset="0"/>
              </a:rPr>
              <a:t> and Needs </a:t>
            </a:r>
            <a:r>
              <a:rPr lang="en-US" sz="1600" b="0" dirty="0" smtClean="0">
                <a:latin typeface="Arial" charset="0"/>
              </a:rPr>
              <a:t>better?  A well defined problem – or Need and Purpose </a:t>
            </a:r>
            <a:r>
              <a:rPr lang="en-US" sz="1600" b="1" dirty="0" smtClean="0">
                <a:latin typeface="Arial" charset="0"/>
              </a:rPr>
              <a:t>reduces and sometimes can avoid </a:t>
            </a:r>
            <a:r>
              <a:rPr lang="en-US" sz="1600" b="0" dirty="0" smtClean="0">
                <a:latin typeface="Arial" charset="0"/>
              </a:rPr>
              <a:t>public or agency conflict</a:t>
            </a:r>
            <a:r>
              <a:rPr lang="en-US" sz="1600" b="0" baseline="0" dirty="0" smtClean="0">
                <a:latin typeface="Arial" charset="0"/>
              </a:rPr>
              <a:t> about a project by </a:t>
            </a:r>
            <a:r>
              <a:rPr lang="en-US" sz="1600" b="1" baseline="0" dirty="0" smtClean="0">
                <a:latin typeface="Arial" charset="0"/>
              </a:rPr>
              <a:t>clearly expressing </a:t>
            </a:r>
            <a:r>
              <a:rPr lang="en-US" sz="1600" b="0" baseline="0" dirty="0" smtClean="0">
                <a:latin typeface="Arial" charset="0"/>
              </a:rPr>
              <a:t>what the point of a transportation proposed project is. </a:t>
            </a:r>
            <a:r>
              <a:rPr lang="en-US" sz="1600" baseline="0" dirty="0" smtClean="0">
                <a:latin typeface="Arial" charset="0"/>
              </a:rPr>
              <a:t>While eliminating conflict is unlikely – we want to seek to reduce conflict… and r</a:t>
            </a:r>
            <a:r>
              <a:rPr lang="en-US" sz="1600" b="0" baseline="0" dirty="0" smtClean="0">
                <a:latin typeface="Arial" charset="0"/>
              </a:rPr>
              <a:t>educing conflict can reduce </a:t>
            </a:r>
            <a:r>
              <a:rPr lang="en-US" sz="1600" b="0" dirty="0" smtClean="0">
                <a:latin typeface="Arial" charset="0"/>
              </a:rPr>
              <a:t>the time it takes to resolve conflict thereby</a:t>
            </a:r>
            <a:r>
              <a:rPr lang="en-US" sz="1600" b="0" baseline="0" dirty="0" smtClean="0">
                <a:latin typeface="Arial" charset="0"/>
              </a:rPr>
              <a:t> </a:t>
            </a:r>
            <a:r>
              <a:rPr lang="en-US" sz="1600" b="0" dirty="0" smtClean="0">
                <a:latin typeface="Arial" charset="0"/>
              </a:rPr>
              <a:t>allowing an</a:t>
            </a:r>
            <a:r>
              <a:rPr lang="en-US" sz="1600" b="0" baseline="0" dirty="0" smtClean="0">
                <a:latin typeface="Arial" charset="0"/>
              </a:rPr>
              <a:t> expedited </a:t>
            </a:r>
            <a:r>
              <a:rPr lang="en-US" sz="1600" b="0" dirty="0" smtClean="0">
                <a:latin typeface="Arial" charset="0"/>
              </a:rPr>
              <a:t>delivery of a transportation project. </a:t>
            </a:r>
            <a:r>
              <a:rPr lang="en-US" sz="1600" b="0" baseline="0" dirty="0" smtClean="0">
                <a:latin typeface="Arial" charset="0"/>
              </a:rPr>
              <a:t> A </a:t>
            </a:r>
            <a:r>
              <a:rPr lang="en-US" sz="1600" b="1" baseline="0" dirty="0" smtClean="0">
                <a:latin typeface="Arial" charset="0"/>
              </a:rPr>
              <a:t>well defined </a:t>
            </a:r>
            <a:r>
              <a:rPr lang="en-US" sz="1600" b="0" baseline="0" dirty="0" smtClean="0">
                <a:latin typeface="Arial" charset="0"/>
              </a:rPr>
              <a:t>Purpose and Need also provides opportunity to </a:t>
            </a:r>
            <a:r>
              <a:rPr lang="en-US" sz="1600" b="1" baseline="0" dirty="0" smtClean="0">
                <a:latin typeface="Arial" charset="0"/>
              </a:rPr>
              <a:t>focus the number and extent of project development alternatives </a:t>
            </a:r>
            <a:r>
              <a:rPr lang="en-US" sz="1600" b="0" baseline="0" dirty="0" smtClean="0">
                <a:latin typeface="Arial" charset="0"/>
              </a:rPr>
              <a:t>– again reducing project delivery time.  </a:t>
            </a:r>
            <a:endParaRPr lang="en-US" sz="1000" dirty="0">
              <a:latin typeface="Arial" charset="0"/>
            </a:endParaRPr>
          </a:p>
          <a:p>
            <a:pPr eaLnBrk="1" hangingPunct="1"/>
            <a:endParaRPr lang="en-US" sz="1000" dirty="0">
              <a:latin typeface="Arial" charset="0"/>
            </a:endParaRPr>
          </a:p>
        </p:txBody>
      </p:sp>
    </p:spTree>
    <p:extLst>
      <p:ext uri="{BB962C8B-B14F-4D97-AF65-F5344CB8AC3E}">
        <p14:creationId xmlns:p14="http://schemas.microsoft.com/office/powerpoint/2010/main" val="311115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r>
              <a:rPr lang="en-US" sz="1500" dirty="0" smtClean="0">
                <a:latin typeface="Arial" charset="0"/>
              </a:rPr>
              <a:t>Before </a:t>
            </a:r>
            <a:r>
              <a:rPr lang="en-US" sz="1500" dirty="0">
                <a:latin typeface="Arial" charset="0"/>
              </a:rPr>
              <a:t>we get into specific P&amp;N issues, let’s go over some of the basics of P&amp;N.  </a:t>
            </a:r>
            <a:r>
              <a:rPr lang="en-US" sz="1500" dirty="0" smtClean="0">
                <a:latin typeface="Arial" charset="0"/>
              </a:rPr>
              <a:t>We’ll learn </a:t>
            </a:r>
            <a:r>
              <a:rPr lang="en-US" sz="1500" dirty="0">
                <a:latin typeface="Arial" charset="0"/>
              </a:rPr>
              <a:t>why </a:t>
            </a:r>
            <a:r>
              <a:rPr lang="en-US" sz="1500" dirty="0" smtClean="0">
                <a:latin typeface="Arial" charset="0"/>
              </a:rPr>
              <a:t>you have </a:t>
            </a:r>
            <a:r>
              <a:rPr lang="en-US" sz="1500" dirty="0">
                <a:latin typeface="Arial" charset="0"/>
              </a:rPr>
              <a:t>to do this thing called “purpose &amp; need”, </a:t>
            </a:r>
            <a:r>
              <a:rPr lang="en-US" sz="1500" dirty="0" smtClean="0">
                <a:latin typeface="Arial" charset="0"/>
              </a:rPr>
              <a:t>talk </a:t>
            </a:r>
            <a:r>
              <a:rPr lang="en-US" sz="1500" dirty="0">
                <a:latin typeface="Arial" charset="0"/>
              </a:rPr>
              <a:t>about what these terms really mean, identify who’s involved in determining the purpose &amp; need for a project, </a:t>
            </a:r>
            <a:r>
              <a:rPr lang="en-US" sz="1500" dirty="0" smtClean="0">
                <a:latin typeface="Arial" charset="0"/>
              </a:rPr>
              <a:t>look at when </a:t>
            </a:r>
            <a:r>
              <a:rPr lang="en-US" sz="1500" dirty="0">
                <a:latin typeface="Arial" charset="0"/>
              </a:rPr>
              <a:t>purpose &amp; need is developed, and then talk about how purpose &amp; need is used.</a:t>
            </a:r>
          </a:p>
          <a:p>
            <a:pPr eaLnBrk="1" hangingPunct="1"/>
            <a:endParaRPr lang="en-US" dirty="0" smtClean="0">
              <a:latin typeface="Arial" charset="0"/>
            </a:endParaRPr>
          </a:p>
        </p:txBody>
      </p:sp>
    </p:spTree>
    <p:extLst>
      <p:ext uri="{BB962C8B-B14F-4D97-AF65-F5344CB8AC3E}">
        <p14:creationId xmlns:p14="http://schemas.microsoft.com/office/powerpoint/2010/main" val="355066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sz="1500" dirty="0" smtClean="0">
                <a:latin typeface="Arial" charset="0"/>
              </a:rPr>
              <a:t>So where do the terms “purpose and need” come from?  As you see on the screen “purpose and need” is found in the CEQ (Council on Environmental Quality) regulations that implement NEPA.  Specifically, “purpose and need” appears as a requirement for Environmental Impact Statements.</a:t>
            </a:r>
          </a:p>
          <a:p>
            <a:pPr eaLnBrk="1" hangingPunct="1"/>
            <a:endParaRPr lang="en-US" sz="1500" dirty="0" smtClean="0">
              <a:latin typeface="Arial" charset="0"/>
            </a:endParaRPr>
          </a:p>
          <a:p>
            <a:pPr eaLnBrk="1" hangingPunct="1"/>
            <a:r>
              <a:rPr lang="en-US" sz="1500" dirty="0" smtClean="0">
                <a:latin typeface="Arial" charset="0"/>
              </a:rPr>
              <a:t>The Technical Advisory also mentions describing</a:t>
            </a:r>
            <a:r>
              <a:rPr lang="en-US" sz="1500" baseline="0" dirty="0" smtClean="0">
                <a:latin typeface="Arial" charset="0"/>
              </a:rPr>
              <a:t> the problems or needs.</a:t>
            </a:r>
            <a:endParaRPr lang="en-US" sz="1500" dirty="0">
              <a:latin typeface="Arial" charset="0"/>
            </a:endParaRPr>
          </a:p>
        </p:txBody>
      </p:sp>
    </p:spTree>
    <p:extLst>
      <p:ext uri="{BB962C8B-B14F-4D97-AF65-F5344CB8AC3E}">
        <p14:creationId xmlns:p14="http://schemas.microsoft.com/office/powerpoint/2010/main" val="317800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sz="1500" dirty="0" smtClean="0">
                <a:latin typeface="Arial" charset="0"/>
              </a:rPr>
              <a:t>CEQ addresses EAs-Environmental Assessments by requiring a “</a:t>
            </a:r>
            <a:r>
              <a:rPr lang="en-US" sz="1500" i="1" dirty="0" smtClean="0">
                <a:latin typeface="Arial" charset="0"/>
              </a:rPr>
              <a:t>brief discussion of the need for the proposal</a:t>
            </a:r>
            <a:r>
              <a:rPr lang="en-US" sz="1500" dirty="0" smtClean="0">
                <a:latin typeface="Arial" charset="0"/>
              </a:rPr>
              <a:t>”.  CEQ doesn’t really say anything about CEs—Categorical Exclusions, but Federal Highway’s Technical Advisory directs us to at least identify the needs.</a:t>
            </a:r>
          </a:p>
          <a:p>
            <a:pPr eaLnBrk="1" hangingPunct="1"/>
            <a:endParaRPr lang="en-US" sz="1500" dirty="0" smtClean="0">
              <a:latin typeface="Arial" charset="0"/>
            </a:endParaRPr>
          </a:p>
          <a:p>
            <a:pPr eaLnBrk="1" hangingPunct="1"/>
            <a:r>
              <a:rPr lang="en-US" sz="1500" dirty="0" smtClean="0">
                <a:latin typeface="Arial" charset="0"/>
              </a:rPr>
              <a:t>So does this mean</a:t>
            </a:r>
            <a:r>
              <a:rPr lang="en-US" sz="1500" baseline="0" dirty="0" smtClean="0">
                <a:latin typeface="Arial" charset="0"/>
              </a:rPr>
              <a:t> for EAs and CEs you don’t need to craft a purpose?  I guess technically that’s correct, but there can be good reasons for still articulating the purpose of a project even for a CE.</a:t>
            </a:r>
            <a:endParaRPr lang="en-US" sz="1500" dirty="0" smtClean="0">
              <a:latin typeface="Arial" charset="0"/>
            </a:endParaRPr>
          </a:p>
          <a:p>
            <a:pPr eaLnBrk="1" hangingPunct="1"/>
            <a:endParaRPr lang="en-US" sz="1500" dirty="0" smtClean="0">
              <a:latin typeface="Arial" charset="0"/>
            </a:endParaRPr>
          </a:p>
          <a:p>
            <a:pPr eaLnBrk="1" hangingPunct="1"/>
            <a:r>
              <a:rPr lang="en-US" sz="1500" dirty="0" smtClean="0">
                <a:latin typeface="Arial" charset="0"/>
              </a:rPr>
              <a:t>We’ll talk about desired</a:t>
            </a:r>
            <a:r>
              <a:rPr lang="en-US" sz="1500" baseline="0" dirty="0" smtClean="0">
                <a:latin typeface="Arial" charset="0"/>
              </a:rPr>
              <a:t> performance in a few minutes, but if you don’t know what success—the purpose—looks like for your project, then how will you know if you’re project is even needed?  Furthermore, there are other laws and regulations that use purpose and need in the evaluation—think the Section 404 Least Environmentally Damaging Practicable Alternative—so if you don’t articulate the purpose of your project, it may be problematic later on during your analysis. </a:t>
            </a:r>
            <a:endParaRPr lang="en-US" sz="1500" dirty="0">
              <a:latin typeface="Arial" charset="0"/>
            </a:endParaRPr>
          </a:p>
        </p:txBody>
      </p:sp>
      <p:sp>
        <p:nvSpPr>
          <p:cNvPr id="2" name="Slide Number Placeholder 1"/>
          <p:cNvSpPr>
            <a:spLocks noGrp="1"/>
          </p:cNvSpPr>
          <p:nvPr>
            <p:ph type="sldNum" sz="quarter" idx="10"/>
          </p:nvPr>
        </p:nvSpPr>
        <p:spPr/>
        <p:txBody>
          <a:bodyPr/>
          <a:lstStyle/>
          <a:p>
            <a:pPr>
              <a:defRPr/>
            </a:pPr>
            <a:fld id="{23EDCF9A-9347-4DE4-B628-F35518FAB7C4}" type="slidenum">
              <a:rPr lang="en-US" smtClean="0"/>
              <a:pPr>
                <a:defRPr/>
              </a:pPr>
              <a:t>19</a:t>
            </a:fld>
            <a:endParaRPr lang="en-US"/>
          </a:p>
        </p:txBody>
      </p:sp>
    </p:spTree>
    <p:extLst>
      <p:ext uri="{BB962C8B-B14F-4D97-AF65-F5344CB8AC3E}">
        <p14:creationId xmlns:p14="http://schemas.microsoft.com/office/powerpoint/2010/main" val="255658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is NEPA Assumption (or Assignment)?</a:t>
            </a:r>
          </a:p>
          <a:p>
            <a:endParaRPr lang="en-US" baseline="0" dirty="0" smtClean="0"/>
          </a:p>
          <a:p>
            <a:r>
              <a:rPr lang="en-US" baseline="0" dirty="0" smtClean="0"/>
              <a:t>Alaska has decided to assume FHWA NEPA responsibilities.  This means you won’t be sending environmental documents over to FHWA for approval.  The buck stops with you as you’re now ultimately responsible.</a:t>
            </a:r>
          </a:p>
          <a:p>
            <a:endParaRPr lang="en-US" baseline="0" dirty="0" smtClean="0"/>
          </a:p>
          <a:p>
            <a:r>
              <a:rPr lang="en-US" baseline="0" dirty="0" smtClean="0"/>
              <a:t>You also get the opportunity to get sued without FHWA and the US Department of Justice as defendants.  You’re on your own.  Good luck.</a:t>
            </a:r>
            <a:endParaRPr lang="en-US" dirty="0"/>
          </a:p>
        </p:txBody>
      </p:sp>
      <p:sp>
        <p:nvSpPr>
          <p:cNvPr id="6" name="Footer Placeholder 5"/>
          <p:cNvSpPr>
            <a:spLocks noGrp="1"/>
          </p:cNvSpPr>
          <p:nvPr>
            <p:ph type="ftr" sz="quarter" idx="10"/>
          </p:nvPr>
        </p:nvSpPr>
        <p:spPr/>
        <p:txBody>
          <a:bodyPr/>
          <a:lstStyle/>
          <a:p>
            <a:r>
              <a:rPr lang="en-US" smtClean="0"/>
              <a:t>TX NEPA Overview, Module 1</a:t>
            </a:r>
            <a:endParaRPr lang="en-US"/>
          </a:p>
        </p:txBody>
      </p:sp>
      <p:sp>
        <p:nvSpPr>
          <p:cNvPr id="7" name="Slide Number Placeholder 6"/>
          <p:cNvSpPr>
            <a:spLocks noGrp="1"/>
          </p:cNvSpPr>
          <p:nvPr>
            <p:ph type="sldNum" sz="quarter" idx="11"/>
          </p:nvPr>
        </p:nvSpPr>
        <p:spPr/>
        <p:txBody>
          <a:bodyPr/>
          <a:lstStyle/>
          <a:p>
            <a:fld id="{BB0FB4EF-E105-4C0E-8705-202E839937CE}" type="slidenum">
              <a:rPr lang="en-US" smtClean="0"/>
              <a:t>2</a:t>
            </a:fld>
            <a:endParaRPr lang="en-US"/>
          </a:p>
        </p:txBody>
      </p:sp>
    </p:spTree>
    <p:extLst>
      <p:ext uri="{BB962C8B-B14F-4D97-AF65-F5344CB8AC3E}">
        <p14:creationId xmlns:p14="http://schemas.microsoft.com/office/powerpoint/2010/main" val="2798118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r>
              <a:rPr lang="en-US" sz="1500" b="0" dirty="0" smtClean="0">
                <a:latin typeface="Arial" charset="0"/>
              </a:rPr>
              <a:t>So what is a “need”?  A need represents a problem.  Some aspect of your transportation systems that’s not performing as well as you’d like.  It might be a bridge that’s got a poor</a:t>
            </a:r>
            <a:r>
              <a:rPr lang="en-US" sz="1500" b="0" baseline="0" dirty="0" smtClean="0">
                <a:latin typeface="Arial" charset="0"/>
              </a:rPr>
              <a:t> bridge deck condition</a:t>
            </a:r>
            <a:r>
              <a:rPr lang="en-US" sz="1500" b="0" dirty="0" smtClean="0">
                <a:latin typeface="Arial" charset="0"/>
              </a:rPr>
              <a:t>.  It might be a roadway that’s heavily congested or pavement that’s cracking.</a:t>
            </a:r>
          </a:p>
          <a:p>
            <a:pPr eaLnBrk="1" hangingPunct="1"/>
            <a:endParaRPr lang="en-US" sz="1500" b="0" dirty="0" smtClean="0">
              <a:latin typeface="Arial" charset="0"/>
            </a:endParaRPr>
          </a:p>
          <a:p>
            <a:pPr eaLnBrk="1" hangingPunct="1"/>
            <a:r>
              <a:rPr lang="en-US" sz="1500" b="0" dirty="0" smtClean="0">
                <a:latin typeface="Arial" charset="0"/>
              </a:rPr>
              <a:t>Should you be able to tangibly describe the need?  Sure.  The better you can provide facts (and data) about the substandard performance, the easier it is to explain why you believe you’ve got a problem.  Does the problem need to exist today?  No.  You’ve got long range planning efforts.  You’ve got management systems for things like pavement and bridges and safety.  Just because a problem doesn’t exist today doesn’t mean we have to wait for a problem before trying to solve it.  So “no”, we can identify a future problem and address it today.</a:t>
            </a:r>
          </a:p>
          <a:p>
            <a:pPr eaLnBrk="1" hangingPunct="1"/>
            <a:endParaRPr lang="en-US" sz="1500" b="0" dirty="0" smtClean="0">
              <a:latin typeface="Arial" charset="0"/>
            </a:endParaRPr>
          </a:p>
          <a:p>
            <a:pPr eaLnBrk="1" hangingPunct="1"/>
            <a:r>
              <a:rPr lang="en-US" sz="1500" b="0" dirty="0" smtClean="0">
                <a:latin typeface="Arial" charset="0"/>
              </a:rPr>
              <a:t>All of your projects require the expenditure of public funds.  All of you projects have impacts to the environment.  Doing a good job of identifying and documenting a problem helps us (and interested parties) to better understand the reason for proposing your project.</a:t>
            </a:r>
            <a:endParaRPr lang="en-US" sz="1500" b="0" dirty="0">
              <a:latin typeface="Arial" charset="0"/>
            </a:endParaRPr>
          </a:p>
        </p:txBody>
      </p:sp>
      <p:sp>
        <p:nvSpPr>
          <p:cNvPr id="2" name="Slide Number Placeholder 1"/>
          <p:cNvSpPr>
            <a:spLocks noGrp="1"/>
          </p:cNvSpPr>
          <p:nvPr>
            <p:ph type="sldNum" sz="quarter" idx="10"/>
          </p:nvPr>
        </p:nvSpPr>
        <p:spPr/>
        <p:txBody>
          <a:bodyPr/>
          <a:lstStyle/>
          <a:p>
            <a:pPr>
              <a:defRPr/>
            </a:pPr>
            <a:fld id="{23EDCF9A-9347-4DE4-B628-F35518FAB7C4}" type="slidenum">
              <a:rPr lang="en-US" smtClean="0"/>
              <a:pPr>
                <a:defRPr/>
              </a:pPr>
              <a:t>20</a:t>
            </a:fld>
            <a:endParaRPr lang="en-US"/>
          </a:p>
        </p:txBody>
      </p:sp>
    </p:spTree>
    <p:extLst>
      <p:ext uri="{BB962C8B-B14F-4D97-AF65-F5344CB8AC3E}">
        <p14:creationId xmlns:p14="http://schemas.microsoft.com/office/powerpoint/2010/main" val="1328211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r>
              <a:rPr lang="en-US" sz="1600" dirty="0" smtClean="0">
                <a:latin typeface="Arial" charset="0"/>
              </a:rPr>
              <a:t>Let’s now talk about a “purpose”.  We’ve already established that a “need” represents a problem</a:t>
            </a:r>
            <a:r>
              <a:rPr lang="en-US" sz="1600" baseline="0" dirty="0" smtClean="0">
                <a:latin typeface="Arial" charset="0"/>
              </a:rPr>
              <a:t> or something that’s underperforming</a:t>
            </a:r>
            <a:r>
              <a:rPr lang="en-US" sz="1600" dirty="0" smtClean="0">
                <a:latin typeface="Arial" charset="0"/>
              </a:rPr>
              <a:t>.  The purpose then articulates the desired performance for whatever problem we want to address.  So if you’ve got a poor bridge deck, the purpose will be something like “achieve</a:t>
            </a:r>
            <a:r>
              <a:rPr lang="en-US" sz="1600" baseline="0" dirty="0" smtClean="0">
                <a:latin typeface="Arial" charset="0"/>
              </a:rPr>
              <a:t> a good condition for the bridge deck</a:t>
            </a:r>
            <a:r>
              <a:rPr lang="en-US" sz="1600" dirty="0" smtClean="0">
                <a:latin typeface="Arial" charset="0"/>
              </a:rPr>
              <a:t>”.  If you’ve got a safety problem, maybe the purpose could be something like “reduce fatal crashes” (but it depends</a:t>
            </a:r>
            <a:r>
              <a:rPr lang="en-US" sz="1600" baseline="0" dirty="0" smtClean="0">
                <a:latin typeface="Arial" charset="0"/>
              </a:rPr>
              <a:t> on the actual safety problem)</a:t>
            </a:r>
            <a:r>
              <a:rPr lang="en-US" sz="1600" dirty="0" smtClean="0">
                <a:latin typeface="Arial" charset="0"/>
              </a:rPr>
              <a:t>.  We’ll get into a lot more detail on examples but I just wanted to give a couple for now.</a:t>
            </a:r>
          </a:p>
          <a:p>
            <a:pPr eaLnBrk="1" hangingPunct="1"/>
            <a:endParaRPr lang="en-US" sz="1600" dirty="0" smtClean="0">
              <a:latin typeface="Arial" charset="0"/>
            </a:endParaRPr>
          </a:p>
          <a:p>
            <a:pPr eaLnBrk="1" hangingPunct="1"/>
            <a:r>
              <a:rPr lang="en-US" sz="1600" dirty="0" smtClean="0">
                <a:latin typeface="Arial" charset="0"/>
              </a:rPr>
              <a:t>A purpose should be achievable.  Think about one of your freeways.  Folks want to go long distances in short times.  In a perfect world, maybe what we really need is 5 lanes in each direction but is this something that can realistically be achieved?  The point is, the purpose sets forth some level of improvement.  Sometimes we can completely solve our problems but other times we can only hope for incremental progress.</a:t>
            </a:r>
          </a:p>
          <a:p>
            <a:pPr eaLnBrk="1" hangingPunct="1"/>
            <a:endParaRPr lang="en-US" sz="1600" dirty="0" smtClean="0">
              <a:latin typeface="Arial" charset="0"/>
            </a:endParaRPr>
          </a:p>
          <a:p>
            <a:pPr eaLnBrk="1" hangingPunct="1"/>
            <a:r>
              <a:rPr lang="en-US" sz="1600" dirty="0" smtClean="0">
                <a:latin typeface="Arial" charset="0"/>
              </a:rPr>
              <a:t>A purpose should be unbiased.  We should not craft the purpose in a way that results in only one way to solve a problem.  Think about what we refer to as “bridge replacement projects”.  We’re usually trying to remedy some aspect of the bridge</a:t>
            </a:r>
            <a:r>
              <a:rPr lang="en-US" sz="1600" baseline="0" dirty="0" smtClean="0">
                <a:latin typeface="Arial" charset="0"/>
              </a:rPr>
              <a:t> that’s not working well </a:t>
            </a:r>
            <a:r>
              <a:rPr lang="en-US" sz="1600" dirty="0" smtClean="0">
                <a:latin typeface="Arial" charset="0"/>
              </a:rPr>
              <a:t>(the problem).  But what we sometimes do is say “the purpose of this project is to replace the bridge”.  Well, when we write it this way, we’ve just precluded the rehabilitation option.  A good purpose allows for a reasonable range of alternatives to solve the problem.  Kind of like Goldilocks and the 3 bears—not too many alternatives, not too few, but just right.</a:t>
            </a:r>
            <a:endParaRPr lang="en-US" sz="1600" dirty="0">
              <a:latin typeface="Arial" charset="0"/>
            </a:endParaRPr>
          </a:p>
        </p:txBody>
      </p:sp>
      <p:sp>
        <p:nvSpPr>
          <p:cNvPr id="2" name="Slide Number Placeholder 1"/>
          <p:cNvSpPr>
            <a:spLocks noGrp="1"/>
          </p:cNvSpPr>
          <p:nvPr>
            <p:ph type="sldNum" sz="quarter" idx="10"/>
          </p:nvPr>
        </p:nvSpPr>
        <p:spPr/>
        <p:txBody>
          <a:bodyPr/>
          <a:lstStyle/>
          <a:p>
            <a:pPr>
              <a:defRPr/>
            </a:pPr>
            <a:fld id="{23EDCF9A-9347-4DE4-B628-F35518FAB7C4}" type="slidenum">
              <a:rPr lang="en-US" smtClean="0"/>
              <a:pPr>
                <a:defRPr/>
              </a:pPr>
              <a:t>21</a:t>
            </a:fld>
            <a:endParaRPr lang="en-US"/>
          </a:p>
        </p:txBody>
      </p:sp>
    </p:spTree>
    <p:extLst>
      <p:ext uri="{BB962C8B-B14F-4D97-AF65-F5344CB8AC3E}">
        <p14:creationId xmlns:p14="http://schemas.microsoft.com/office/powerpoint/2010/main" val="2736157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US" sz="1500" b="0" dirty="0" smtClean="0">
                <a:latin typeface="Arial" charset="0"/>
              </a:rPr>
              <a:t>Sometimes</a:t>
            </a:r>
            <a:r>
              <a:rPr lang="en-US" sz="1500" b="0" baseline="0" dirty="0" smtClean="0">
                <a:latin typeface="Arial" charset="0"/>
              </a:rPr>
              <a:t> you might have multiple purposes that you want to address, but some are more important than others.  You have the ability to articulate which ones are critical, meaning the project won’t be considered successful if the purpose is not achieved.  This would be a primary purpose.</a:t>
            </a:r>
          </a:p>
          <a:p>
            <a:pPr eaLnBrk="1" hangingPunct="1"/>
            <a:endParaRPr lang="en-US" sz="1500" b="0" baseline="0" dirty="0" smtClean="0">
              <a:latin typeface="Arial" charset="0"/>
            </a:endParaRPr>
          </a:p>
          <a:p>
            <a:pPr eaLnBrk="1" hangingPunct="1"/>
            <a:r>
              <a:rPr lang="en-US" sz="1500" b="0" baseline="0" dirty="0" smtClean="0">
                <a:latin typeface="Arial" charset="0"/>
              </a:rPr>
              <a:t>There may be other purposes that are the “nice to have” kind.  These are not critical to the success of the project but if you can make them happen, then that’s just icing on the cake.  These are called secondary purposes or maybe called other desirable outcomes.</a:t>
            </a:r>
            <a:endParaRPr lang="en-US" sz="1500" b="0" dirty="0">
              <a:latin typeface="Arial" charset="0"/>
            </a:endParaRPr>
          </a:p>
        </p:txBody>
      </p:sp>
    </p:spTree>
    <p:extLst>
      <p:ext uri="{BB962C8B-B14F-4D97-AF65-F5344CB8AC3E}">
        <p14:creationId xmlns:p14="http://schemas.microsoft.com/office/powerpoint/2010/main" val="2790778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r>
              <a:rPr lang="en-US" sz="1500" dirty="0" smtClean="0">
                <a:latin typeface="Arial" charset="0"/>
              </a:rPr>
              <a:t>So </a:t>
            </a:r>
            <a:r>
              <a:rPr lang="en-US" sz="1500" dirty="0">
                <a:latin typeface="Arial" charset="0"/>
              </a:rPr>
              <a:t>who’s responsible for a P&amp;N?  It’s the lead federal agency.  Now for </a:t>
            </a:r>
            <a:r>
              <a:rPr lang="en-US" sz="1500" dirty="0" smtClean="0">
                <a:latin typeface="Arial" charset="0"/>
              </a:rPr>
              <a:t>the federal-aid </a:t>
            </a:r>
            <a:r>
              <a:rPr lang="en-US" sz="1500" dirty="0">
                <a:latin typeface="Arial" charset="0"/>
              </a:rPr>
              <a:t>highway </a:t>
            </a:r>
            <a:r>
              <a:rPr lang="en-US" sz="1500" dirty="0" smtClean="0">
                <a:latin typeface="Arial" charset="0"/>
              </a:rPr>
              <a:t>program, </a:t>
            </a:r>
            <a:r>
              <a:rPr lang="en-US" sz="1500" dirty="0">
                <a:latin typeface="Arial" charset="0"/>
              </a:rPr>
              <a:t>FHWA </a:t>
            </a:r>
            <a:r>
              <a:rPr lang="en-US" sz="1500" dirty="0" smtClean="0">
                <a:latin typeface="Arial" charset="0"/>
              </a:rPr>
              <a:t>has always been the </a:t>
            </a:r>
            <a:r>
              <a:rPr lang="en-US" sz="1500" dirty="0">
                <a:latin typeface="Arial" charset="0"/>
              </a:rPr>
              <a:t>lead federal agency. </a:t>
            </a:r>
            <a:r>
              <a:rPr lang="en-US" sz="1500" dirty="0" smtClean="0">
                <a:latin typeface="Arial" charset="0"/>
              </a:rPr>
              <a:t>But with NEPA assumption, FHWA will be out of the picture and so Alaska DOT will be the lead agency for FHWA-funded projects.</a:t>
            </a:r>
            <a:endParaRPr lang="en-US" sz="1500" dirty="0">
              <a:latin typeface="Arial" charset="0"/>
            </a:endParaRPr>
          </a:p>
          <a:p>
            <a:pPr eaLnBrk="1" hangingPunct="1"/>
            <a:endParaRPr lang="en-US" sz="1500" dirty="0">
              <a:latin typeface="Arial" charset="0"/>
            </a:endParaRPr>
          </a:p>
          <a:p>
            <a:pPr eaLnBrk="1" hangingPunct="1"/>
            <a:r>
              <a:rPr lang="en-US" sz="1500" dirty="0">
                <a:latin typeface="Arial" charset="0"/>
              </a:rPr>
              <a:t>So who’s the lead agency if FHWA </a:t>
            </a:r>
            <a:r>
              <a:rPr lang="en-US" sz="1500" dirty="0" smtClean="0">
                <a:latin typeface="Arial" charset="0"/>
              </a:rPr>
              <a:t>funding is </a:t>
            </a:r>
            <a:r>
              <a:rPr lang="en-US" sz="1500" dirty="0">
                <a:latin typeface="Arial" charset="0"/>
              </a:rPr>
              <a:t>not involved?  Depends on which federal agency has a decision.  Maybe it’s the Corps of Engineers if you need a Clean Water Act </a:t>
            </a:r>
            <a:r>
              <a:rPr lang="en-US" sz="1500" dirty="0" smtClean="0">
                <a:latin typeface="Arial" charset="0"/>
              </a:rPr>
              <a:t>permit but the project is state-funded.</a:t>
            </a:r>
            <a:endParaRPr lang="en-US" sz="1500" dirty="0">
              <a:latin typeface="Arial" charset="0"/>
            </a:endParaRPr>
          </a:p>
        </p:txBody>
      </p:sp>
    </p:spTree>
    <p:extLst>
      <p:ext uri="{BB962C8B-B14F-4D97-AF65-F5344CB8AC3E}">
        <p14:creationId xmlns:p14="http://schemas.microsoft.com/office/powerpoint/2010/main" val="3583924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4143587" y="9122452"/>
            <a:ext cx="3169920" cy="477109"/>
          </a:xfrm>
          <a:prstGeom prst="rect">
            <a:avLst/>
          </a:prstGeom>
          <a:noFill/>
          <a:ln w="9525">
            <a:noFill/>
            <a:miter lim="800000"/>
            <a:headEnd/>
            <a:tailEnd/>
          </a:ln>
        </p:spPr>
        <p:txBody>
          <a:bodyPr lIns="91977" tIns="45989" rIns="91977" bIns="45989" anchor="b"/>
          <a:lstStyle/>
          <a:p>
            <a:pPr algn="r" defTabSz="918240"/>
            <a:fld id="{E5B3E435-E313-4BEF-8B9F-D4151283A8AA}" type="slidenum">
              <a:rPr lang="en-US" sz="1100"/>
              <a:pPr algn="r" defTabSz="918240"/>
              <a:t>24</a:t>
            </a:fld>
            <a:endParaRPr lang="en-US" sz="110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r>
              <a:rPr lang="en-US" sz="1400" dirty="0" smtClean="0">
                <a:latin typeface="Arial" charset="0"/>
              </a:rPr>
              <a:t>The development</a:t>
            </a:r>
            <a:r>
              <a:rPr lang="en-US" sz="1400" baseline="0" dirty="0" smtClean="0">
                <a:latin typeface="Arial" charset="0"/>
              </a:rPr>
              <a:t> of a project Purpose and a project Need is an </a:t>
            </a:r>
            <a:r>
              <a:rPr lang="en-US" sz="1400" b="1" baseline="0" dirty="0" smtClean="0">
                <a:latin typeface="Arial" charset="0"/>
              </a:rPr>
              <a:t>evolution</a:t>
            </a:r>
            <a:r>
              <a:rPr lang="en-US" sz="1400" baseline="0" dirty="0" smtClean="0">
                <a:latin typeface="Arial" charset="0"/>
              </a:rPr>
              <a:t>.  It begins early in the planning process when you start identifying performance problems in your transportation system.  This data and analysis begins the formation of purpose and need.</a:t>
            </a:r>
          </a:p>
          <a:p>
            <a:pPr eaLnBrk="1" hangingPunct="1"/>
            <a:endParaRPr lang="en-US" sz="1400" baseline="0" dirty="0" smtClean="0">
              <a:latin typeface="Arial" charset="0"/>
            </a:endParaRPr>
          </a:p>
          <a:p>
            <a:pPr eaLnBrk="1" hangingPunct="1"/>
            <a:r>
              <a:rPr lang="en-US" sz="1400" baseline="0" dirty="0" smtClean="0">
                <a:latin typeface="Arial" charset="0"/>
              </a:rPr>
              <a:t>As projects are </a:t>
            </a:r>
            <a:r>
              <a:rPr lang="en-US" sz="1400" b="1" baseline="0" dirty="0" smtClean="0">
                <a:latin typeface="Arial" charset="0"/>
              </a:rPr>
              <a:t>identified, prioritized and eventually programmed </a:t>
            </a:r>
            <a:r>
              <a:rPr lang="en-US" sz="1400" baseline="0" dirty="0" smtClean="0">
                <a:latin typeface="Arial" charset="0"/>
              </a:rPr>
              <a:t>on the transportation improvement program, chances are, additional information or data relative to needs and performance are being gathered by planners.</a:t>
            </a:r>
          </a:p>
          <a:p>
            <a:pPr eaLnBrk="1" hangingPunct="1"/>
            <a:endParaRPr lang="en-US" sz="1400" baseline="0" dirty="0" smtClean="0">
              <a:latin typeface="Arial" charset="0"/>
            </a:endParaRPr>
          </a:p>
          <a:p>
            <a:pPr eaLnBrk="1" hangingPunct="1"/>
            <a:r>
              <a:rPr lang="en-US" sz="1400" baseline="0" dirty="0" smtClean="0">
                <a:latin typeface="Arial" charset="0"/>
              </a:rPr>
              <a:t>When project development starts, Project Development Engineers and Environmental staff should be </a:t>
            </a:r>
            <a:r>
              <a:rPr lang="en-US" sz="1400" b="1" baseline="0" dirty="0" smtClean="0">
                <a:latin typeface="Arial" charset="0"/>
              </a:rPr>
              <a:t>reaching back into planning </a:t>
            </a:r>
            <a:r>
              <a:rPr lang="en-US" sz="1400" baseline="0" dirty="0" smtClean="0">
                <a:latin typeface="Arial" charset="0"/>
              </a:rPr>
              <a:t>to understand what’s driving the project that’s now on our desk.  Something led to a decision that a bridge needed to be fixed, a road needed widening, a sidewalk was needed somewhere.  The project development and NEPA folks need to understand this.  Otherwise, they’ll have to search for a problem that fits the project description—this is backwards.</a:t>
            </a:r>
          </a:p>
          <a:p>
            <a:pPr eaLnBrk="1" hangingPunct="1"/>
            <a:endParaRPr lang="en-US" sz="1400" baseline="0" dirty="0" smtClean="0">
              <a:latin typeface="Arial" charset="0"/>
            </a:endParaRPr>
          </a:p>
          <a:p>
            <a:pPr eaLnBrk="1" hangingPunct="1"/>
            <a:r>
              <a:rPr lang="en-US" sz="1400" baseline="0" dirty="0" smtClean="0">
                <a:latin typeface="Arial" charset="0"/>
              </a:rPr>
              <a:t>So the project development and NEPA folks gather more data, or maybe (and hopefully) there’s enough data and analysis coming from the planning process that all the NEPA folks need to do is verify and/or update the information before finalizing the purpose and need.</a:t>
            </a:r>
          </a:p>
        </p:txBody>
      </p:sp>
    </p:spTree>
    <p:extLst>
      <p:ext uri="{BB962C8B-B14F-4D97-AF65-F5344CB8AC3E}">
        <p14:creationId xmlns:p14="http://schemas.microsoft.com/office/powerpoint/2010/main" val="3759402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4143587" y="9122457"/>
            <a:ext cx="3169920" cy="477109"/>
          </a:xfrm>
          <a:prstGeom prst="rect">
            <a:avLst/>
          </a:prstGeom>
          <a:noFill/>
          <a:ln w="9525">
            <a:noFill/>
            <a:miter lim="800000"/>
            <a:headEnd/>
            <a:tailEnd/>
          </a:ln>
        </p:spPr>
        <p:txBody>
          <a:bodyPr lIns="91398" tIns="45700" rIns="91398" bIns="45700" anchor="b"/>
          <a:lstStyle/>
          <a:p>
            <a:pPr algn="r" defTabSz="912463"/>
            <a:fld id="{569D3FC1-F26C-49CA-A23B-9F736927DF43}" type="slidenum">
              <a:rPr lang="en-US" sz="1200"/>
              <a:pPr algn="r" defTabSz="912463"/>
              <a:t>25</a:t>
            </a:fld>
            <a:endParaRPr 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r>
              <a:rPr lang="en-US" dirty="0" smtClean="0">
                <a:latin typeface="Arial" charset="0"/>
              </a:rPr>
              <a:t>So can you change your P&amp;N?  Of course you can.  But, if the P&amp;N changes, you’ll have to make sure to review</a:t>
            </a:r>
            <a:r>
              <a:rPr lang="en-US" baseline="0" dirty="0" smtClean="0">
                <a:latin typeface="Arial" charset="0"/>
              </a:rPr>
              <a:t> other decisions based on the old P&amp;N to determine if anything changes.</a:t>
            </a:r>
          </a:p>
          <a:p>
            <a:pPr eaLnBrk="1" hangingPunct="1"/>
            <a:endParaRPr lang="en-US" baseline="0" dirty="0" smtClean="0">
              <a:latin typeface="Arial" charset="0"/>
            </a:endParaRPr>
          </a:p>
          <a:p>
            <a:pPr eaLnBrk="1" hangingPunct="1"/>
            <a:r>
              <a:rPr lang="en-US" baseline="0" dirty="0" smtClean="0">
                <a:latin typeface="Arial" charset="0"/>
              </a:rPr>
              <a:t>Maybe you had dismissed an alternative as not meeting the purpose but now, with a revised purpose, that alternative now meets the new purpose of the project.</a:t>
            </a:r>
          </a:p>
          <a:p>
            <a:pPr eaLnBrk="1" hangingPunct="1"/>
            <a:endParaRPr lang="en-US" baseline="0" dirty="0" smtClean="0">
              <a:latin typeface="Arial" charset="0"/>
            </a:endParaRPr>
          </a:p>
          <a:p>
            <a:pPr eaLnBrk="1" hangingPunct="1"/>
            <a:r>
              <a:rPr lang="en-US" baseline="0" dirty="0" smtClean="0">
                <a:latin typeface="Arial" charset="0"/>
              </a:rPr>
              <a:t>Conversely, alternatives that previously met the purpose may now not.</a:t>
            </a:r>
          </a:p>
          <a:p>
            <a:pPr eaLnBrk="1" hangingPunct="1"/>
            <a:endParaRPr lang="en-US" baseline="0" dirty="0" smtClean="0">
              <a:latin typeface="Arial" charset="0"/>
            </a:endParaRPr>
          </a:p>
          <a:p>
            <a:pPr eaLnBrk="1" hangingPunct="1"/>
            <a:r>
              <a:rPr lang="en-US" baseline="0" dirty="0" smtClean="0">
                <a:latin typeface="Arial" charset="0"/>
              </a:rPr>
              <a:t>You may need to coordinate more with the public and agencies.</a:t>
            </a:r>
          </a:p>
          <a:p>
            <a:pPr eaLnBrk="1" hangingPunct="1"/>
            <a:endParaRPr lang="en-US" baseline="0" dirty="0" smtClean="0">
              <a:latin typeface="Arial" charset="0"/>
            </a:endParaRPr>
          </a:p>
          <a:p>
            <a:pPr eaLnBrk="1" hangingPunct="1"/>
            <a:r>
              <a:rPr lang="en-US" baseline="0" dirty="0" smtClean="0">
                <a:latin typeface="Arial" charset="0"/>
              </a:rPr>
              <a:t>So there can be good reasons for you to change your purpose and need, you just might have to do some rework.</a:t>
            </a:r>
            <a:endParaRPr lang="en-US" dirty="0" smtClean="0">
              <a:latin typeface="Arial" charset="0"/>
            </a:endParaRPr>
          </a:p>
        </p:txBody>
      </p:sp>
    </p:spTree>
    <p:extLst>
      <p:ext uri="{BB962C8B-B14F-4D97-AF65-F5344CB8AC3E}">
        <p14:creationId xmlns:p14="http://schemas.microsoft.com/office/powerpoint/2010/main" val="1163516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r>
              <a:rPr lang="en-US" sz="1500" dirty="0" smtClean="0">
                <a:latin typeface="Arial" charset="0"/>
              </a:rPr>
              <a:t>Let’s </a:t>
            </a:r>
            <a:r>
              <a:rPr lang="en-US" sz="1500" dirty="0">
                <a:latin typeface="Arial" charset="0"/>
              </a:rPr>
              <a:t>talk about a couple of uses for purpose and need.  We’ve touched on a couple already.</a:t>
            </a:r>
          </a:p>
          <a:p>
            <a:pPr eaLnBrk="1" hangingPunct="1"/>
            <a:r>
              <a:rPr lang="en-US" sz="1500" dirty="0">
                <a:latin typeface="Arial" charset="0"/>
              </a:rPr>
              <a:t>[pick a few and ad-lib]</a:t>
            </a:r>
          </a:p>
          <a:p>
            <a:pPr eaLnBrk="1" hangingPunct="1"/>
            <a:endParaRPr lang="en-US" dirty="0" smtClean="0">
              <a:latin typeface="Arial" charset="0"/>
            </a:endParaRPr>
          </a:p>
          <a:p>
            <a:pPr eaLnBrk="1" hangingPunct="1"/>
            <a:endParaRPr lang="en-US" dirty="0" smtClean="0">
              <a:latin typeface="Arial" charset="0"/>
            </a:endParaRPr>
          </a:p>
          <a:p>
            <a:pPr eaLnBrk="1" hangingPunct="1"/>
            <a:endParaRPr lang="en-US" dirty="0" smtClean="0">
              <a:latin typeface="Arial" charset="0"/>
            </a:endParaRPr>
          </a:p>
        </p:txBody>
      </p:sp>
    </p:spTree>
    <p:extLst>
      <p:ext uri="{BB962C8B-B14F-4D97-AF65-F5344CB8AC3E}">
        <p14:creationId xmlns:p14="http://schemas.microsoft.com/office/powerpoint/2010/main" val="2498856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r>
              <a:rPr lang="en-US" sz="1500" dirty="0" smtClean="0">
                <a:latin typeface="Arial" charset="0"/>
              </a:rPr>
              <a:t>We’ll </a:t>
            </a:r>
            <a:r>
              <a:rPr lang="en-US" sz="1500" dirty="0">
                <a:latin typeface="Arial" charset="0"/>
              </a:rPr>
              <a:t>stop for a moment and ask if any of you have questions before we move into the discussion on specific purpose and need issues.</a:t>
            </a:r>
          </a:p>
          <a:p>
            <a:pPr eaLnBrk="1" hangingPunct="1"/>
            <a:endParaRPr lang="en-US" sz="1500" dirty="0">
              <a:latin typeface="Arial" charset="0"/>
            </a:endParaRPr>
          </a:p>
          <a:p>
            <a:pPr defTabSz="948507" eaLnBrk="1" hangingPunct="1">
              <a:defRPr/>
            </a:pPr>
            <a:r>
              <a:rPr lang="en-US" sz="1500" dirty="0">
                <a:latin typeface="Arial" charset="0"/>
              </a:rPr>
              <a:t>Please type your questions into the chat pod.  If we need further clarification from you, we’ll ask you to unmute your phone line.</a:t>
            </a:r>
          </a:p>
          <a:p>
            <a:pPr eaLnBrk="1" hangingPunct="1"/>
            <a:endParaRPr lang="en-US" sz="1500" dirty="0">
              <a:latin typeface="Arial" charset="0"/>
            </a:endParaRPr>
          </a:p>
        </p:txBody>
      </p:sp>
    </p:spTree>
    <p:extLst>
      <p:ext uri="{BB962C8B-B14F-4D97-AF65-F5344CB8AC3E}">
        <p14:creationId xmlns:p14="http://schemas.microsoft.com/office/powerpoint/2010/main" val="2813909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r>
              <a:rPr lang="en-US" sz="1500" dirty="0" smtClean="0">
                <a:latin typeface="Arial" charset="0"/>
              </a:rPr>
              <a:t>The </a:t>
            </a:r>
            <a:r>
              <a:rPr lang="en-US" sz="1500" dirty="0">
                <a:latin typeface="Arial" charset="0"/>
              </a:rPr>
              <a:t>list you see on the screen represents most of the purpose and need topics </a:t>
            </a:r>
            <a:r>
              <a:rPr lang="en-US" sz="1500" dirty="0" smtClean="0">
                <a:latin typeface="Arial" charset="0"/>
              </a:rPr>
              <a:t>you may encounter </a:t>
            </a:r>
            <a:r>
              <a:rPr lang="en-US" sz="1500" dirty="0">
                <a:latin typeface="Arial" charset="0"/>
              </a:rPr>
              <a:t>with transportation projects.  This list is not all-inclusive.  There may be other issue that you’ll have to deal with that are out of the ordinary.  That’s fine.</a:t>
            </a:r>
          </a:p>
          <a:p>
            <a:pPr eaLnBrk="1" hangingPunct="1"/>
            <a:endParaRPr lang="en-US" sz="1500" dirty="0">
              <a:latin typeface="Arial" charset="0"/>
            </a:endParaRPr>
          </a:p>
          <a:p>
            <a:pPr eaLnBrk="1" hangingPunct="1"/>
            <a:r>
              <a:rPr lang="en-US" sz="1500" dirty="0">
                <a:latin typeface="Arial" charset="0"/>
              </a:rPr>
              <a:t>We’ll </a:t>
            </a:r>
            <a:r>
              <a:rPr lang="en-US" sz="1500" dirty="0" smtClean="0">
                <a:latin typeface="Arial" charset="0"/>
              </a:rPr>
              <a:t>touch on </a:t>
            </a:r>
            <a:r>
              <a:rPr lang="en-US" sz="1500" dirty="0">
                <a:latin typeface="Arial" charset="0"/>
              </a:rPr>
              <a:t>the ones highlighted in </a:t>
            </a:r>
            <a:r>
              <a:rPr lang="en-US" sz="1500" dirty="0" smtClean="0">
                <a:latin typeface="Arial" charset="0"/>
              </a:rPr>
              <a:t>yellow in</a:t>
            </a:r>
            <a:r>
              <a:rPr lang="en-US" sz="1500" baseline="0" dirty="0" smtClean="0">
                <a:latin typeface="Arial" charset="0"/>
              </a:rPr>
              <a:t> this webinar</a:t>
            </a:r>
            <a:r>
              <a:rPr lang="en-US" sz="1500" dirty="0" smtClean="0">
                <a:latin typeface="Arial" charset="0"/>
              </a:rPr>
              <a:t>.</a:t>
            </a:r>
            <a:endParaRPr lang="en-US" sz="1500" dirty="0">
              <a:latin typeface="Arial" charset="0"/>
            </a:endParaRPr>
          </a:p>
          <a:p>
            <a:pPr eaLnBrk="1" hangingPunct="1"/>
            <a:endParaRPr lang="en-US" sz="1500" dirty="0">
              <a:latin typeface="Arial" charset="0"/>
            </a:endParaRPr>
          </a:p>
          <a:p>
            <a:pPr eaLnBrk="1" hangingPunct="1"/>
            <a:r>
              <a:rPr lang="en-US" sz="1500" dirty="0">
                <a:latin typeface="Arial" charset="0"/>
              </a:rPr>
              <a:t>Although we’ll talk about this later, it’s worth mentioning here that a proposed project can certainly address multiple problems and have multiple purposes.  </a:t>
            </a:r>
          </a:p>
        </p:txBody>
      </p:sp>
    </p:spTree>
    <p:extLst>
      <p:ext uri="{BB962C8B-B14F-4D97-AF65-F5344CB8AC3E}">
        <p14:creationId xmlns:p14="http://schemas.microsoft.com/office/powerpoint/2010/main" val="2845164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defTabSz="948507" eaLnBrk="1" hangingPunct="1">
              <a:defRPr/>
            </a:pPr>
            <a:r>
              <a:rPr lang="en-US" sz="1500" dirty="0" smtClean="0">
                <a:latin typeface="Arial" charset="0"/>
              </a:rPr>
              <a:t>Congestion </a:t>
            </a:r>
            <a:r>
              <a:rPr lang="en-US" sz="1500" dirty="0">
                <a:latin typeface="Arial" charset="0"/>
              </a:rPr>
              <a:t>is a common issue that you probably encounter.</a:t>
            </a:r>
          </a:p>
          <a:p>
            <a:pPr eaLnBrk="1" hangingPunct="1"/>
            <a:endParaRPr lang="en-US" dirty="0" smtClean="0">
              <a:latin typeface="Arial" charset="0"/>
            </a:endParaRPr>
          </a:p>
          <a:p>
            <a:pPr eaLnBrk="1" hangingPunct="1"/>
            <a:endParaRPr lang="en-US" dirty="0" smtClean="0">
              <a:latin typeface="Arial" charset="0"/>
            </a:endParaRPr>
          </a:p>
          <a:p>
            <a:pPr eaLnBrk="1" hangingPunct="1"/>
            <a:endParaRPr lang="en-US" dirty="0" smtClean="0">
              <a:latin typeface="Arial" charset="0"/>
            </a:endParaRPr>
          </a:p>
        </p:txBody>
      </p:sp>
    </p:spTree>
    <p:extLst>
      <p:ext uri="{BB962C8B-B14F-4D97-AF65-F5344CB8AC3E}">
        <p14:creationId xmlns:p14="http://schemas.microsoft.com/office/powerpoint/2010/main" val="3302230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pPr eaLnBrk="1" hangingPunct="1">
              <a:lnSpc>
                <a:spcPct val="90000"/>
              </a:lnSpc>
            </a:pPr>
            <a:r>
              <a:rPr lang="en-US" sz="1500" b="1" dirty="0" smtClean="0">
                <a:latin typeface="Arial" charset="0"/>
              </a:rPr>
              <a:t>[Have Melissa or Tim or someone else from Alaska explain why we’re having this training]</a:t>
            </a:r>
            <a:endParaRPr lang="en-US" sz="1500" dirty="0">
              <a:latin typeface="Arial" charset="0"/>
            </a:endParaRPr>
          </a:p>
        </p:txBody>
      </p:sp>
    </p:spTree>
    <p:extLst>
      <p:ext uri="{BB962C8B-B14F-4D97-AF65-F5344CB8AC3E}">
        <p14:creationId xmlns:p14="http://schemas.microsoft.com/office/powerpoint/2010/main" val="2312299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r>
              <a:rPr lang="en-US" sz="1500" dirty="0" smtClean="0">
                <a:latin typeface="Arial" charset="0"/>
              </a:rPr>
              <a:t>There </a:t>
            </a:r>
            <a:r>
              <a:rPr lang="en-US" sz="1500" dirty="0">
                <a:latin typeface="Arial" charset="0"/>
              </a:rPr>
              <a:t>are many definitions for congestion.  The important thing to remember is </a:t>
            </a:r>
            <a:r>
              <a:rPr lang="en-US" sz="1500" dirty="0" smtClean="0">
                <a:latin typeface="Arial" charset="0"/>
              </a:rPr>
              <a:t>you need </a:t>
            </a:r>
            <a:r>
              <a:rPr lang="en-US" sz="1500" dirty="0">
                <a:latin typeface="Arial" charset="0"/>
              </a:rPr>
              <a:t>some way of measure congestion so that </a:t>
            </a:r>
            <a:r>
              <a:rPr lang="en-US" sz="1500" dirty="0" smtClean="0">
                <a:latin typeface="Arial" charset="0"/>
              </a:rPr>
              <a:t>you’ll be </a:t>
            </a:r>
            <a:r>
              <a:rPr lang="en-US" sz="1500" dirty="0">
                <a:latin typeface="Arial" charset="0"/>
              </a:rPr>
              <a:t>able to document a problem and then evaluate whether or not proposed solutions would address the problem.</a:t>
            </a:r>
          </a:p>
          <a:p>
            <a:pPr eaLnBrk="1" hangingPunct="1"/>
            <a:endParaRPr lang="en-US" dirty="0" smtClean="0">
              <a:latin typeface="Arial" charset="0"/>
            </a:endParaRPr>
          </a:p>
        </p:txBody>
      </p:sp>
    </p:spTree>
    <p:extLst>
      <p:ext uri="{BB962C8B-B14F-4D97-AF65-F5344CB8AC3E}">
        <p14:creationId xmlns:p14="http://schemas.microsoft.com/office/powerpoint/2010/main" val="2799156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r>
              <a:rPr lang="en-US" sz="1500" dirty="0" smtClean="0">
                <a:latin typeface="Arial" charset="0"/>
              </a:rPr>
              <a:t>On </a:t>
            </a:r>
            <a:r>
              <a:rPr lang="en-US" sz="1500" dirty="0">
                <a:latin typeface="Arial" charset="0"/>
              </a:rPr>
              <a:t>the screen, you’ll see a list of ways to measure the performance of transportation facilities.  Some are better in certain circumstances than others, but if you’re involved in congestion issues, you’re probably using one or more of these already. Again, there’s no “right or wrong” on to use, per se.  Often </a:t>
            </a:r>
            <a:r>
              <a:rPr lang="en-US" sz="1500" dirty="0" smtClean="0">
                <a:latin typeface="Arial" charset="0"/>
              </a:rPr>
              <a:t>you use </a:t>
            </a:r>
            <a:r>
              <a:rPr lang="en-US" sz="1500" dirty="0">
                <a:latin typeface="Arial" charset="0"/>
              </a:rPr>
              <a:t>a performance measure that coincides with the analysis tool that’s available to </a:t>
            </a:r>
            <a:r>
              <a:rPr lang="en-US" sz="1500" dirty="0" smtClean="0">
                <a:latin typeface="Arial" charset="0"/>
              </a:rPr>
              <a:t>you. </a:t>
            </a:r>
            <a:r>
              <a:rPr lang="en-US" sz="1500" dirty="0">
                <a:latin typeface="Arial" charset="0"/>
              </a:rPr>
              <a:t>Chances are, if you’re in a TMA and you have a Congestion Management plan, this stuff is already there. </a:t>
            </a:r>
          </a:p>
          <a:p>
            <a:pPr eaLnBrk="1" hangingPunct="1"/>
            <a:endParaRPr lang="en-US" sz="1500" dirty="0">
              <a:latin typeface="Arial" charset="0"/>
            </a:endParaRPr>
          </a:p>
          <a:p>
            <a:pPr eaLnBrk="1" hangingPunct="1"/>
            <a:r>
              <a:rPr lang="en-US" sz="1500" dirty="0">
                <a:latin typeface="Arial" charset="0"/>
              </a:rPr>
              <a:t>It’s also OK for the planners to use one performance measure and the NEPA folks to use another.  I guess it’s better if we’re all using the same performance measure but it’s not necessary.  The important point is for you to choose some way to evaluate your level of congestion because if you don’t, how will you know if proposed solutions will really address your congestion problems?</a:t>
            </a:r>
          </a:p>
          <a:p>
            <a:pPr eaLnBrk="1" hangingPunct="1">
              <a:lnSpc>
                <a:spcPct val="90000"/>
              </a:lnSpc>
            </a:pPr>
            <a:endParaRPr lang="en-US" dirty="0" smtClean="0">
              <a:latin typeface="Arial" charset="0"/>
            </a:endParaRPr>
          </a:p>
          <a:p>
            <a:pPr eaLnBrk="1" hangingPunct="1">
              <a:lnSpc>
                <a:spcPct val="90000"/>
              </a:lnSpc>
            </a:pPr>
            <a:endParaRPr lang="en-US" dirty="0" smtClean="0">
              <a:latin typeface="Arial" charset="0"/>
            </a:endParaRPr>
          </a:p>
        </p:txBody>
      </p:sp>
    </p:spTree>
    <p:extLst>
      <p:ext uri="{BB962C8B-B14F-4D97-AF65-F5344CB8AC3E}">
        <p14:creationId xmlns:p14="http://schemas.microsoft.com/office/powerpoint/2010/main" val="3043747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r>
              <a:rPr lang="en-US" sz="1500" dirty="0" smtClean="0">
                <a:latin typeface="Arial" charset="0"/>
              </a:rPr>
              <a:t>Let’s </a:t>
            </a:r>
            <a:r>
              <a:rPr lang="en-US" sz="1500" dirty="0">
                <a:latin typeface="Arial" charset="0"/>
              </a:rPr>
              <a:t>look at an example from </a:t>
            </a:r>
            <a:r>
              <a:rPr lang="en-US" sz="1500" dirty="0" smtClean="0">
                <a:latin typeface="Arial" charset="0"/>
              </a:rPr>
              <a:t>an unnamed state.  </a:t>
            </a:r>
            <a:r>
              <a:rPr lang="en-US" sz="1500" dirty="0">
                <a:latin typeface="Arial" charset="0"/>
              </a:rPr>
              <a:t>In this case, we appear to have information that there is indeed a congestion problem.  You see level of service used as a performance measure which is good.  The text also states that the LOS is poor and we’ve got unacceptable levels today and in the future so obviously there’s a problem.</a:t>
            </a:r>
          </a:p>
        </p:txBody>
      </p:sp>
    </p:spTree>
    <p:extLst>
      <p:ext uri="{BB962C8B-B14F-4D97-AF65-F5344CB8AC3E}">
        <p14:creationId xmlns:p14="http://schemas.microsoft.com/office/powerpoint/2010/main" val="3362828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r>
              <a:rPr lang="en-US" sz="1500" dirty="0" smtClean="0">
                <a:latin typeface="Arial" charset="0"/>
              </a:rPr>
              <a:t>It’s </a:t>
            </a:r>
            <a:r>
              <a:rPr lang="en-US" sz="1500" dirty="0">
                <a:latin typeface="Arial" charset="0"/>
              </a:rPr>
              <a:t>not clear to me what the threshold is for determining when level of service goes from good to bad or from acceptable to unacceptable so let’s look at how this might have been clearer.</a:t>
            </a:r>
          </a:p>
          <a:p>
            <a:pPr eaLnBrk="1" hangingPunct="1"/>
            <a:endParaRPr lang="en-US" sz="1500" dirty="0">
              <a:latin typeface="Arial" charset="0"/>
            </a:endParaRPr>
          </a:p>
          <a:p>
            <a:pPr eaLnBrk="1" hangingPunct="1"/>
            <a:r>
              <a:rPr lang="en-US" sz="1500" dirty="0">
                <a:latin typeface="Arial" charset="0"/>
              </a:rPr>
              <a:t>The first change at the beginning was to articulate the community’s desired performance.  In this case, it’s LOS D or better.  The rest of the changes simply clarify what we mean by “poor” and “unacceptable”.  By making these simple changes, we know exactly what performance is desired, what performance is occurring (now and in the future) as well as identifying the obvious gap (or deficiency).</a:t>
            </a:r>
          </a:p>
        </p:txBody>
      </p:sp>
    </p:spTree>
    <p:extLst>
      <p:ext uri="{BB962C8B-B14F-4D97-AF65-F5344CB8AC3E}">
        <p14:creationId xmlns:p14="http://schemas.microsoft.com/office/powerpoint/2010/main" val="3429021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r>
              <a:rPr lang="en-US" sz="1500" dirty="0" smtClean="0">
                <a:latin typeface="Arial" charset="0"/>
              </a:rPr>
              <a:t>We’re </a:t>
            </a:r>
            <a:r>
              <a:rPr lang="en-US" sz="1500" dirty="0">
                <a:latin typeface="Arial" charset="0"/>
              </a:rPr>
              <a:t>still with the same </a:t>
            </a:r>
            <a:r>
              <a:rPr lang="en-US" sz="1500" dirty="0" smtClean="0">
                <a:latin typeface="Arial" charset="0"/>
              </a:rPr>
              <a:t>project</a:t>
            </a:r>
            <a:r>
              <a:rPr lang="en-US" sz="1500" dirty="0">
                <a:latin typeface="Arial" charset="0"/>
              </a:rPr>
              <a:t>.  In looking at the purpose, we want to “</a:t>
            </a:r>
            <a:r>
              <a:rPr lang="en-US" sz="1500" i="1" dirty="0">
                <a:latin typeface="Arial" charset="0"/>
              </a:rPr>
              <a:t>improve operational efficiency of the transportation system</a:t>
            </a:r>
            <a:r>
              <a:rPr lang="en-US" sz="1500" dirty="0">
                <a:latin typeface="Arial" charset="0"/>
              </a:rPr>
              <a:t>”.</a:t>
            </a:r>
          </a:p>
          <a:p>
            <a:pPr eaLnBrk="1" hangingPunct="1"/>
            <a:endParaRPr lang="en-US" sz="1500" dirty="0">
              <a:latin typeface="Arial" charset="0"/>
            </a:endParaRPr>
          </a:p>
          <a:p>
            <a:pPr eaLnBrk="1" hangingPunct="1"/>
            <a:r>
              <a:rPr lang="en-US" sz="1500" dirty="0">
                <a:latin typeface="Arial" charset="0"/>
              </a:rPr>
              <a:t>As someone not familiar with the circumstances of the problem, it’s clear that we want some level of improvement so that’s good.  I’d probably be curious to know if there a certain level of performance that we want—not just “any improvement”.  When we use open-ended verbs like “improve” or “reduce” without specifying a target, it gets really difficult to eliminate alternatives that don’t meet this specific purpose.  When you’re thinking about what performance you want, whether you’re in planning or in NEPA, consider whether there is a certain level of performance that would make your project a success.</a:t>
            </a:r>
          </a:p>
          <a:p>
            <a:pPr eaLnBrk="1" hangingPunct="1">
              <a:buFont typeface="Arial" pitchFamily="34" charset="0"/>
              <a:buNone/>
            </a:pPr>
            <a:endParaRPr lang="en-US" b="1" dirty="0" smtClean="0">
              <a:latin typeface="Arial" charset="0"/>
            </a:endParaRPr>
          </a:p>
        </p:txBody>
      </p:sp>
    </p:spTree>
    <p:extLst>
      <p:ext uri="{BB962C8B-B14F-4D97-AF65-F5344CB8AC3E}">
        <p14:creationId xmlns:p14="http://schemas.microsoft.com/office/powerpoint/2010/main" val="2616051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r>
              <a:rPr lang="en-US" sz="1500" dirty="0" smtClean="0">
                <a:latin typeface="Arial" charset="0"/>
              </a:rPr>
              <a:t>The </a:t>
            </a:r>
            <a:r>
              <a:rPr lang="en-US" sz="1500" dirty="0">
                <a:latin typeface="Arial" charset="0"/>
              </a:rPr>
              <a:t>proposed changes clarify a certain performance target (in this case LOS D or better) while also clarifying which transportation facility we want to address.</a:t>
            </a:r>
          </a:p>
          <a:p>
            <a:pPr eaLnBrk="1" hangingPunct="1"/>
            <a:endParaRPr lang="en-US" sz="1500" dirty="0">
              <a:latin typeface="Arial" charset="0"/>
            </a:endParaRPr>
          </a:p>
          <a:p>
            <a:pPr eaLnBrk="1" hangingPunct="1"/>
            <a:r>
              <a:rPr lang="en-US" sz="1500" dirty="0">
                <a:latin typeface="Arial" charset="0"/>
              </a:rPr>
              <a:t>Now there’s no requirement to set a certain performance level.  We could still have gone with simply “improving” rather than trying to achieve LOS D or better.  The point is, during the Planning process, if decisions are being made based on achieving a certain level of performance, let’s make sure we understand that in NEPA so we’re correctly reflecting the desire of the community.</a:t>
            </a:r>
          </a:p>
          <a:p>
            <a:pPr eaLnBrk="1" hangingPunct="1"/>
            <a:endParaRPr lang="en-US" sz="1500" dirty="0">
              <a:latin typeface="Arial" charset="0"/>
            </a:endParaRPr>
          </a:p>
          <a:p>
            <a:pPr eaLnBrk="1" hangingPunct="1"/>
            <a:r>
              <a:rPr lang="en-US" sz="1500" dirty="0">
                <a:latin typeface="Arial" charset="0"/>
              </a:rPr>
              <a:t>Regarding the other change, a bit more clarification would help understand exactly which part of the existing transportation system is the focus of this project.</a:t>
            </a:r>
            <a:endParaRPr lang="en-US" sz="1500" b="1" dirty="0">
              <a:latin typeface="Arial" charset="0"/>
            </a:endParaRPr>
          </a:p>
        </p:txBody>
      </p:sp>
    </p:spTree>
    <p:extLst>
      <p:ext uri="{BB962C8B-B14F-4D97-AF65-F5344CB8AC3E}">
        <p14:creationId xmlns:p14="http://schemas.microsoft.com/office/powerpoint/2010/main" val="3952915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pPr defTabSz="948507" eaLnBrk="1" hangingPunct="1">
              <a:defRPr/>
            </a:pPr>
            <a:r>
              <a:rPr lang="en-US" sz="1500" dirty="0" smtClean="0">
                <a:latin typeface="Arial" charset="0"/>
              </a:rPr>
              <a:t>Safety </a:t>
            </a:r>
            <a:r>
              <a:rPr lang="en-US" sz="1500" dirty="0">
                <a:latin typeface="Arial" charset="0"/>
              </a:rPr>
              <a:t>is another issue that you most likely deal with.  </a:t>
            </a:r>
            <a:r>
              <a:rPr lang="en-US" sz="1500" dirty="0" smtClean="0">
                <a:latin typeface="Arial" charset="0"/>
              </a:rPr>
              <a:t>Read the statement</a:t>
            </a:r>
            <a:r>
              <a:rPr lang="en-US" sz="1500" baseline="0" dirty="0" smtClean="0">
                <a:latin typeface="Arial" charset="0"/>
              </a:rPr>
              <a:t> and think for yourself what the correct answer should be.</a:t>
            </a:r>
            <a:endParaRPr lang="en-US" sz="1500" dirty="0">
              <a:latin typeface="Arial" charset="0"/>
            </a:endParaRPr>
          </a:p>
          <a:p>
            <a:pPr defTabSz="948507" eaLnBrk="1" hangingPunct="1">
              <a:defRPr/>
            </a:pPr>
            <a:endParaRPr lang="en-US" sz="1500" dirty="0">
              <a:latin typeface="Arial" charset="0"/>
            </a:endParaRPr>
          </a:p>
          <a:p>
            <a:pPr eaLnBrk="1" hangingPunct="1">
              <a:tabLst>
                <a:tab pos="361275" algn="l"/>
              </a:tabLst>
            </a:pPr>
            <a:r>
              <a:rPr lang="en-US" sz="1500" dirty="0" smtClean="0">
                <a:latin typeface="Arial" charset="0"/>
              </a:rPr>
              <a:t>The</a:t>
            </a:r>
            <a:r>
              <a:rPr lang="en-US" sz="1500" baseline="0" dirty="0" smtClean="0">
                <a:latin typeface="Arial" charset="0"/>
              </a:rPr>
              <a:t> answer is “false”.  </a:t>
            </a:r>
            <a:r>
              <a:rPr lang="en-US" sz="1500" dirty="0" smtClean="0">
                <a:latin typeface="Arial" charset="0"/>
              </a:rPr>
              <a:t>Don’t </a:t>
            </a:r>
            <a:r>
              <a:rPr lang="en-US" sz="1500" dirty="0">
                <a:latin typeface="Arial" charset="0"/>
              </a:rPr>
              <a:t>assume that everything we might do will improve safety (beware of unintended consequences</a:t>
            </a:r>
            <a:r>
              <a:rPr lang="en-US" sz="1500" dirty="0" smtClean="0">
                <a:latin typeface="Arial" charset="0"/>
              </a:rPr>
              <a:t>).</a:t>
            </a:r>
          </a:p>
          <a:p>
            <a:pPr eaLnBrk="1" hangingPunct="1">
              <a:tabLst>
                <a:tab pos="361275" algn="l"/>
              </a:tabLst>
            </a:pPr>
            <a:endParaRPr lang="en-US" sz="1500" dirty="0" smtClean="0">
              <a:latin typeface="Arial" charset="0"/>
            </a:endParaRPr>
          </a:p>
          <a:p>
            <a:pPr marL="0" marR="0" indent="0" algn="l" defTabSz="914400" rtl="0" eaLnBrk="1" fontAlgn="base" latinLnBrk="0" hangingPunct="1">
              <a:lnSpc>
                <a:spcPct val="100000"/>
              </a:lnSpc>
              <a:spcBef>
                <a:spcPct val="30000"/>
              </a:spcBef>
              <a:spcAft>
                <a:spcPct val="0"/>
              </a:spcAft>
              <a:buClrTx/>
              <a:buSzTx/>
              <a:buFontTx/>
              <a:buNone/>
              <a:tabLst>
                <a:tab pos="361275" algn="l"/>
              </a:tabLst>
              <a:defRPr/>
            </a:pPr>
            <a:r>
              <a:rPr lang="en-US" sz="1600" b="0" baseline="0" dirty="0" smtClean="0">
                <a:latin typeface="Arial" charset="0"/>
              </a:rPr>
              <a:t>In some places we used “safety” too often and inappropriately.  We used it to make the project seem more palatable, just like mom and apple pie.  How could anyone argue with a project that was meant to improve safety?  But over time, we’re trying to really focus safety problems on real safety needs and use “safety” in a more appropriate manner.</a:t>
            </a:r>
          </a:p>
          <a:p>
            <a:pPr eaLnBrk="1" hangingPunct="1">
              <a:tabLst>
                <a:tab pos="361275" algn="l"/>
              </a:tabLst>
            </a:pPr>
            <a:endParaRPr lang="en-US" sz="1500" dirty="0">
              <a:latin typeface="Arial" charset="0"/>
            </a:endParaRPr>
          </a:p>
          <a:p>
            <a:pPr eaLnBrk="1" hangingPunct="1">
              <a:tabLst>
                <a:tab pos="361275" algn="l"/>
              </a:tabLst>
            </a:pPr>
            <a:endParaRPr lang="en-US" sz="1000" dirty="0">
              <a:latin typeface="Arial" charset="0"/>
            </a:endParaRPr>
          </a:p>
        </p:txBody>
      </p:sp>
    </p:spTree>
    <p:extLst>
      <p:ext uri="{BB962C8B-B14F-4D97-AF65-F5344CB8AC3E}">
        <p14:creationId xmlns:p14="http://schemas.microsoft.com/office/powerpoint/2010/main" val="2178409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r>
              <a:rPr lang="en-US" sz="1500" dirty="0" smtClean="0">
                <a:latin typeface="Arial" charset="0"/>
              </a:rPr>
              <a:t>The </a:t>
            </a:r>
            <a:r>
              <a:rPr lang="en-US" sz="1500" dirty="0">
                <a:latin typeface="Arial" charset="0"/>
              </a:rPr>
              <a:t>safety management process includes the six steps you see on the screen.  We’ll talk briefly about the first two steps—network screening and diagnosis—as these help us with Purpose and Need, but there’s a lot more that you need to know about safety than we can cover in this class.</a:t>
            </a:r>
          </a:p>
          <a:p>
            <a:pPr eaLnBrk="1" hangingPunct="1"/>
            <a:r>
              <a:rPr lang="en-US" sz="1500" dirty="0">
                <a:latin typeface="Arial" charset="0"/>
              </a:rPr>
              <a:t>The Diagnosis step is highlighted because this critical step is most often not addressed.  We’ll talk about this in a moment</a:t>
            </a:r>
            <a:r>
              <a:rPr lang="en-US" sz="1500" dirty="0" smtClean="0">
                <a:latin typeface="Arial" charset="0"/>
              </a:rPr>
              <a:t>.</a:t>
            </a:r>
            <a:endParaRPr lang="en-US" sz="1500" dirty="0">
              <a:latin typeface="Arial" charset="0"/>
            </a:endParaRPr>
          </a:p>
        </p:txBody>
      </p:sp>
      <p:sp>
        <p:nvSpPr>
          <p:cNvPr id="2" name="Slide Number Placeholder 1"/>
          <p:cNvSpPr>
            <a:spLocks noGrp="1"/>
          </p:cNvSpPr>
          <p:nvPr>
            <p:ph type="sldNum" sz="quarter" idx="10"/>
          </p:nvPr>
        </p:nvSpPr>
        <p:spPr/>
        <p:txBody>
          <a:bodyPr/>
          <a:lstStyle/>
          <a:p>
            <a:pPr>
              <a:defRPr/>
            </a:pPr>
            <a:fld id="{23EDCF9A-9347-4DE4-B628-F35518FAB7C4}" type="slidenum">
              <a:rPr lang="en-US" smtClean="0"/>
              <a:pPr>
                <a:defRPr/>
              </a:pPr>
              <a:t>37</a:t>
            </a:fld>
            <a:endParaRPr lang="en-US"/>
          </a:p>
        </p:txBody>
      </p:sp>
    </p:spTree>
    <p:extLst>
      <p:ext uri="{BB962C8B-B14F-4D97-AF65-F5344CB8AC3E}">
        <p14:creationId xmlns:p14="http://schemas.microsoft.com/office/powerpoint/2010/main" val="4185834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r>
              <a:rPr lang="en-US" sz="1000" dirty="0" smtClean="0">
                <a:latin typeface="Arial" charset="0"/>
              </a:rPr>
              <a:t>Network </a:t>
            </a:r>
            <a:r>
              <a:rPr lang="en-US" sz="1000" dirty="0">
                <a:latin typeface="Arial" charset="0"/>
              </a:rPr>
              <a:t>screening is the first step.  The purpose of this is to identify sites which may respond to a countermeasure.  I stress the word “may”, because this step is not certain enough to tell you whether you really have a problem or not.  It’s just an indication</a:t>
            </a:r>
            <a:r>
              <a:rPr lang="en-US" sz="1000" dirty="0" smtClean="0">
                <a:latin typeface="Arial" charset="0"/>
              </a:rPr>
              <a:t>.</a:t>
            </a:r>
          </a:p>
          <a:p>
            <a:pPr eaLnBrk="1" hangingPunct="1"/>
            <a:endParaRPr lang="en-US" sz="1000" dirty="0" smtClean="0">
              <a:latin typeface="Arial" charset="0"/>
            </a:endParaRPr>
          </a:p>
          <a:p>
            <a:pPr eaLnBrk="1" hangingPunct="1"/>
            <a:r>
              <a:rPr lang="en-US" sz="1000" dirty="0" smtClean="0">
                <a:latin typeface="Arial" charset="0"/>
              </a:rPr>
              <a:t>Looking at the information on the screen, this is what</a:t>
            </a:r>
            <a:r>
              <a:rPr lang="en-US" sz="1000" baseline="0" dirty="0" smtClean="0">
                <a:latin typeface="Arial" charset="0"/>
              </a:rPr>
              <a:t> we see a lot of in planning documents and even in environmental documents.  You have the crash rate for the facility and a statewide rate for similar facilities.  If the crash rate for the road is higher than the statewide average, we have a crash problem, right?</a:t>
            </a:r>
          </a:p>
        </p:txBody>
      </p:sp>
      <p:sp>
        <p:nvSpPr>
          <p:cNvPr id="2" name="Slide Number Placeholder 1"/>
          <p:cNvSpPr>
            <a:spLocks noGrp="1"/>
          </p:cNvSpPr>
          <p:nvPr>
            <p:ph type="sldNum" sz="quarter" idx="10"/>
          </p:nvPr>
        </p:nvSpPr>
        <p:spPr/>
        <p:txBody>
          <a:bodyPr/>
          <a:lstStyle/>
          <a:p>
            <a:pPr>
              <a:defRPr/>
            </a:pPr>
            <a:fld id="{23EDCF9A-9347-4DE4-B628-F35518FAB7C4}" type="slidenum">
              <a:rPr lang="en-US" smtClean="0"/>
              <a:pPr>
                <a:defRPr/>
              </a:pPr>
              <a:t>38</a:t>
            </a:fld>
            <a:endParaRPr lang="en-US"/>
          </a:p>
        </p:txBody>
      </p:sp>
    </p:spTree>
    <p:extLst>
      <p:ext uri="{BB962C8B-B14F-4D97-AF65-F5344CB8AC3E}">
        <p14:creationId xmlns:p14="http://schemas.microsoft.com/office/powerpoint/2010/main" val="1903884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r>
              <a:rPr lang="en-US" sz="1500" dirty="0" smtClean="0">
                <a:latin typeface="Arial" charset="0"/>
              </a:rPr>
              <a:t>Wrong.</a:t>
            </a:r>
            <a:r>
              <a:rPr lang="en-US" sz="1500" baseline="0" dirty="0" smtClean="0">
                <a:latin typeface="Arial" charset="0"/>
              </a:rPr>
              <a:t>  </a:t>
            </a:r>
            <a:r>
              <a:rPr lang="en-US" sz="1500" dirty="0" smtClean="0">
                <a:latin typeface="Arial" charset="0"/>
              </a:rPr>
              <a:t>The </a:t>
            </a:r>
            <a:r>
              <a:rPr lang="en-US" sz="1500" dirty="0">
                <a:latin typeface="Arial" charset="0"/>
              </a:rPr>
              <a:t>diagnosis step is where we confirm whether there is a crash problem or not.</a:t>
            </a:r>
          </a:p>
          <a:p>
            <a:pPr eaLnBrk="1" hangingPunct="1"/>
            <a:r>
              <a:rPr lang="en-US" sz="1500" dirty="0" smtClean="0">
                <a:latin typeface="Arial" charset="0"/>
              </a:rPr>
              <a:t>This is the step where the</a:t>
            </a:r>
            <a:r>
              <a:rPr lang="en-US" sz="1500" baseline="0" dirty="0" smtClean="0">
                <a:latin typeface="Arial" charset="0"/>
              </a:rPr>
              <a:t> safety engineers really figure out if there is a problem and exactly what it is.</a:t>
            </a:r>
            <a:endParaRPr lang="en-US" sz="1500" dirty="0">
              <a:latin typeface="Arial" charset="0"/>
            </a:endParaRPr>
          </a:p>
        </p:txBody>
      </p:sp>
      <p:sp>
        <p:nvSpPr>
          <p:cNvPr id="2" name="Slide Number Placeholder 1"/>
          <p:cNvSpPr>
            <a:spLocks noGrp="1"/>
          </p:cNvSpPr>
          <p:nvPr>
            <p:ph type="sldNum" sz="quarter" idx="10"/>
          </p:nvPr>
        </p:nvSpPr>
        <p:spPr/>
        <p:txBody>
          <a:bodyPr/>
          <a:lstStyle/>
          <a:p>
            <a:pPr>
              <a:defRPr/>
            </a:pPr>
            <a:fld id="{23EDCF9A-9347-4DE4-B628-F35518FAB7C4}" type="slidenum">
              <a:rPr lang="en-US" smtClean="0"/>
              <a:pPr>
                <a:defRPr/>
              </a:pPr>
              <a:t>39</a:t>
            </a:fld>
            <a:endParaRPr lang="en-US"/>
          </a:p>
        </p:txBody>
      </p:sp>
    </p:spTree>
    <p:extLst>
      <p:ext uri="{BB962C8B-B14F-4D97-AF65-F5344CB8AC3E}">
        <p14:creationId xmlns:p14="http://schemas.microsoft.com/office/powerpoint/2010/main" val="401949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731520" y="4561226"/>
            <a:ext cx="5852160" cy="4803879"/>
          </a:xfrm>
          <a:noFill/>
          <a:ln/>
        </p:spPr>
        <p:txBody>
          <a:bodyPr/>
          <a:lstStyle/>
          <a:p>
            <a:pPr eaLnBrk="1" hangingPunct="1"/>
            <a:r>
              <a:rPr lang="en-US" sz="1500" dirty="0" smtClean="0">
                <a:latin typeface="Arial" charset="0"/>
              </a:rPr>
              <a:t>By </a:t>
            </a:r>
            <a:r>
              <a:rPr lang="en-US" sz="1500" dirty="0">
                <a:latin typeface="Arial" charset="0"/>
              </a:rPr>
              <a:t>the end of this webinar, you will be able to identify </a:t>
            </a:r>
            <a:r>
              <a:rPr lang="en-US" sz="1500" dirty="0" smtClean="0">
                <a:latin typeface="Arial" charset="0"/>
              </a:rPr>
              <a:t>some basic aspects of purpose and need;</a:t>
            </a:r>
            <a:r>
              <a:rPr lang="en-US" sz="1500" baseline="0" dirty="0" smtClean="0">
                <a:latin typeface="Arial" charset="0"/>
              </a:rPr>
              <a:t> identify some of the more common </a:t>
            </a:r>
            <a:r>
              <a:rPr lang="en-US" sz="1500" dirty="0" smtClean="0">
                <a:latin typeface="Arial" charset="0"/>
              </a:rPr>
              <a:t>transportation-related </a:t>
            </a:r>
            <a:r>
              <a:rPr lang="en-US" sz="1500" dirty="0">
                <a:latin typeface="Arial" charset="0"/>
              </a:rPr>
              <a:t>needs </a:t>
            </a:r>
            <a:r>
              <a:rPr lang="en-US" sz="1500" dirty="0" smtClean="0">
                <a:latin typeface="Arial" charset="0"/>
              </a:rPr>
              <a:t>and purposes that </a:t>
            </a:r>
            <a:r>
              <a:rPr lang="en-US" sz="1500" dirty="0">
                <a:latin typeface="Arial" charset="0"/>
              </a:rPr>
              <a:t>drive your </a:t>
            </a:r>
            <a:r>
              <a:rPr lang="en-US" sz="1500" dirty="0" smtClean="0">
                <a:latin typeface="Arial" charset="0"/>
              </a:rPr>
              <a:t>projects; and finally, be able to identify a framework</a:t>
            </a:r>
            <a:r>
              <a:rPr lang="en-US" sz="1500" baseline="0" dirty="0" smtClean="0">
                <a:latin typeface="Arial" charset="0"/>
              </a:rPr>
              <a:t> for crafting a quality P&amp;N statement.</a:t>
            </a:r>
            <a:endParaRPr lang="en-US" sz="1000" dirty="0">
              <a:latin typeface="Arial" charset="0"/>
            </a:endParaRPr>
          </a:p>
        </p:txBody>
      </p:sp>
    </p:spTree>
    <p:extLst>
      <p:ext uri="{BB962C8B-B14F-4D97-AF65-F5344CB8AC3E}">
        <p14:creationId xmlns:p14="http://schemas.microsoft.com/office/powerpoint/2010/main" val="1188857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r>
              <a:rPr lang="en-US" b="0" dirty="0" smtClean="0">
                <a:latin typeface="Arial" charset="0"/>
              </a:rPr>
              <a:t>Here’s an example of the diagnosis step c</a:t>
            </a:r>
            <a:r>
              <a:rPr lang="en-US" dirty="0" smtClean="0">
                <a:latin typeface="Arial" charset="0"/>
              </a:rPr>
              <a:t>omparing</a:t>
            </a:r>
            <a:r>
              <a:rPr lang="en-US" baseline="0" dirty="0" smtClean="0">
                <a:latin typeface="Arial" charset="0"/>
              </a:rPr>
              <a:t> crash rate to one of the diagnosis measurements called the critical crash rate.  </a:t>
            </a:r>
            <a:r>
              <a:rPr lang="en-US" dirty="0" smtClean="0">
                <a:latin typeface="Arial" charset="0"/>
              </a:rPr>
              <a:t>Look at the data in the green box. Just</a:t>
            </a:r>
            <a:r>
              <a:rPr lang="en-US" baseline="0" dirty="0" smtClean="0">
                <a:latin typeface="Arial" charset="0"/>
              </a:rPr>
              <a:t> comparing the US 321 crash rate to the state rate suggests a problem.  However, that’s just network screening.  When proper analysis is performed and the US 321 rate is compared to the critical rate, the data shows there is not a problem.</a:t>
            </a:r>
          </a:p>
          <a:p>
            <a:pPr eaLnBrk="1" hangingPunct="1"/>
            <a:endParaRPr lang="en-US" baseline="0" dirty="0" smtClean="0">
              <a:latin typeface="Arial" charset="0"/>
            </a:endParaRPr>
          </a:p>
          <a:p>
            <a:pPr eaLnBrk="1" hangingPunct="1"/>
            <a:r>
              <a:rPr lang="en-US" baseline="0" dirty="0" smtClean="0">
                <a:latin typeface="Arial" charset="0"/>
              </a:rPr>
              <a:t>This is the type of crash analysis you need to show there is a crash problem.  If you don’t do this level of analysis, don’t use crash problems in your purpose and need.</a:t>
            </a:r>
            <a:endParaRPr lang="en-US" dirty="0">
              <a:latin typeface="Arial" charset="0"/>
            </a:endParaRPr>
          </a:p>
        </p:txBody>
      </p:sp>
      <p:sp>
        <p:nvSpPr>
          <p:cNvPr id="2" name="Slide Number Placeholder 1"/>
          <p:cNvSpPr>
            <a:spLocks noGrp="1"/>
          </p:cNvSpPr>
          <p:nvPr>
            <p:ph type="sldNum" sz="quarter" idx="10"/>
          </p:nvPr>
        </p:nvSpPr>
        <p:spPr/>
        <p:txBody>
          <a:bodyPr/>
          <a:lstStyle/>
          <a:p>
            <a:pPr>
              <a:defRPr/>
            </a:pPr>
            <a:fld id="{23EDCF9A-9347-4DE4-B628-F35518FAB7C4}" type="slidenum">
              <a:rPr lang="en-US" smtClean="0"/>
              <a:pPr>
                <a:defRPr/>
              </a:pPr>
              <a:t>40</a:t>
            </a:fld>
            <a:endParaRPr lang="en-US"/>
          </a:p>
        </p:txBody>
      </p:sp>
    </p:spTree>
    <p:extLst>
      <p:ext uri="{BB962C8B-B14F-4D97-AF65-F5344CB8AC3E}">
        <p14:creationId xmlns:p14="http://schemas.microsoft.com/office/powerpoint/2010/main" val="1821921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B9EB8EC1-5001-418A-ABD9-46D72EC6D251}" type="slidenum">
              <a:rPr lang="en-US" smtClean="0">
                <a:cs typeface="Arial" charset="0"/>
              </a:rPr>
              <a:pPr/>
              <a:t>41</a:t>
            </a:fld>
            <a:endParaRPr lang="en-US" smtClean="0">
              <a:cs typeface="Arial"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r>
              <a:rPr lang="en-US" b="0" dirty="0" smtClean="0">
                <a:latin typeface="Arial" charset="0"/>
              </a:rPr>
              <a:t>So</a:t>
            </a:r>
            <a:r>
              <a:rPr lang="en-US" b="0" baseline="0" dirty="0" smtClean="0">
                <a:latin typeface="Arial" charset="0"/>
              </a:rPr>
              <a:t> what if there’s a perceived safety need but no crash history to support it?  </a:t>
            </a:r>
            <a:r>
              <a:rPr lang="en-US" dirty="0" smtClean="0">
                <a:latin typeface="Arial" charset="0"/>
              </a:rPr>
              <a:t>Exposure</a:t>
            </a:r>
            <a:r>
              <a:rPr lang="en-US" baseline="0" dirty="0" smtClean="0">
                <a:latin typeface="Arial" charset="0"/>
              </a:rPr>
              <a:t> can be used to address potential safety problems.</a:t>
            </a:r>
            <a:endParaRPr lang="en-US" dirty="0">
              <a:latin typeface="Arial" charset="0"/>
            </a:endParaRPr>
          </a:p>
          <a:p>
            <a:pPr eaLnBrk="1" hangingPunct="1"/>
            <a:endParaRPr lang="en-US" b="1" dirty="0" smtClean="0">
              <a:latin typeface="Arial" charset="0"/>
            </a:endParaRPr>
          </a:p>
          <a:p>
            <a:pPr eaLnBrk="1" hangingPunct="1"/>
            <a:r>
              <a:rPr lang="en-US" dirty="0" smtClean="0">
                <a:latin typeface="Arial" charset="0"/>
              </a:rPr>
              <a:t>It’s fine to acknowledge there’s not a history</a:t>
            </a:r>
            <a:r>
              <a:rPr lang="en-US" baseline="0" dirty="0" smtClean="0">
                <a:latin typeface="Arial" charset="0"/>
              </a:rPr>
              <a:t> of crashes but that you want to make it safer.  You can articulate this in terms of reducing the exposure of something (say a pedestrian) to another thing (say vehicles).</a:t>
            </a:r>
            <a:endParaRPr lang="en-US" dirty="0">
              <a:latin typeface="Arial" charset="0"/>
            </a:endParaRPr>
          </a:p>
        </p:txBody>
      </p:sp>
    </p:spTree>
    <p:extLst>
      <p:ext uri="{BB962C8B-B14F-4D97-AF65-F5344CB8AC3E}">
        <p14:creationId xmlns:p14="http://schemas.microsoft.com/office/powerpoint/2010/main" val="15968537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r>
              <a:rPr lang="en-US" sz="1500" dirty="0" smtClean="0">
                <a:latin typeface="Arial" charset="0"/>
              </a:rPr>
              <a:t>Here’s </a:t>
            </a:r>
            <a:r>
              <a:rPr lang="en-US" sz="1500" dirty="0">
                <a:latin typeface="Arial" charset="0"/>
              </a:rPr>
              <a:t>a safety example from a </a:t>
            </a:r>
            <a:r>
              <a:rPr lang="en-US" sz="1500" dirty="0" smtClean="0">
                <a:latin typeface="Arial" charset="0"/>
              </a:rPr>
              <a:t>project</a:t>
            </a:r>
            <a:r>
              <a:rPr lang="en-US" sz="1500" dirty="0">
                <a:latin typeface="Arial" charset="0"/>
              </a:rPr>
              <a:t>.  It’s apparent that we have a sight distance problem.  Now, what I’d ask would be:</a:t>
            </a:r>
          </a:p>
          <a:p>
            <a:pPr eaLnBrk="1" hangingPunct="1"/>
            <a:r>
              <a:rPr lang="en-US" sz="1500" dirty="0">
                <a:latin typeface="Arial" charset="0"/>
              </a:rPr>
              <a:t>“</a:t>
            </a:r>
            <a:r>
              <a:rPr lang="en-US" sz="1500" i="1" dirty="0">
                <a:latin typeface="Arial" charset="0"/>
              </a:rPr>
              <a:t>OK we have a sight distance problem, but is it causing crashes?”  </a:t>
            </a:r>
            <a:r>
              <a:rPr lang="en-US" sz="1500" dirty="0">
                <a:latin typeface="Arial" charset="0"/>
              </a:rPr>
              <a:t>I don’t know the answer.  Maybe there’s data to support a crash problem somewhere, so the point is, if this is really a safety problem, perhaps if we articulate the problem in terms of crashes, we’d have a better rationale for doing something.</a:t>
            </a:r>
          </a:p>
          <a:p>
            <a:pPr eaLnBrk="1" hangingPunct="1"/>
            <a:endParaRPr lang="en-US" sz="1500" dirty="0">
              <a:latin typeface="Arial" charset="0"/>
            </a:endParaRPr>
          </a:p>
          <a:p>
            <a:pPr eaLnBrk="1" hangingPunct="1"/>
            <a:r>
              <a:rPr lang="en-US" sz="1500" dirty="0">
                <a:latin typeface="Arial" charset="0"/>
              </a:rPr>
              <a:t>At first blush, I’d lean towards identifying the problem as “the road doesn’t meet current design standards due to inadequate sight distance”.  So maybe this is really a facility deficiency rather than a safety problem.  I don’t know, but the point is, maybe we’d be better off documenting a deficient facility that might increase the chance of crashes, rather than pitching this problem as a safety problem.</a:t>
            </a:r>
            <a:endParaRPr lang="en-US" sz="1500" i="1" dirty="0">
              <a:latin typeface="Arial" charset="0"/>
            </a:endParaRPr>
          </a:p>
        </p:txBody>
      </p:sp>
    </p:spTree>
    <p:extLst>
      <p:ext uri="{BB962C8B-B14F-4D97-AF65-F5344CB8AC3E}">
        <p14:creationId xmlns:p14="http://schemas.microsoft.com/office/powerpoint/2010/main" val="4064447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r>
              <a:rPr lang="en-US" sz="1500" dirty="0" smtClean="0">
                <a:latin typeface="Arial" charset="0"/>
              </a:rPr>
              <a:t>At </a:t>
            </a:r>
            <a:r>
              <a:rPr lang="en-US" sz="1500" dirty="0">
                <a:latin typeface="Arial" charset="0"/>
              </a:rPr>
              <a:t>any rate, let’s assume it’s a safety problem.</a:t>
            </a:r>
          </a:p>
          <a:p>
            <a:pPr eaLnBrk="1" hangingPunct="1"/>
            <a:endParaRPr lang="en-US" sz="1500" dirty="0">
              <a:latin typeface="Arial" charset="0"/>
            </a:endParaRPr>
          </a:p>
          <a:p>
            <a:pPr eaLnBrk="1" hangingPunct="1"/>
            <a:r>
              <a:rPr lang="en-US" sz="1500" dirty="0">
                <a:latin typeface="Arial" charset="0"/>
              </a:rPr>
              <a:t>I’ve added facts to better articulate the safety problem.  We now focus on the type of crash while documenting a safety problem.</a:t>
            </a:r>
            <a:endParaRPr lang="en-US" sz="1500" i="1" dirty="0">
              <a:latin typeface="Arial" charset="0"/>
            </a:endParaRPr>
          </a:p>
        </p:txBody>
      </p:sp>
    </p:spTree>
    <p:extLst>
      <p:ext uri="{BB962C8B-B14F-4D97-AF65-F5344CB8AC3E}">
        <p14:creationId xmlns:p14="http://schemas.microsoft.com/office/powerpoint/2010/main" val="3732602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r>
              <a:rPr lang="en-US" b="0" dirty="0" smtClean="0">
                <a:latin typeface="Arial" charset="0"/>
              </a:rPr>
              <a:t>And now</a:t>
            </a:r>
            <a:r>
              <a:rPr lang="en-US" b="0" baseline="0" dirty="0" smtClean="0">
                <a:latin typeface="Arial" charset="0"/>
              </a:rPr>
              <a:t> we find out the purpose:  “alleviate accident problems associated with this intersection”.  Let me now play devil’s advocate.</a:t>
            </a:r>
          </a:p>
          <a:p>
            <a:pPr eaLnBrk="1" hangingPunct="1"/>
            <a:endParaRPr lang="en-US" b="0" baseline="0" dirty="0" smtClean="0">
              <a:latin typeface="Arial" charset="0"/>
            </a:endParaRPr>
          </a:p>
          <a:p>
            <a:pPr eaLnBrk="1" hangingPunct="1"/>
            <a:r>
              <a:rPr lang="en-US" b="0" baseline="0" dirty="0" smtClean="0">
                <a:latin typeface="Arial" charset="0"/>
              </a:rPr>
              <a:t>Are we really trying to alleviate all accident problems at this intersection or just those caused by a sight distance problem?</a:t>
            </a:r>
          </a:p>
          <a:p>
            <a:pPr eaLnBrk="1" hangingPunct="1"/>
            <a:endParaRPr lang="en-US" b="0" baseline="0" dirty="0" smtClean="0">
              <a:latin typeface="Arial" charset="0"/>
            </a:endParaRPr>
          </a:p>
          <a:p>
            <a:pPr eaLnBrk="1" hangingPunct="1"/>
            <a:r>
              <a:rPr lang="en-US" b="0" baseline="0" dirty="0" smtClean="0">
                <a:latin typeface="Arial" charset="0"/>
              </a:rPr>
              <a:t>Are we really trying to alleviate (which means partially fix) any level of accident problems or are we trying to alleviate to a certain point, or even eliminate, accident problems.</a:t>
            </a:r>
          </a:p>
          <a:p>
            <a:pPr eaLnBrk="1" hangingPunct="1"/>
            <a:endParaRPr lang="en-US" b="0" baseline="0" dirty="0" smtClean="0">
              <a:latin typeface="Arial" charset="0"/>
            </a:endParaRPr>
          </a:p>
          <a:p>
            <a:pPr eaLnBrk="1" hangingPunct="1"/>
            <a:r>
              <a:rPr lang="en-US" b="0" baseline="0" dirty="0" smtClean="0">
                <a:latin typeface="Arial" charset="0"/>
              </a:rPr>
              <a:t>Maybe I’m being too nitpicky on these, but I’m trying to make the point that the wording you choose to use has a bearing on what alternatives satisfy your purpose and need.  If crafted without much though, a purpose and need statement could either result in no alternatives meeting your purpose or an inability to achieve the level of performance that you really wanted.</a:t>
            </a:r>
          </a:p>
        </p:txBody>
      </p:sp>
    </p:spTree>
    <p:extLst>
      <p:ext uri="{BB962C8B-B14F-4D97-AF65-F5344CB8AC3E}">
        <p14:creationId xmlns:p14="http://schemas.microsoft.com/office/powerpoint/2010/main" val="4050712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r>
              <a:rPr lang="en-US" sz="1500" dirty="0" smtClean="0">
                <a:latin typeface="Arial" charset="0"/>
              </a:rPr>
              <a:t>Now</a:t>
            </a:r>
            <a:r>
              <a:rPr lang="en-US" sz="1500" dirty="0">
                <a:latin typeface="Arial" charset="0"/>
              </a:rPr>
              <a:t>, we’ve better clarified what problem we’re trying to solve.</a:t>
            </a:r>
          </a:p>
          <a:p>
            <a:pPr eaLnBrk="1" hangingPunct="1"/>
            <a:endParaRPr lang="en-US" b="0" baseline="0" dirty="0" smtClean="0">
              <a:latin typeface="Arial" charset="0"/>
            </a:endParaRPr>
          </a:p>
        </p:txBody>
      </p:sp>
    </p:spTree>
    <p:extLst>
      <p:ext uri="{BB962C8B-B14F-4D97-AF65-F5344CB8AC3E}">
        <p14:creationId xmlns:p14="http://schemas.microsoft.com/office/powerpoint/2010/main" val="37574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pPr defTabSz="948507" eaLnBrk="1" hangingPunct="1">
              <a:defRPr/>
            </a:pPr>
            <a:r>
              <a:rPr lang="en-US" sz="1500" dirty="0" smtClean="0">
                <a:latin typeface="Arial" charset="0"/>
              </a:rPr>
              <a:t>Facility </a:t>
            </a:r>
            <a:r>
              <a:rPr lang="en-US" sz="1500" dirty="0">
                <a:latin typeface="Arial" charset="0"/>
              </a:rPr>
              <a:t>Deficiencies is probably the most frequent issue that you encounter.</a:t>
            </a:r>
          </a:p>
          <a:p>
            <a:pPr defTabSz="948507" eaLnBrk="1" hangingPunct="1">
              <a:defRPr/>
            </a:pPr>
            <a:endParaRPr lang="en-US" sz="1500" dirty="0">
              <a:latin typeface="Arial" charset="0"/>
            </a:endParaRPr>
          </a:p>
          <a:p>
            <a:pPr defTabSz="948507" eaLnBrk="1" hangingPunct="1">
              <a:defRPr/>
            </a:pPr>
            <a:r>
              <a:rPr lang="en-US" sz="1500" dirty="0">
                <a:latin typeface="Arial" charset="0"/>
              </a:rPr>
              <a:t>I really like this picture, I don’t recall where it is but when I lived in Florida, I often saw alligators on the side of the road.</a:t>
            </a:r>
          </a:p>
          <a:p>
            <a:pPr eaLnBrk="1" hangingPunct="1"/>
            <a:endParaRPr lang="en-US" dirty="0" smtClean="0">
              <a:latin typeface="Arial" charset="0"/>
            </a:endParaRPr>
          </a:p>
        </p:txBody>
      </p:sp>
    </p:spTree>
    <p:extLst>
      <p:ext uri="{BB962C8B-B14F-4D97-AF65-F5344CB8AC3E}">
        <p14:creationId xmlns:p14="http://schemas.microsoft.com/office/powerpoint/2010/main" val="1785668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pPr eaLnBrk="1" hangingPunct="1"/>
            <a:r>
              <a:rPr lang="en-US" sz="1500" dirty="0" smtClean="0">
                <a:latin typeface="Arial" charset="0"/>
              </a:rPr>
              <a:t>When </a:t>
            </a:r>
            <a:r>
              <a:rPr lang="en-US" sz="1500" dirty="0">
                <a:latin typeface="Arial" charset="0"/>
              </a:rPr>
              <a:t>you’re working with a project that’s addressing facility deficiencies, you really want to be able to define what makes the facility deficient.</a:t>
            </a:r>
          </a:p>
          <a:p>
            <a:pPr eaLnBrk="1" hangingPunct="1"/>
            <a:r>
              <a:rPr lang="en-US" sz="1500" dirty="0">
                <a:latin typeface="Arial" charset="0"/>
              </a:rPr>
              <a:t>This might include:</a:t>
            </a:r>
          </a:p>
          <a:p>
            <a:pPr eaLnBrk="1" hangingPunct="1">
              <a:buFont typeface="Arial" pitchFamily="34" charset="0"/>
              <a:buChar char="•"/>
            </a:pPr>
            <a:r>
              <a:rPr lang="en-US" sz="1500" dirty="0">
                <a:latin typeface="Arial" charset="0"/>
              </a:rPr>
              <a:t>A one-lane road when your standards call for at least two lanes.</a:t>
            </a:r>
          </a:p>
          <a:p>
            <a:pPr eaLnBrk="1" hangingPunct="1">
              <a:buFont typeface="Arial" pitchFamily="34" charset="0"/>
              <a:buChar char="•"/>
            </a:pPr>
            <a:r>
              <a:rPr lang="en-US" sz="1500" dirty="0">
                <a:latin typeface="Arial" charset="0"/>
              </a:rPr>
              <a:t>A “deficient bridge</a:t>
            </a:r>
            <a:r>
              <a:rPr lang="en-US" sz="1500" dirty="0" smtClean="0">
                <a:latin typeface="Arial" charset="0"/>
              </a:rPr>
              <a:t>”;</a:t>
            </a:r>
            <a:r>
              <a:rPr lang="en-US" sz="1500" baseline="0" dirty="0" smtClean="0">
                <a:latin typeface="Arial" charset="0"/>
              </a:rPr>
              <a:t> or maybe</a:t>
            </a:r>
            <a:endParaRPr lang="en-US" sz="1500" dirty="0">
              <a:latin typeface="Arial" charset="0"/>
            </a:endParaRPr>
          </a:p>
          <a:p>
            <a:pPr eaLnBrk="1" hangingPunct="1">
              <a:buFont typeface="Arial" pitchFamily="34" charset="0"/>
              <a:buChar char="•"/>
            </a:pPr>
            <a:r>
              <a:rPr lang="en-US" sz="1500" dirty="0">
                <a:latin typeface="Arial" charset="0"/>
              </a:rPr>
              <a:t>The pipe under the road is undersized.</a:t>
            </a:r>
          </a:p>
          <a:p>
            <a:pPr eaLnBrk="1" hangingPunct="1"/>
            <a:endParaRPr lang="en-US" b="0" baseline="0" dirty="0" smtClean="0">
              <a:latin typeface="Arial" charset="0"/>
            </a:endParaRPr>
          </a:p>
          <a:p>
            <a:pPr eaLnBrk="1" hangingPunct="1"/>
            <a:endParaRPr lang="en-US" dirty="0" smtClean="0">
              <a:latin typeface="Arial" charset="0"/>
            </a:endParaRPr>
          </a:p>
        </p:txBody>
      </p:sp>
    </p:spTree>
    <p:extLst>
      <p:ext uri="{BB962C8B-B14F-4D97-AF65-F5344CB8AC3E}">
        <p14:creationId xmlns:p14="http://schemas.microsoft.com/office/powerpoint/2010/main" val="2378643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pPr defTabSz="948507" eaLnBrk="1" hangingPunct="1">
              <a:defRPr/>
            </a:pPr>
            <a:r>
              <a:rPr lang="en-US" sz="1500" dirty="0" smtClean="0">
                <a:latin typeface="Arial" charset="0"/>
              </a:rPr>
              <a:t>Assuming </a:t>
            </a:r>
            <a:r>
              <a:rPr lang="en-US" sz="1500" dirty="0">
                <a:latin typeface="Arial" charset="0"/>
              </a:rPr>
              <a:t>you think you do have some sort of facility deficiency, you’ll want to reference back to whatever adopted standards exist that support “here’s how we want our facility to perform”.</a:t>
            </a:r>
          </a:p>
          <a:p>
            <a:pPr defTabSz="948507" eaLnBrk="1" hangingPunct="1">
              <a:defRPr/>
            </a:pPr>
            <a:endParaRPr lang="en-US" sz="1500" dirty="0">
              <a:latin typeface="Arial" charset="0"/>
            </a:endParaRPr>
          </a:p>
          <a:p>
            <a:pPr defTabSz="948507" eaLnBrk="1" hangingPunct="1">
              <a:defRPr/>
            </a:pPr>
            <a:r>
              <a:rPr lang="en-US" sz="1500" dirty="0">
                <a:latin typeface="Arial" charset="0"/>
              </a:rPr>
              <a:t>When you’re able to do this, you then have the information to articulate the desired performance.  You then (hopefully) have documentation that the facility is </a:t>
            </a:r>
            <a:r>
              <a:rPr lang="en-US" sz="1500" dirty="0" err="1">
                <a:latin typeface="Arial" charset="0"/>
              </a:rPr>
              <a:t>underpeforming</a:t>
            </a:r>
            <a:r>
              <a:rPr lang="en-US" sz="1500" dirty="0">
                <a:latin typeface="Arial" charset="0"/>
              </a:rPr>
              <a:t>.  From these two pieces of information, you can demonstrate that a gap in the performance exists and you’ve got your desired performance already articulated.</a:t>
            </a:r>
          </a:p>
          <a:p>
            <a:pPr defTabSz="948507" eaLnBrk="1" hangingPunct="1">
              <a:defRPr/>
            </a:pPr>
            <a:endParaRPr lang="en-US" sz="1500" dirty="0">
              <a:latin typeface="Arial" charset="0"/>
            </a:endParaRPr>
          </a:p>
          <a:p>
            <a:pPr defTabSz="948507" eaLnBrk="1" hangingPunct="1">
              <a:defRPr/>
            </a:pPr>
            <a:r>
              <a:rPr lang="en-US" sz="1500" dirty="0">
                <a:latin typeface="Arial" charset="0"/>
              </a:rPr>
              <a:t>There are a number of sources within Pennsylvania that address desired performance levels for probably all of the transportation infrastructure.  The point is, find an adopted performance standard and make sure you can document that a problem really exists.</a:t>
            </a:r>
          </a:p>
          <a:p>
            <a:pPr eaLnBrk="1" hangingPunct="1"/>
            <a:endParaRPr lang="en-US" b="1" dirty="0" smtClean="0">
              <a:latin typeface="Arial" charset="0"/>
            </a:endParaRPr>
          </a:p>
        </p:txBody>
      </p:sp>
    </p:spTree>
    <p:extLst>
      <p:ext uri="{BB962C8B-B14F-4D97-AF65-F5344CB8AC3E}">
        <p14:creationId xmlns:p14="http://schemas.microsoft.com/office/powerpoint/2010/main" val="35087043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r>
              <a:rPr lang="en-US" sz="1500" dirty="0" smtClean="0">
                <a:latin typeface="Arial" charset="0"/>
              </a:rPr>
              <a:t>So </a:t>
            </a:r>
            <a:r>
              <a:rPr lang="en-US" sz="1500" dirty="0">
                <a:latin typeface="Arial" charset="0"/>
              </a:rPr>
              <a:t>here we have a bridge issue.  The data appears to show that it’s structurally deficient.  The bridge folks certainly can provide data supporting the existing sufficiency rating and what the desired sufficiency rating is.  This is a very good articulation of the problem.</a:t>
            </a:r>
          </a:p>
        </p:txBody>
      </p:sp>
    </p:spTree>
    <p:extLst>
      <p:ext uri="{BB962C8B-B14F-4D97-AF65-F5344CB8AC3E}">
        <p14:creationId xmlns:p14="http://schemas.microsoft.com/office/powerpoint/2010/main" val="379006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pPr eaLnBrk="1" hangingPunct="1">
              <a:lnSpc>
                <a:spcPct val="90000"/>
              </a:lnSpc>
            </a:pPr>
            <a:r>
              <a:rPr lang="en-US" b="0" dirty="0" smtClean="0">
                <a:latin typeface="Arial" charset="0"/>
              </a:rPr>
              <a:t>Let’s briefly</a:t>
            </a:r>
            <a:r>
              <a:rPr lang="en-US" b="0" baseline="0" dirty="0" smtClean="0">
                <a:latin typeface="Arial" charset="0"/>
              </a:rPr>
              <a:t> cover some resources that may be useful to you in crafting your purpose and need.  These are all available in the download pod.</a:t>
            </a:r>
          </a:p>
          <a:p>
            <a:pPr eaLnBrk="1" hangingPunct="1">
              <a:lnSpc>
                <a:spcPct val="90000"/>
              </a:lnSpc>
            </a:pPr>
            <a:endParaRPr lang="en-US" b="0" baseline="0" dirty="0" smtClean="0">
              <a:latin typeface="Arial" charset="0"/>
            </a:endParaRPr>
          </a:p>
          <a:p>
            <a:pPr eaLnBrk="1" hangingPunct="1">
              <a:lnSpc>
                <a:spcPct val="90000"/>
              </a:lnSpc>
            </a:pPr>
            <a:r>
              <a:rPr lang="en-US" b="0" dirty="0" smtClean="0">
                <a:latin typeface="Arial" charset="0"/>
              </a:rPr>
              <a:t>This</a:t>
            </a:r>
            <a:r>
              <a:rPr lang="en-US" b="0" baseline="0" dirty="0" smtClean="0">
                <a:latin typeface="Arial" charset="0"/>
              </a:rPr>
              <a:t> is a supplemental document that goes along with our 1-day class on purpose and need.</a:t>
            </a:r>
            <a:endParaRPr lang="en-US" b="0" dirty="0" smtClean="0">
              <a:latin typeface="Arial" charset="0"/>
            </a:endParaRPr>
          </a:p>
        </p:txBody>
      </p:sp>
    </p:spTree>
    <p:extLst>
      <p:ext uri="{BB962C8B-B14F-4D97-AF65-F5344CB8AC3E}">
        <p14:creationId xmlns:p14="http://schemas.microsoft.com/office/powerpoint/2010/main" val="6760281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r>
              <a:rPr lang="en-US" sz="1500" dirty="0" smtClean="0">
                <a:latin typeface="Arial" charset="0"/>
              </a:rPr>
              <a:t>And </a:t>
            </a:r>
            <a:r>
              <a:rPr lang="en-US" sz="1500" dirty="0">
                <a:latin typeface="Arial" charset="0"/>
              </a:rPr>
              <a:t>now we get to the purpose.  “provide a reliable crossing that provides for legal loads and is not structurally deficient or functionally obsolete”.  I really like this.  Note the authors didn’t say “the purpose is to replace the bridge”.  If they had, I would have had some heartburn because we don’t craft a purpose that specifies a particular solution.  In this case, the performance has been articulated.  It doesn’t preclude the rehabilitation option.  </a:t>
            </a:r>
          </a:p>
        </p:txBody>
      </p:sp>
    </p:spTree>
    <p:extLst>
      <p:ext uri="{BB962C8B-B14F-4D97-AF65-F5344CB8AC3E}">
        <p14:creationId xmlns:p14="http://schemas.microsoft.com/office/powerpoint/2010/main" val="38704074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r>
              <a:rPr lang="en-US" sz="1500" dirty="0" smtClean="0">
                <a:latin typeface="Arial" charset="0"/>
              </a:rPr>
              <a:t>We’ll </a:t>
            </a:r>
            <a:r>
              <a:rPr lang="en-US" sz="1500" dirty="0">
                <a:latin typeface="Arial" charset="0"/>
              </a:rPr>
              <a:t>stop for a moment and ask if any of you have questions before we move into the rest of the possible needs and possible purposes.</a:t>
            </a:r>
          </a:p>
          <a:p>
            <a:pPr eaLnBrk="1" hangingPunct="1"/>
            <a:endParaRPr lang="en-US" sz="1500" dirty="0">
              <a:latin typeface="Arial" charset="0"/>
            </a:endParaRPr>
          </a:p>
          <a:p>
            <a:pPr defTabSz="948507" eaLnBrk="1" hangingPunct="1">
              <a:defRPr/>
            </a:pPr>
            <a:r>
              <a:rPr lang="en-US" sz="1500" dirty="0">
                <a:latin typeface="Arial" charset="0"/>
              </a:rPr>
              <a:t>Please type your questions into the chat pod.  If we need further clarification from you, we’ll ask you to unmute your phone line.</a:t>
            </a:r>
          </a:p>
          <a:p>
            <a:pPr eaLnBrk="1" hangingPunct="1"/>
            <a:endParaRPr lang="en-US" sz="1500" dirty="0">
              <a:latin typeface="Arial" charset="0"/>
            </a:endParaRPr>
          </a:p>
        </p:txBody>
      </p:sp>
    </p:spTree>
    <p:extLst>
      <p:ext uri="{BB962C8B-B14F-4D97-AF65-F5344CB8AC3E}">
        <p14:creationId xmlns:p14="http://schemas.microsoft.com/office/powerpoint/2010/main" val="6764863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p:spPr>
        <p:txBody>
          <a:bodyPr/>
          <a:lstStyle/>
          <a:p>
            <a:pPr eaLnBrk="1" hangingPunct="1"/>
            <a:r>
              <a:rPr lang="en-US" sz="1500" dirty="0" smtClean="0">
                <a:latin typeface="Arial" charset="0"/>
              </a:rPr>
              <a:t>Legislative </a:t>
            </a:r>
            <a:r>
              <a:rPr lang="en-US" sz="1500" dirty="0">
                <a:latin typeface="Arial" charset="0"/>
              </a:rPr>
              <a:t>Intent certainly can be something that you’ll have to deal with.  We’re not getting as many Congressional earmarks these days as we did in the past, but I understand </a:t>
            </a:r>
            <a:r>
              <a:rPr lang="en-US" sz="1500" dirty="0" smtClean="0">
                <a:latin typeface="Arial" charset="0"/>
              </a:rPr>
              <a:t>Alaska had a few in the past.</a:t>
            </a:r>
            <a:endParaRPr lang="en-US" sz="1500" dirty="0">
              <a:latin typeface="Arial" charset="0"/>
            </a:endParaRPr>
          </a:p>
          <a:p>
            <a:pPr eaLnBrk="1" hangingPunct="1"/>
            <a:endParaRPr lang="en-US" sz="1500" dirty="0">
              <a:latin typeface="Arial" charset="0"/>
            </a:endParaRPr>
          </a:p>
          <a:p>
            <a:pPr defTabSz="948507" eaLnBrk="1" hangingPunct="1">
              <a:defRPr/>
            </a:pPr>
            <a:r>
              <a:rPr lang="en-US" sz="1500" dirty="0">
                <a:latin typeface="Arial" charset="0"/>
              </a:rPr>
              <a:t>Just because Congress appropriated funds for a particular project description, it doesn’t necessarily mean the exact project description must be implemented.  Remember, we still must go through the NEPA decision-making process.  The only time a federal agency gets a “free pass” from NEPA is if Congress specifically exempts the federal agency from having to comply with NEPA. </a:t>
            </a:r>
          </a:p>
        </p:txBody>
      </p:sp>
    </p:spTree>
    <p:extLst>
      <p:ext uri="{BB962C8B-B14F-4D97-AF65-F5344CB8AC3E}">
        <p14:creationId xmlns:p14="http://schemas.microsoft.com/office/powerpoint/2010/main" val="42844687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p:spPr>
        <p:txBody>
          <a:bodyPr/>
          <a:lstStyle/>
          <a:p>
            <a:pPr eaLnBrk="1" hangingPunct="1"/>
            <a:r>
              <a:rPr lang="en-US" sz="1500" dirty="0" smtClean="0">
                <a:latin typeface="Arial" charset="0"/>
              </a:rPr>
              <a:t>Economic </a:t>
            </a:r>
            <a:r>
              <a:rPr lang="en-US" sz="1500" dirty="0">
                <a:latin typeface="Arial" charset="0"/>
              </a:rPr>
              <a:t>Development </a:t>
            </a:r>
            <a:r>
              <a:rPr lang="en-US" sz="1500" dirty="0" smtClean="0">
                <a:latin typeface="Arial" charset="0"/>
              </a:rPr>
              <a:t>is an </a:t>
            </a:r>
            <a:r>
              <a:rPr lang="en-US" sz="1500" dirty="0">
                <a:latin typeface="Arial" charset="0"/>
              </a:rPr>
              <a:t>issue that you may need to address.</a:t>
            </a:r>
          </a:p>
          <a:p>
            <a:pPr eaLnBrk="1" hangingPunct="1"/>
            <a:endParaRPr lang="en-US" dirty="0" smtClean="0">
              <a:latin typeface="Arial" charset="0"/>
            </a:endParaRPr>
          </a:p>
        </p:txBody>
      </p:sp>
    </p:spTree>
    <p:extLst>
      <p:ext uri="{BB962C8B-B14F-4D97-AF65-F5344CB8AC3E}">
        <p14:creationId xmlns:p14="http://schemas.microsoft.com/office/powerpoint/2010/main" val="41397224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p:spPr>
        <p:txBody>
          <a:bodyPr/>
          <a:lstStyle/>
          <a:p>
            <a:pPr eaLnBrk="1" hangingPunct="1"/>
            <a:r>
              <a:rPr lang="en-US" sz="1500" dirty="0" smtClean="0">
                <a:latin typeface="Arial" charset="0"/>
              </a:rPr>
              <a:t>Economic </a:t>
            </a:r>
            <a:r>
              <a:rPr lang="en-US" sz="1500" dirty="0">
                <a:latin typeface="Arial" charset="0"/>
              </a:rPr>
              <a:t>Development certainly is important to many communities.  These communities compete for jobs and so having a good transportation system hopefully makes your communities more attractive for jobs.  I want to caution you, however, when economic development is a driver of one of your projects.</a:t>
            </a:r>
          </a:p>
          <a:p>
            <a:pPr eaLnBrk="1" hangingPunct="1"/>
            <a:endParaRPr lang="en-US" sz="1500" dirty="0">
              <a:latin typeface="Arial" charset="0"/>
            </a:endParaRPr>
          </a:p>
          <a:p>
            <a:pPr eaLnBrk="1" hangingPunct="1"/>
            <a:r>
              <a:rPr lang="en-US" sz="1500" dirty="0">
                <a:latin typeface="Arial" charset="0"/>
              </a:rPr>
              <a:t>There are lots of factors that influence economic success.  Transportation is certainly one, but there are others that collectively influence economic success.  Other infrastructure like water and sewer, taxes and school—all of these combine to influence economic competitiveness.</a:t>
            </a:r>
          </a:p>
          <a:p>
            <a:pPr eaLnBrk="1" hangingPunct="1"/>
            <a:endParaRPr lang="en-US" b="0" baseline="0" dirty="0" smtClean="0">
              <a:latin typeface="Arial" charset="0"/>
            </a:endParaRPr>
          </a:p>
        </p:txBody>
      </p:sp>
    </p:spTree>
    <p:extLst>
      <p:ext uri="{BB962C8B-B14F-4D97-AF65-F5344CB8AC3E}">
        <p14:creationId xmlns:p14="http://schemas.microsoft.com/office/powerpoint/2010/main" val="37729409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p:spPr>
        <p:txBody>
          <a:bodyPr/>
          <a:lstStyle/>
          <a:p>
            <a:pPr defTabSz="948507" eaLnBrk="1" hangingPunct="1">
              <a:defRPr/>
            </a:pPr>
            <a:r>
              <a:rPr lang="en-US" sz="1500" dirty="0" smtClean="0">
                <a:latin typeface="Arial" charset="0"/>
              </a:rPr>
              <a:t>The </a:t>
            </a:r>
            <a:r>
              <a:rPr lang="en-US" sz="1500" dirty="0">
                <a:latin typeface="Arial" charset="0"/>
              </a:rPr>
              <a:t>thing </a:t>
            </a:r>
            <a:r>
              <a:rPr lang="en-US" sz="1500" dirty="0" smtClean="0">
                <a:latin typeface="Arial" charset="0"/>
              </a:rPr>
              <a:t>you need </a:t>
            </a:r>
            <a:r>
              <a:rPr lang="en-US" sz="1500" dirty="0">
                <a:latin typeface="Arial" charset="0"/>
              </a:rPr>
              <a:t>to remember, as </a:t>
            </a:r>
            <a:r>
              <a:rPr lang="en-US" sz="1500" dirty="0" smtClean="0">
                <a:latin typeface="Arial" charset="0"/>
              </a:rPr>
              <a:t>a transportation agency, </a:t>
            </a:r>
            <a:r>
              <a:rPr lang="en-US" sz="1500" dirty="0">
                <a:latin typeface="Arial" charset="0"/>
              </a:rPr>
              <a:t>is that </a:t>
            </a:r>
            <a:r>
              <a:rPr lang="en-US" sz="1500" dirty="0" smtClean="0">
                <a:latin typeface="Arial" charset="0"/>
              </a:rPr>
              <a:t>you, </a:t>
            </a:r>
            <a:r>
              <a:rPr lang="en-US" sz="1500" dirty="0">
                <a:latin typeface="Arial" charset="0"/>
              </a:rPr>
              <a:t>and </a:t>
            </a:r>
            <a:r>
              <a:rPr lang="en-US" sz="1500" dirty="0" smtClean="0">
                <a:latin typeface="Arial" charset="0"/>
              </a:rPr>
              <a:t>your </a:t>
            </a:r>
            <a:r>
              <a:rPr lang="en-US" sz="1500" dirty="0">
                <a:latin typeface="Arial" charset="0"/>
              </a:rPr>
              <a:t>projects, are only able to contribute to a piece of the economic competitiveness pie.  Therefore, if economic development is an issue for </a:t>
            </a:r>
            <a:r>
              <a:rPr lang="en-US" sz="1500" dirty="0" smtClean="0">
                <a:latin typeface="Arial" charset="0"/>
              </a:rPr>
              <a:t>your </a:t>
            </a:r>
            <a:r>
              <a:rPr lang="en-US" sz="1500" dirty="0">
                <a:latin typeface="Arial" charset="0"/>
              </a:rPr>
              <a:t>projects, </a:t>
            </a:r>
            <a:r>
              <a:rPr lang="en-US" sz="1500" dirty="0" smtClean="0">
                <a:latin typeface="Arial" charset="0"/>
              </a:rPr>
              <a:t>you should </a:t>
            </a:r>
            <a:r>
              <a:rPr lang="en-US" sz="1500" dirty="0">
                <a:latin typeface="Arial" charset="0"/>
              </a:rPr>
              <a:t>identify economic needs from a transportation perspective and then frame any possible purpose from a transportation perspective.  I’ll show you an example on the next slide.</a:t>
            </a:r>
          </a:p>
          <a:p>
            <a:pPr eaLnBrk="1" hangingPunct="1"/>
            <a:endParaRPr lang="en-US" b="1" dirty="0" smtClean="0">
              <a:latin typeface="Arial" charset="0"/>
            </a:endParaRPr>
          </a:p>
        </p:txBody>
      </p:sp>
    </p:spTree>
    <p:extLst>
      <p:ext uri="{BB962C8B-B14F-4D97-AF65-F5344CB8AC3E}">
        <p14:creationId xmlns:p14="http://schemas.microsoft.com/office/powerpoint/2010/main" val="10281774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a:noFill/>
          <a:ln/>
        </p:spPr>
        <p:txBody>
          <a:bodyPr/>
          <a:lstStyle/>
          <a:p>
            <a:pPr eaLnBrk="1" hangingPunct="1"/>
            <a:r>
              <a:rPr lang="en-US" sz="1500" dirty="0" smtClean="0">
                <a:latin typeface="Arial" charset="0"/>
              </a:rPr>
              <a:t>Here </a:t>
            </a:r>
            <a:r>
              <a:rPr lang="en-US" sz="1500" dirty="0">
                <a:latin typeface="Arial" charset="0"/>
              </a:rPr>
              <a:t>we have an apparent access problem for vehicles trying to get to an industrial park but they’re going through a residential area.  There’s more underlying data to support this need but this is OK as a problem.</a:t>
            </a:r>
            <a:endParaRPr lang="en-US" sz="1500" b="1" dirty="0">
              <a:latin typeface="Arial" charset="0"/>
            </a:endParaRPr>
          </a:p>
        </p:txBody>
      </p:sp>
    </p:spTree>
    <p:extLst>
      <p:ext uri="{BB962C8B-B14F-4D97-AF65-F5344CB8AC3E}">
        <p14:creationId xmlns:p14="http://schemas.microsoft.com/office/powerpoint/2010/main" val="15432223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a:noFill/>
          <a:ln/>
        </p:spPr>
        <p:txBody>
          <a:bodyPr/>
          <a:lstStyle/>
          <a:p>
            <a:pPr eaLnBrk="1" hangingPunct="1"/>
            <a:r>
              <a:rPr lang="en-US" sz="1500" dirty="0" smtClean="0">
                <a:latin typeface="Arial" charset="0"/>
              </a:rPr>
              <a:t>Look </a:t>
            </a:r>
            <a:r>
              <a:rPr lang="en-US" sz="1500" dirty="0">
                <a:latin typeface="Arial" charset="0"/>
              </a:rPr>
              <a:t>how the purpose was framed.  Let me ask: if the purpose is to promote growth and job creation, what might our range of reasonable alternatives be?  What if we lower taxes?  What if we provide financial incentives to prospective businesses?  What if we extend water and sewer to the business park?  What if we improve the school system?  Might not all of these promote growth and job creation in the business park?  The point is, this purpose was probably crafted a bit too broad for what </a:t>
            </a:r>
            <a:r>
              <a:rPr lang="en-US" sz="1500" dirty="0" smtClean="0">
                <a:latin typeface="Arial" charset="0"/>
              </a:rPr>
              <a:t>the DOT is </a:t>
            </a:r>
            <a:r>
              <a:rPr lang="en-US" sz="1500" dirty="0">
                <a:latin typeface="Arial" charset="0"/>
              </a:rPr>
              <a:t>able to do.</a:t>
            </a:r>
          </a:p>
          <a:p>
            <a:pPr eaLnBrk="1" hangingPunct="1"/>
            <a:endParaRPr lang="en-US" sz="1500" dirty="0">
              <a:latin typeface="Arial" charset="0"/>
            </a:endParaRPr>
          </a:p>
          <a:p>
            <a:pPr eaLnBrk="1" hangingPunct="1"/>
            <a:r>
              <a:rPr lang="en-US" sz="1500" dirty="0">
                <a:latin typeface="Arial" charset="0"/>
              </a:rPr>
              <a:t>The next slide offers a suggestion for focusing on the underlying transportation problem.</a:t>
            </a:r>
          </a:p>
          <a:p>
            <a:pPr eaLnBrk="1" hangingPunct="1">
              <a:buFontTx/>
              <a:buNone/>
            </a:pPr>
            <a:endParaRPr lang="en-US" sz="1000" dirty="0">
              <a:latin typeface="Arial" charset="0"/>
            </a:endParaRPr>
          </a:p>
          <a:p>
            <a:pPr eaLnBrk="1" hangingPunct="1"/>
            <a:endParaRPr lang="en-US" sz="1000" dirty="0">
              <a:latin typeface="Arial" charset="0"/>
            </a:endParaRPr>
          </a:p>
        </p:txBody>
      </p:sp>
    </p:spTree>
    <p:extLst>
      <p:ext uri="{BB962C8B-B14F-4D97-AF65-F5344CB8AC3E}">
        <p14:creationId xmlns:p14="http://schemas.microsoft.com/office/powerpoint/2010/main" val="2335931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pPr eaLnBrk="1" hangingPunct="1"/>
            <a:r>
              <a:rPr lang="en-US" sz="1500" dirty="0" smtClean="0">
                <a:latin typeface="Arial" charset="0"/>
              </a:rPr>
              <a:t>To </a:t>
            </a:r>
            <a:r>
              <a:rPr lang="en-US" sz="1500" dirty="0">
                <a:latin typeface="Arial" charset="0"/>
              </a:rPr>
              <a:t>frame the purpose from a transportation perspective, what if we modify it the way you see on the screen.  Rather than focusing on job creation which has solutions far beyond just transportation, we’ve framed the purpose to relate to better access to the industrial park as well as getting through trucks out of a residential area.  This way, we’re trying to achieve better performance from a transportation perspective.</a:t>
            </a:r>
          </a:p>
          <a:p>
            <a:pPr eaLnBrk="1" hangingPunct="1"/>
            <a:endParaRPr lang="en-US" sz="1500" dirty="0">
              <a:latin typeface="Arial" charset="0"/>
            </a:endParaRPr>
          </a:p>
          <a:p>
            <a:pPr eaLnBrk="1" hangingPunct="1"/>
            <a:r>
              <a:rPr lang="en-US" sz="1500" dirty="0">
                <a:latin typeface="Arial" charset="0"/>
              </a:rPr>
              <a:t>Remember, the P&amp;N can evolve through planning efforts and into NEPA.  We don’t just articulate it once and never revisit it.  As conditions change and new information becomes available, we must reassess our problems to make sure they still exist and determine if conditions have gotten better or worse.  We also must reassess our purpose, making sure it’s still valid and specifying the correct level of performance.</a:t>
            </a:r>
          </a:p>
        </p:txBody>
      </p:sp>
    </p:spTree>
    <p:extLst>
      <p:ext uri="{BB962C8B-B14F-4D97-AF65-F5344CB8AC3E}">
        <p14:creationId xmlns:p14="http://schemas.microsoft.com/office/powerpoint/2010/main" val="9165918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p:spPr>
        <p:txBody>
          <a:bodyPr/>
          <a:lstStyle/>
          <a:p>
            <a:pPr eaLnBrk="1" hangingPunct="1"/>
            <a:r>
              <a:rPr lang="en-US" sz="1500" dirty="0" smtClean="0">
                <a:latin typeface="Arial" charset="0"/>
              </a:rPr>
              <a:t>To </a:t>
            </a:r>
            <a:r>
              <a:rPr lang="en-US" sz="1500" dirty="0">
                <a:latin typeface="Arial" charset="0"/>
              </a:rPr>
              <a:t>help you sift through possibly multiple needs and purposes, there’s a decision-making flow that you might find useful.  First, you have to identify problems.  Second, if you’ve got well-defined and well-documented problems, you then have a choice:</a:t>
            </a:r>
          </a:p>
          <a:p>
            <a:pPr marL="177845" indent="-177845" eaLnBrk="1" hangingPunct="1">
              <a:buFont typeface="Arial" pitchFamily="34" charset="0"/>
              <a:buChar char="•"/>
            </a:pPr>
            <a:r>
              <a:rPr lang="en-US" sz="1500" dirty="0">
                <a:latin typeface="Arial" charset="0"/>
              </a:rPr>
              <a:t>do you have to solve that problem in order for the project to be successful?  If so, it would be a </a:t>
            </a:r>
            <a:r>
              <a:rPr lang="en-US" sz="1500" dirty="0" smtClean="0">
                <a:latin typeface="Arial" charset="0"/>
              </a:rPr>
              <a:t>primary purpose</a:t>
            </a:r>
            <a:r>
              <a:rPr lang="en-US" sz="1500" dirty="0">
                <a:latin typeface="Arial" charset="0"/>
              </a:rPr>
              <a:t>.</a:t>
            </a:r>
          </a:p>
          <a:p>
            <a:pPr marL="177845" indent="-177845" eaLnBrk="1" hangingPunct="1">
              <a:buFont typeface="Arial" pitchFamily="34" charset="0"/>
              <a:buChar char="•"/>
            </a:pPr>
            <a:r>
              <a:rPr lang="en-US" sz="1500" dirty="0" smtClean="0">
                <a:latin typeface="Arial" charset="0"/>
              </a:rPr>
              <a:t>Would</a:t>
            </a:r>
            <a:r>
              <a:rPr lang="en-US" sz="1500" baseline="0" dirty="0" smtClean="0">
                <a:latin typeface="Arial" charset="0"/>
              </a:rPr>
              <a:t> you like to solve the problem, but if you can’t, that’s OK?  If so, then articulate it as a secondary purpose.</a:t>
            </a:r>
            <a:endParaRPr lang="en-US" sz="1500" dirty="0">
              <a:latin typeface="Arial" charset="0"/>
            </a:endParaRPr>
          </a:p>
          <a:p>
            <a:pPr marL="177845" indent="-177845" eaLnBrk="1" hangingPunct="1">
              <a:buFont typeface="Arial" pitchFamily="34" charset="0"/>
              <a:buChar char="•"/>
            </a:pPr>
            <a:r>
              <a:rPr lang="en-US" sz="1500" dirty="0">
                <a:latin typeface="Arial" charset="0"/>
              </a:rPr>
              <a:t>Do you </a:t>
            </a:r>
            <a:r>
              <a:rPr lang="en-US" sz="1500" dirty="0" smtClean="0">
                <a:latin typeface="Arial" charset="0"/>
              </a:rPr>
              <a:t>not want solve </a:t>
            </a:r>
            <a:r>
              <a:rPr lang="en-US" sz="1500" dirty="0">
                <a:latin typeface="Arial" charset="0"/>
              </a:rPr>
              <a:t>the problem with your project?  If so, then leave it out.  There’s nothing that requires you to solve all of your problems all at the same time.  In fact, you only need one purpose in order to justify a project.  You can have as many as you want, but you need at least one</a:t>
            </a:r>
            <a:r>
              <a:rPr lang="en-US" sz="1500" dirty="0" smtClean="0">
                <a:latin typeface="Arial" charset="0"/>
              </a:rPr>
              <a:t>.</a:t>
            </a:r>
            <a:endParaRPr lang="en-US" sz="1500" dirty="0">
              <a:latin typeface="Arial" charset="0"/>
            </a:endParaRPr>
          </a:p>
        </p:txBody>
      </p:sp>
    </p:spTree>
    <p:extLst>
      <p:ext uri="{BB962C8B-B14F-4D97-AF65-F5344CB8AC3E}">
        <p14:creationId xmlns:p14="http://schemas.microsoft.com/office/powerpoint/2010/main" val="425294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pPr eaLnBrk="1" hangingPunct="1">
              <a:lnSpc>
                <a:spcPct val="90000"/>
              </a:lnSpc>
            </a:pPr>
            <a:r>
              <a:rPr lang="en-US" b="0" dirty="0" smtClean="0">
                <a:latin typeface="Arial" charset="0"/>
              </a:rPr>
              <a:t>The</a:t>
            </a:r>
            <a:r>
              <a:rPr lang="en-US" b="0" baseline="0" dirty="0" smtClean="0">
                <a:latin typeface="Arial" charset="0"/>
              </a:rPr>
              <a:t> FHWA Technical Advisory also contains information on crafting a purpose and need.</a:t>
            </a:r>
            <a:endParaRPr lang="en-US" b="0" dirty="0" smtClean="0">
              <a:latin typeface="Arial" charset="0"/>
            </a:endParaRPr>
          </a:p>
        </p:txBody>
      </p:sp>
    </p:spTree>
    <p:extLst>
      <p:ext uri="{BB962C8B-B14F-4D97-AF65-F5344CB8AC3E}">
        <p14:creationId xmlns:p14="http://schemas.microsoft.com/office/powerpoint/2010/main" val="6760281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r>
              <a:rPr lang="en-US" dirty="0" smtClean="0">
                <a:latin typeface="Arial" charset="0"/>
              </a:rPr>
              <a:t>We’ll pause</a:t>
            </a:r>
            <a:r>
              <a:rPr lang="en-US" baseline="0" dirty="0" smtClean="0">
                <a:latin typeface="Arial" charset="0"/>
              </a:rPr>
              <a:t> for questions now before we go into the last part of the webinar</a:t>
            </a:r>
            <a:r>
              <a:rPr lang="en-US" dirty="0" smtClean="0">
                <a:latin typeface="Arial" charset="0"/>
              </a:rPr>
              <a:t>.</a:t>
            </a:r>
          </a:p>
          <a:p>
            <a:pPr eaLnBrk="1" hangingPunct="1"/>
            <a:endParaRPr lang="en-US" dirty="0" smtClean="0">
              <a:latin typeface="Arial" charset="0"/>
            </a:endParaRPr>
          </a:p>
          <a:p>
            <a:pPr eaLnBrk="1" hangingPunct="1"/>
            <a:r>
              <a:rPr lang="en-US" dirty="0" smtClean="0">
                <a:latin typeface="Arial" charset="0"/>
              </a:rPr>
              <a:t>Please type your</a:t>
            </a:r>
            <a:r>
              <a:rPr lang="en-US" baseline="0" dirty="0" smtClean="0">
                <a:latin typeface="Arial" charset="0"/>
              </a:rPr>
              <a:t> questions into the chat pod.  If we need further clarification from you, we’ll ask you to unmute your phone line.</a:t>
            </a:r>
            <a:endParaRPr lang="en-US" dirty="0" smtClean="0">
              <a:latin typeface="Arial" charset="0"/>
            </a:endParaRPr>
          </a:p>
        </p:txBody>
      </p:sp>
    </p:spTree>
    <p:extLst>
      <p:ext uri="{BB962C8B-B14F-4D97-AF65-F5344CB8AC3E}">
        <p14:creationId xmlns:p14="http://schemas.microsoft.com/office/powerpoint/2010/main" val="35935341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r>
              <a:rPr lang="en-US" sz="1000" dirty="0" smtClean="0">
                <a:latin typeface="Arial" charset="0"/>
              </a:rPr>
              <a:t>For our final part of the webinar, we’ll</a:t>
            </a:r>
            <a:r>
              <a:rPr lang="en-US" sz="1000" baseline="0" dirty="0" smtClean="0">
                <a:latin typeface="Arial" charset="0"/>
              </a:rPr>
              <a:t> explore a framework for crafting a quality purpose and need.</a:t>
            </a:r>
            <a:endParaRPr lang="en-US" sz="1000" dirty="0">
              <a:latin typeface="Arial" charset="0"/>
            </a:endParaRPr>
          </a:p>
        </p:txBody>
      </p:sp>
      <p:sp>
        <p:nvSpPr>
          <p:cNvPr id="2" name="Slide Number Placeholder 1"/>
          <p:cNvSpPr>
            <a:spLocks noGrp="1"/>
          </p:cNvSpPr>
          <p:nvPr>
            <p:ph type="sldNum" sz="quarter" idx="10"/>
          </p:nvPr>
        </p:nvSpPr>
        <p:spPr/>
        <p:txBody>
          <a:bodyPr/>
          <a:lstStyle/>
          <a:p>
            <a:pPr>
              <a:defRPr/>
            </a:pPr>
            <a:fld id="{23EDCF9A-9347-4DE4-B628-F35518FAB7C4}" type="slidenum">
              <a:rPr lang="en-US" smtClean="0"/>
              <a:pPr>
                <a:defRPr/>
              </a:pPr>
              <a:t>61</a:t>
            </a:fld>
            <a:endParaRPr lang="en-US"/>
          </a:p>
        </p:txBody>
      </p:sp>
    </p:spTree>
    <p:extLst>
      <p:ext uri="{BB962C8B-B14F-4D97-AF65-F5344CB8AC3E}">
        <p14:creationId xmlns:p14="http://schemas.microsoft.com/office/powerpoint/2010/main" val="36648082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sz="1400" dirty="0">
                <a:latin typeface="Arial" charset="0"/>
              </a:rPr>
              <a:t>For the rest of the conversation on need and purpose, we’ll use a flowchart to show how your decision-making occurs.</a:t>
            </a:r>
          </a:p>
          <a:p>
            <a:pPr eaLnBrk="1" hangingPunct="1"/>
            <a:endParaRPr lang="en-US" sz="1400" dirty="0">
              <a:latin typeface="Arial" charset="0"/>
            </a:endParaRPr>
          </a:p>
          <a:p>
            <a:r>
              <a:rPr lang="en-US" sz="1400" dirty="0"/>
              <a:t>The first step is understanding how your system is intended to perform.  What we mean here is the Vision, Goals, Objectives, Performance Measures and/or Measures of Effectiveness (hereinafter referred to as “system performance”) that are typically developed early in the Planning Process.  Whichever of these terms your plan uses, this is where you first look to establish how a community wants their transportation system to perform (for example “</a:t>
            </a:r>
            <a:r>
              <a:rPr lang="en-US" sz="1400" i="1" dirty="0"/>
              <a:t>Maintain Level of Service “D” or better on all urban arterials</a:t>
            </a:r>
            <a:r>
              <a:rPr lang="en-US" sz="1400" dirty="0"/>
              <a:t>”). </a:t>
            </a:r>
          </a:p>
          <a:p>
            <a:endParaRPr lang="en-US" sz="1400" dirty="0"/>
          </a:p>
          <a:p>
            <a:r>
              <a:rPr lang="en-US" sz="1400" dirty="0"/>
              <a:t>This is important because when you’re proposing a project, it’s always preferable to have your desired performance for that particular project founded in a Planning or Asset Management process that has been deemed acceptable.  Otherwise, you might be placed in a position where you’re wanting to achieve some level of performance for a specific project that cannot be substantiated very well (or at all)—this could pose some problems when you get into the NEPA process.</a:t>
            </a:r>
          </a:p>
        </p:txBody>
      </p:sp>
      <p:sp>
        <p:nvSpPr>
          <p:cNvPr id="4" name="Slide Number Placeholder 3"/>
          <p:cNvSpPr>
            <a:spLocks noGrp="1"/>
          </p:cNvSpPr>
          <p:nvPr>
            <p:ph type="sldNum" sz="quarter" idx="10"/>
          </p:nvPr>
        </p:nvSpPr>
        <p:spPr/>
        <p:txBody>
          <a:bodyPr/>
          <a:lstStyle/>
          <a:p>
            <a:fld id="{C108F390-8BD5-4E04-A28F-45978E3E839F}" type="slidenum">
              <a:rPr lang="en-US" smtClean="0"/>
              <a:pPr/>
              <a:t>62</a:t>
            </a:fld>
            <a:endParaRPr lang="en-US"/>
          </a:p>
        </p:txBody>
      </p:sp>
    </p:spTree>
    <p:extLst>
      <p:ext uri="{BB962C8B-B14F-4D97-AF65-F5344CB8AC3E}">
        <p14:creationId xmlns:p14="http://schemas.microsoft.com/office/powerpoint/2010/main" val="23308697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797">
              <a:defRPr/>
            </a:pPr>
            <a:r>
              <a:rPr lang="en-US" dirty="0" smtClean="0">
                <a:solidFill>
                  <a:srgbClr val="000000"/>
                </a:solidFill>
              </a:rPr>
              <a:t>Here’s another example for identifying your system performance.  Let’s use a bridge as an example.  The condition rating is used</a:t>
            </a:r>
            <a:r>
              <a:rPr lang="en-US" baseline="0" dirty="0" smtClean="0">
                <a:solidFill>
                  <a:srgbClr val="000000"/>
                </a:solidFill>
              </a:rPr>
              <a:t> to assess the bridge health</a:t>
            </a:r>
            <a:r>
              <a:rPr lang="en-US" dirty="0" smtClean="0">
                <a:solidFill>
                  <a:srgbClr val="000000"/>
                </a:solidFill>
              </a:rPr>
              <a:t>.  In the example on the screen,</a:t>
            </a:r>
            <a:r>
              <a:rPr lang="en-US" baseline="0" dirty="0" smtClean="0">
                <a:solidFill>
                  <a:srgbClr val="000000"/>
                </a:solidFill>
              </a:rPr>
              <a:t> this particular state DOT has a standard indicating a desire to have bridges with “good” condition ratings, meaning a score of 6 or higher (out of 9). </a:t>
            </a:r>
            <a:endParaRPr lang="en-US" dirty="0">
              <a:solidFill>
                <a:srgbClr val="000000"/>
              </a:solidFill>
              <a:latin typeface="Arial" charset="0"/>
            </a:endParaRPr>
          </a:p>
        </p:txBody>
      </p:sp>
      <p:sp>
        <p:nvSpPr>
          <p:cNvPr id="4" name="Slide Number Placeholder 3"/>
          <p:cNvSpPr>
            <a:spLocks noGrp="1"/>
          </p:cNvSpPr>
          <p:nvPr>
            <p:ph type="sldNum" sz="quarter" idx="10"/>
          </p:nvPr>
        </p:nvSpPr>
        <p:spPr/>
        <p:txBody>
          <a:bodyPr/>
          <a:lstStyle/>
          <a:p>
            <a:pPr>
              <a:defRPr/>
            </a:pPr>
            <a:fld id="{23EDCF9A-9347-4DE4-B628-F35518FAB7C4}" type="slidenum">
              <a:rPr lang="en-US" smtClean="0"/>
              <a:pPr>
                <a:defRPr/>
              </a:pPr>
              <a:t>63</a:t>
            </a:fld>
            <a:endParaRPr lang="en-US"/>
          </a:p>
        </p:txBody>
      </p:sp>
    </p:spTree>
    <p:extLst>
      <p:ext uri="{BB962C8B-B14F-4D97-AF65-F5344CB8AC3E}">
        <p14:creationId xmlns:p14="http://schemas.microsoft.com/office/powerpoint/2010/main" val="28242720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Arial" charset="0"/>
              </a:rPr>
              <a:t>Once you understand the desired system performance, then you determine how the system is actually performing.  Portions of your system that are underperforming are identified by a gap analysis.</a:t>
            </a:r>
          </a:p>
        </p:txBody>
      </p:sp>
      <p:sp>
        <p:nvSpPr>
          <p:cNvPr id="4" name="Slide Number Placeholder 3"/>
          <p:cNvSpPr>
            <a:spLocks noGrp="1"/>
          </p:cNvSpPr>
          <p:nvPr>
            <p:ph type="sldNum" sz="quarter" idx="10"/>
          </p:nvPr>
        </p:nvSpPr>
        <p:spPr/>
        <p:txBody>
          <a:bodyPr/>
          <a:lstStyle/>
          <a:p>
            <a:fld id="{C108F390-8BD5-4E04-A28F-45978E3E839F}" type="slidenum">
              <a:rPr lang="en-US" smtClean="0"/>
              <a:pPr/>
              <a:t>64</a:t>
            </a:fld>
            <a:endParaRPr lang="en-US"/>
          </a:p>
        </p:txBody>
      </p:sp>
    </p:spTree>
    <p:extLst>
      <p:ext uri="{BB962C8B-B14F-4D97-AF65-F5344CB8AC3E}">
        <p14:creationId xmlns:p14="http://schemas.microsoft.com/office/powerpoint/2010/main" val="20068644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400" b="0" dirty="0" smtClean="0">
                <a:latin typeface="Arial" charset="0"/>
              </a:rPr>
              <a:t>Continuing</a:t>
            </a:r>
            <a:r>
              <a:rPr lang="en-US" sz="1400" b="0" baseline="0" dirty="0" smtClean="0">
                <a:latin typeface="Arial" charset="0"/>
              </a:rPr>
              <a:t> with the bridge example, we know the desired performance is a 6 or greater.  From a bridge inspection report, we find out the deck has a rating of 3.  Since 3 is less than 6, we have evidence of an underperforming facility.  Pretty easy, right?</a:t>
            </a:r>
            <a:endParaRPr lang="en-US" sz="1400" b="0" dirty="0">
              <a:latin typeface="Arial" charset="0"/>
            </a:endParaRPr>
          </a:p>
        </p:txBody>
      </p:sp>
      <p:sp>
        <p:nvSpPr>
          <p:cNvPr id="4" name="Slide Number Placeholder 3"/>
          <p:cNvSpPr>
            <a:spLocks noGrp="1"/>
          </p:cNvSpPr>
          <p:nvPr>
            <p:ph type="sldNum" sz="quarter" idx="10"/>
          </p:nvPr>
        </p:nvSpPr>
        <p:spPr/>
        <p:txBody>
          <a:bodyPr/>
          <a:lstStyle/>
          <a:p>
            <a:pPr>
              <a:defRPr/>
            </a:pPr>
            <a:fld id="{23EDCF9A-9347-4DE4-B628-F35518FAB7C4}" type="slidenum">
              <a:rPr lang="en-US" smtClean="0"/>
              <a:pPr>
                <a:defRPr/>
              </a:pPr>
              <a:t>65</a:t>
            </a:fld>
            <a:endParaRPr lang="en-US"/>
          </a:p>
        </p:txBody>
      </p:sp>
    </p:spTree>
    <p:extLst>
      <p:ext uri="{BB962C8B-B14F-4D97-AF65-F5344CB8AC3E}">
        <p14:creationId xmlns:p14="http://schemas.microsoft.com/office/powerpoint/2010/main" val="20068644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0" dirty="0" smtClean="0">
                <a:latin typeface="Arial" charset="0"/>
              </a:rPr>
              <a:t>Here’s another example of a gap analysis.  The system performance is represented by the ODOT Mobility Target</a:t>
            </a:r>
            <a:r>
              <a:rPr lang="en-US" b="0" baseline="0" dirty="0" smtClean="0">
                <a:latin typeface="Arial" charset="0"/>
              </a:rPr>
              <a:t> column.  Existing and future conditions were evaluated and the cells shaded in black were the portions that were underperforming.</a:t>
            </a:r>
          </a:p>
          <a:p>
            <a:pPr>
              <a:spcBef>
                <a:spcPct val="0"/>
              </a:spcBef>
            </a:pPr>
            <a:endParaRPr lang="en-US" b="0" baseline="0" dirty="0" smtClean="0">
              <a:latin typeface="Arial" charset="0"/>
            </a:endParaRPr>
          </a:p>
          <a:p>
            <a:pPr>
              <a:spcBef>
                <a:spcPct val="0"/>
              </a:spcBef>
            </a:pPr>
            <a:r>
              <a:rPr lang="en-US" b="0" baseline="0" dirty="0" smtClean="0">
                <a:latin typeface="Arial" charset="0"/>
              </a:rPr>
              <a:t>Note the use of color to highlight the problem areas.  It’s easier to read with the colors, as opposed to all cell values the same color and then the reader has to compare values to determine where the gaps occur.</a:t>
            </a:r>
            <a:endParaRPr lang="en-US" b="0" dirty="0" smtClean="0"/>
          </a:p>
          <a:p>
            <a:pPr>
              <a:spcBef>
                <a:spcPct val="0"/>
              </a:spcBef>
            </a:pPr>
            <a:endParaRPr lang="en-US" dirty="0" smtClean="0"/>
          </a:p>
        </p:txBody>
      </p:sp>
      <p:sp>
        <p:nvSpPr>
          <p:cNvPr id="145412"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1" tIns="48326" rIns="96651" bIns="48326" anchor="b"/>
          <a:lstStyle/>
          <a:p>
            <a:pPr algn="r"/>
            <a:fld id="{1EA434AE-4111-4455-A75E-4600F356C812}" type="slidenum">
              <a:rPr lang="en-US" sz="1300">
                <a:solidFill>
                  <a:srgbClr val="000000"/>
                </a:solidFill>
                <a:latin typeface="Calibri" pitchFamily="34" charset="0"/>
              </a:rPr>
              <a:pPr algn="r"/>
              <a:t>66</a:t>
            </a:fld>
            <a:endParaRPr lang="en-US" sz="1300">
              <a:solidFill>
                <a:srgbClr val="000000"/>
              </a:solidFill>
              <a:latin typeface="Calibri" pitchFamily="34" charset="0"/>
            </a:endParaRPr>
          </a:p>
        </p:txBody>
      </p:sp>
    </p:spTree>
    <p:extLst>
      <p:ext uri="{BB962C8B-B14F-4D97-AF65-F5344CB8AC3E}">
        <p14:creationId xmlns:p14="http://schemas.microsoft.com/office/powerpoint/2010/main" val="3731410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9544">
              <a:defRPr/>
            </a:pPr>
            <a:r>
              <a:rPr lang="en-US" sz="1400" dirty="0"/>
              <a:t>After you’ve done your gap analysis, you may be faced with multiple deficiencies.  Now you have to decide which problems you want to solve with your project.</a:t>
            </a:r>
          </a:p>
        </p:txBody>
      </p:sp>
      <p:sp>
        <p:nvSpPr>
          <p:cNvPr id="4" name="Slide Number Placeholder 3"/>
          <p:cNvSpPr>
            <a:spLocks noGrp="1"/>
          </p:cNvSpPr>
          <p:nvPr>
            <p:ph type="sldNum" sz="quarter" idx="10"/>
          </p:nvPr>
        </p:nvSpPr>
        <p:spPr/>
        <p:txBody>
          <a:bodyPr/>
          <a:lstStyle/>
          <a:p>
            <a:fld id="{C108F390-8BD5-4E04-A28F-45978E3E839F}" type="slidenum">
              <a:rPr lang="en-US" smtClean="0"/>
              <a:pPr/>
              <a:t>67</a:t>
            </a:fld>
            <a:endParaRPr lang="en-US"/>
          </a:p>
        </p:txBody>
      </p:sp>
    </p:spTree>
    <p:extLst>
      <p:ext uri="{BB962C8B-B14F-4D97-AF65-F5344CB8AC3E}">
        <p14:creationId xmlns:p14="http://schemas.microsoft.com/office/powerpoint/2010/main" val="20068644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500" dirty="0">
                <a:latin typeface="Arial" charset="0"/>
              </a:rPr>
              <a:t>In this example, let’s assume your transportation facility is a bridge and you’ve identified a lack of a pedestrian facility on the bridge, a need for lighting on the bridge for safety reasons and </a:t>
            </a:r>
            <a:r>
              <a:rPr lang="en-US" sz="1500" dirty="0" smtClean="0">
                <a:latin typeface="Arial" charset="0"/>
              </a:rPr>
              <a:t>a poor</a:t>
            </a:r>
            <a:r>
              <a:rPr lang="en-US" sz="1500" baseline="0" dirty="0" smtClean="0">
                <a:latin typeface="Arial" charset="0"/>
              </a:rPr>
              <a:t> bridge deck condition.</a:t>
            </a:r>
          </a:p>
          <a:p>
            <a:pPr eaLnBrk="1" hangingPunct="1"/>
            <a:endParaRPr lang="en-US" sz="1500" baseline="0" dirty="0" smtClean="0">
              <a:latin typeface="Arial" charset="0"/>
            </a:endParaRPr>
          </a:p>
          <a:p>
            <a:pPr eaLnBrk="1" hangingPunct="1"/>
            <a:r>
              <a:rPr lang="en-US" sz="1500" dirty="0" smtClean="0">
                <a:latin typeface="Arial" charset="0"/>
              </a:rPr>
              <a:t>You </a:t>
            </a:r>
            <a:r>
              <a:rPr lang="en-US" sz="1500" dirty="0">
                <a:latin typeface="Arial" charset="0"/>
              </a:rPr>
              <a:t>can address one, two or three problems with a proposed project—there’s nothing that forces you to address all problems.  So in this case, although there are three problems associated with this facility, </a:t>
            </a:r>
            <a:r>
              <a:rPr lang="en-US" sz="1500" dirty="0" smtClean="0">
                <a:latin typeface="Arial" charset="0"/>
              </a:rPr>
              <a:t>we chose to address the deck condition as a primary</a:t>
            </a:r>
            <a:r>
              <a:rPr lang="en-US" sz="1500" baseline="0" dirty="0" smtClean="0">
                <a:latin typeface="Arial" charset="0"/>
              </a:rPr>
              <a:t> purpose, the pedestrian issue as a secondary, and we’re deferring the safety problem for some reason</a:t>
            </a:r>
            <a:r>
              <a:rPr lang="en-US" sz="1500" dirty="0" smtClean="0">
                <a:latin typeface="Arial" charset="0"/>
              </a:rPr>
              <a:t>.</a:t>
            </a:r>
            <a:endParaRPr lang="en-US" sz="1500" dirty="0">
              <a:latin typeface="Arial" charset="0"/>
            </a:endParaRPr>
          </a:p>
          <a:p>
            <a:pPr eaLnBrk="1" hangingPunct="1"/>
            <a:endParaRPr lang="en-US" sz="1500" dirty="0">
              <a:latin typeface="Arial" charset="0"/>
            </a:endParaRPr>
          </a:p>
          <a:p>
            <a:pPr eaLnBrk="1" hangingPunct="1"/>
            <a:r>
              <a:rPr lang="en-US" sz="1500" dirty="0" smtClean="0">
                <a:latin typeface="Arial" charset="0"/>
              </a:rPr>
              <a:t>So this </a:t>
            </a:r>
            <a:r>
              <a:rPr lang="en-US" sz="1500" dirty="0">
                <a:latin typeface="Arial" charset="0"/>
              </a:rPr>
              <a:t>is your opportunity to explain to the reader how you decided to solve various problems.</a:t>
            </a:r>
          </a:p>
        </p:txBody>
      </p:sp>
      <p:sp>
        <p:nvSpPr>
          <p:cNvPr id="4" name="Slide Number Placeholder 3"/>
          <p:cNvSpPr>
            <a:spLocks noGrp="1"/>
          </p:cNvSpPr>
          <p:nvPr>
            <p:ph type="sldNum" sz="quarter" idx="10"/>
          </p:nvPr>
        </p:nvSpPr>
        <p:spPr/>
        <p:txBody>
          <a:bodyPr/>
          <a:lstStyle/>
          <a:p>
            <a:fld id="{C108F390-8BD5-4E04-A28F-45978E3E839F}" type="slidenum">
              <a:rPr lang="en-US" smtClean="0"/>
              <a:pPr/>
              <a:t>68</a:t>
            </a:fld>
            <a:endParaRPr lang="en-US"/>
          </a:p>
        </p:txBody>
      </p:sp>
    </p:spTree>
    <p:extLst>
      <p:ext uri="{BB962C8B-B14F-4D97-AF65-F5344CB8AC3E}">
        <p14:creationId xmlns:p14="http://schemas.microsoft.com/office/powerpoint/2010/main" val="20068644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9544">
              <a:defRPr/>
            </a:pPr>
            <a:r>
              <a:rPr lang="en-US" dirty="0">
                <a:latin typeface="Arial" charset="0"/>
              </a:rPr>
              <a:t>So by this point, you know what the desired system performance is, you know what the problems are, and you’ve decided which problem you want to address.  The final part is to decide what performance you want for this project.  </a:t>
            </a:r>
            <a:r>
              <a:rPr lang="en-US" sz="1400" dirty="0">
                <a:latin typeface="Arial" charset="0"/>
              </a:rPr>
              <a:t>This becomes the basis for your project purpose.</a:t>
            </a:r>
            <a:endParaRPr lang="en-US" sz="1400" dirty="0"/>
          </a:p>
        </p:txBody>
      </p:sp>
      <p:sp>
        <p:nvSpPr>
          <p:cNvPr id="4" name="Slide Number Placeholder 3"/>
          <p:cNvSpPr>
            <a:spLocks noGrp="1"/>
          </p:cNvSpPr>
          <p:nvPr>
            <p:ph type="sldNum" sz="quarter" idx="10"/>
          </p:nvPr>
        </p:nvSpPr>
        <p:spPr/>
        <p:txBody>
          <a:bodyPr/>
          <a:lstStyle/>
          <a:p>
            <a:fld id="{C108F390-8BD5-4E04-A28F-45978E3E839F}" type="slidenum">
              <a:rPr lang="en-US" smtClean="0"/>
              <a:pPr/>
              <a:t>69</a:t>
            </a:fld>
            <a:endParaRPr lang="en-US"/>
          </a:p>
        </p:txBody>
      </p:sp>
    </p:spTree>
    <p:extLst>
      <p:ext uri="{BB962C8B-B14F-4D97-AF65-F5344CB8AC3E}">
        <p14:creationId xmlns:p14="http://schemas.microsoft.com/office/powerpoint/2010/main" val="200686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pPr eaLnBrk="1" hangingPunct="1">
              <a:lnSpc>
                <a:spcPct val="90000"/>
              </a:lnSpc>
            </a:pPr>
            <a:r>
              <a:rPr lang="en-US" b="0" dirty="0" smtClean="0">
                <a:latin typeface="Arial" charset="0"/>
              </a:rPr>
              <a:t>We</a:t>
            </a:r>
            <a:r>
              <a:rPr lang="en-US" b="0" baseline="0" dirty="0" smtClean="0">
                <a:latin typeface="Arial" charset="0"/>
              </a:rPr>
              <a:t> also have Interim Guidance on Purpose and Need.</a:t>
            </a:r>
            <a:endParaRPr lang="en-US" b="0" dirty="0" smtClean="0">
              <a:latin typeface="Arial" charset="0"/>
            </a:endParaRPr>
          </a:p>
        </p:txBody>
      </p:sp>
    </p:spTree>
    <p:extLst>
      <p:ext uri="{BB962C8B-B14F-4D97-AF65-F5344CB8AC3E}">
        <p14:creationId xmlns:p14="http://schemas.microsoft.com/office/powerpoint/2010/main" val="6760281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500" dirty="0" smtClean="0">
                <a:latin typeface="Arial" charset="0"/>
              </a:rPr>
              <a:t>We’re still with our bridge example.</a:t>
            </a:r>
            <a:r>
              <a:rPr lang="en-US" sz="1500" baseline="0" dirty="0" smtClean="0">
                <a:latin typeface="Arial" charset="0"/>
              </a:rPr>
              <a:t>  Although we know the desired system performance is 6 or greater, we have the ability to define successful performance for this particular bridge.  Maybe a 6 is fine.  Maybe we want something higher.  Maybe we just want to preserve the current condition.</a:t>
            </a:r>
          </a:p>
          <a:p>
            <a:pPr eaLnBrk="1" hangingPunct="1"/>
            <a:endParaRPr lang="en-US" sz="1500" baseline="0" dirty="0" smtClean="0">
              <a:latin typeface="Arial" charset="0"/>
            </a:endParaRPr>
          </a:p>
          <a:p>
            <a:pPr eaLnBrk="1" hangingPunct="1"/>
            <a:r>
              <a:rPr lang="en-US" sz="1500" baseline="0" dirty="0" smtClean="0">
                <a:latin typeface="Arial" charset="0"/>
              </a:rPr>
              <a:t>The point is, you need to decide what level of performance is desired for your project, given whatever constraints (such as funding or public opinion) exist for your project.</a:t>
            </a:r>
            <a:endParaRPr lang="en-US" sz="1500" dirty="0">
              <a:latin typeface="Arial" charset="0"/>
            </a:endParaRPr>
          </a:p>
        </p:txBody>
      </p:sp>
      <p:sp>
        <p:nvSpPr>
          <p:cNvPr id="4" name="Slide Number Placeholder 3"/>
          <p:cNvSpPr>
            <a:spLocks noGrp="1"/>
          </p:cNvSpPr>
          <p:nvPr>
            <p:ph type="sldNum" sz="quarter" idx="10"/>
          </p:nvPr>
        </p:nvSpPr>
        <p:spPr/>
        <p:txBody>
          <a:bodyPr/>
          <a:lstStyle/>
          <a:p>
            <a:pPr>
              <a:defRPr/>
            </a:pPr>
            <a:fld id="{23EDCF9A-9347-4DE4-B628-F35518FAB7C4}" type="slidenum">
              <a:rPr lang="en-US" smtClean="0"/>
              <a:pPr>
                <a:defRPr/>
              </a:pPr>
              <a:t>70</a:t>
            </a:fld>
            <a:endParaRPr lang="en-US"/>
          </a:p>
        </p:txBody>
      </p:sp>
    </p:spTree>
    <p:extLst>
      <p:ext uri="{BB962C8B-B14F-4D97-AF65-F5344CB8AC3E}">
        <p14:creationId xmlns:p14="http://schemas.microsoft.com/office/powerpoint/2010/main" val="20068644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dirty="0" smtClean="0">
                <a:latin typeface="Arial" charset="0"/>
              </a:rPr>
              <a:t>Here’s another example.  </a:t>
            </a:r>
          </a:p>
          <a:p>
            <a:endParaRPr lang="en-US" sz="1500" dirty="0" smtClean="0">
              <a:latin typeface="Arial" charset="0"/>
            </a:endParaRPr>
          </a:p>
          <a:p>
            <a:r>
              <a:rPr lang="en-US" sz="1500" dirty="0" smtClean="0">
                <a:latin typeface="Arial" charset="0"/>
              </a:rPr>
              <a:t>If </a:t>
            </a:r>
            <a:r>
              <a:rPr lang="en-US" sz="1500" dirty="0">
                <a:latin typeface="Arial" charset="0"/>
              </a:rPr>
              <a:t>the desired </a:t>
            </a:r>
            <a:r>
              <a:rPr lang="en-US" sz="1500" dirty="0" err="1" smtClean="0">
                <a:latin typeface="Arial" charset="0"/>
              </a:rPr>
              <a:t>systemperformance</a:t>
            </a:r>
            <a:r>
              <a:rPr lang="en-US" sz="1500" dirty="0" smtClean="0">
                <a:latin typeface="Arial" charset="0"/>
              </a:rPr>
              <a:t> </a:t>
            </a:r>
            <a:r>
              <a:rPr lang="en-US" sz="1500" dirty="0">
                <a:latin typeface="Arial" charset="0"/>
              </a:rPr>
              <a:t>was LOS A for all roads but the two-lane downtown main street was LOS F and they could only achieve LOS A by adding </a:t>
            </a:r>
            <a:r>
              <a:rPr lang="en-US" sz="1500" dirty="0" smtClean="0">
                <a:latin typeface="Arial" charset="0"/>
              </a:rPr>
              <a:t>six lanes</a:t>
            </a:r>
            <a:r>
              <a:rPr lang="en-US" sz="1500" dirty="0">
                <a:latin typeface="Arial" charset="0"/>
              </a:rPr>
              <a:t>, would the really desire LOS A for this particular stretch of road or might they want something in-between</a:t>
            </a:r>
            <a:r>
              <a:rPr lang="en-US" sz="1500" dirty="0" smtClean="0">
                <a:latin typeface="Arial" charset="0"/>
              </a:rPr>
              <a:t>?</a:t>
            </a:r>
            <a:endParaRPr lang="en-US" sz="1500" dirty="0">
              <a:latin typeface="Arial" charset="0"/>
            </a:endParaRPr>
          </a:p>
        </p:txBody>
      </p:sp>
      <p:sp>
        <p:nvSpPr>
          <p:cNvPr id="4" name="Slide Number Placeholder 3"/>
          <p:cNvSpPr>
            <a:spLocks noGrp="1"/>
          </p:cNvSpPr>
          <p:nvPr>
            <p:ph type="sldNum" sz="quarter" idx="10"/>
          </p:nvPr>
        </p:nvSpPr>
        <p:spPr/>
        <p:txBody>
          <a:bodyPr/>
          <a:lstStyle/>
          <a:p>
            <a:fld id="{BA92E865-8B1D-4FB2-9FB6-F157786C5BAA}" type="slidenum">
              <a:rPr lang="en-US" smtClean="0"/>
              <a:t>71</a:t>
            </a:fld>
            <a:endParaRPr lang="en-US"/>
          </a:p>
        </p:txBody>
      </p:sp>
    </p:spTree>
    <p:extLst>
      <p:ext uri="{BB962C8B-B14F-4D97-AF65-F5344CB8AC3E}">
        <p14:creationId xmlns:p14="http://schemas.microsoft.com/office/powerpoint/2010/main" val="39577455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500" dirty="0">
                <a:latin typeface="Arial" charset="0"/>
              </a:rPr>
              <a:t>An effective tool for crafting your purpose is using the SMART template.  </a:t>
            </a:r>
            <a:r>
              <a:rPr lang="en-US" sz="1400" dirty="0" smtClean="0"/>
              <a:t>A Specific, Measurable, Agreed-upon, Realistic and </a:t>
            </a:r>
            <a:r>
              <a:rPr lang="en-US" sz="1400" dirty="0" err="1" smtClean="0"/>
              <a:t>Timebound</a:t>
            </a:r>
            <a:r>
              <a:rPr lang="en-US" sz="1400" dirty="0" smtClean="0"/>
              <a:t> purpose facilitates your ability to determine whether an alternative meets your purpose.</a:t>
            </a:r>
          </a:p>
          <a:p>
            <a:pPr marL="285750" indent="-285750" eaLnBrk="1" hangingPunct="1">
              <a:buFont typeface="Arial" panose="020B0604020202020204" pitchFamily="34" charset="0"/>
              <a:buChar char="•"/>
            </a:pPr>
            <a:r>
              <a:rPr lang="en-US" sz="1400" dirty="0" smtClean="0"/>
              <a:t>A specific purpose is straightforward and clearly articulates what performance you want to achieve. </a:t>
            </a:r>
          </a:p>
          <a:p>
            <a:pPr marL="285750" indent="-285750" eaLnBrk="1" hangingPunct="1">
              <a:buFont typeface="Arial" panose="020B0604020202020204" pitchFamily="34" charset="0"/>
              <a:buChar char="•"/>
            </a:pPr>
            <a:r>
              <a:rPr lang="en-US" sz="1400" dirty="0" smtClean="0"/>
              <a:t>A measurable purpose allows you to better determine if/when an alternative is considered a success.</a:t>
            </a:r>
          </a:p>
          <a:p>
            <a:pPr marL="285750" indent="-285750" eaLnBrk="1" hangingPunct="1">
              <a:buFont typeface="Arial" panose="020B0604020202020204" pitchFamily="34" charset="0"/>
              <a:buChar char="•"/>
            </a:pPr>
            <a:r>
              <a:rPr lang="en-US" sz="1400" dirty="0" smtClean="0"/>
              <a:t>You are more likely to reach a decision on your project if stakeholders are comfortable with your P&amp;N.</a:t>
            </a:r>
          </a:p>
          <a:p>
            <a:pPr marL="285750" indent="-285750" eaLnBrk="1" hangingPunct="1">
              <a:buFont typeface="Arial" panose="020B0604020202020204" pitchFamily="34" charset="0"/>
              <a:buChar char="•"/>
            </a:pPr>
            <a:r>
              <a:rPr lang="en-US" sz="1400" dirty="0" smtClean="0"/>
              <a:t>You are more likely to achieve success if you have a purpose that is realistic.</a:t>
            </a:r>
          </a:p>
          <a:p>
            <a:pPr marL="285750" indent="-285750" eaLnBrk="1" hangingPunct="1">
              <a:buFont typeface="Arial" panose="020B0604020202020204" pitchFamily="34" charset="0"/>
              <a:buChar char="•"/>
            </a:pPr>
            <a:r>
              <a:rPr lang="en-US" sz="1400" dirty="0" smtClean="0"/>
              <a:t>If you know when you want to achieve success, include a date.</a:t>
            </a:r>
          </a:p>
          <a:p>
            <a:pPr eaLnBrk="1" hangingPunct="1"/>
            <a:endParaRPr lang="en-US" sz="1400" dirty="0"/>
          </a:p>
        </p:txBody>
      </p:sp>
      <p:sp>
        <p:nvSpPr>
          <p:cNvPr id="4" name="Slide Number Placeholder 3"/>
          <p:cNvSpPr>
            <a:spLocks noGrp="1"/>
          </p:cNvSpPr>
          <p:nvPr>
            <p:ph type="sldNum" sz="quarter" idx="10"/>
          </p:nvPr>
        </p:nvSpPr>
        <p:spPr/>
        <p:txBody>
          <a:bodyPr/>
          <a:lstStyle/>
          <a:p>
            <a:fld id="{C108F390-8BD5-4E04-A28F-45978E3E839F}" type="slidenum">
              <a:rPr lang="en-US" smtClean="0"/>
              <a:pPr/>
              <a:t>72</a:t>
            </a:fld>
            <a:endParaRPr lang="en-US"/>
          </a:p>
        </p:txBody>
      </p:sp>
    </p:spTree>
    <p:extLst>
      <p:ext uri="{BB962C8B-B14F-4D97-AF65-F5344CB8AC3E}">
        <p14:creationId xmlns:p14="http://schemas.microsoft.com/office/powerpoint/2010/main" val="20068644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pPr eaLnBrk="1" hangingPunct="1">
              <a:lnSpc>
                <a:spcPct val="80000"/>
              </a:lnSpc>
            </a:pPr>
            <a:r>
              <a:rPr lang="en-US" sz="1000" dirty="0">
                <a:latin typeface="Arial" charset="0"/>
              </a:rPr>
              <a:t>Here are two examples incorporating SMART: </a:t>
            </a:r>
          </a:p>
          <a:p>
            <a:pPr>
              <a:lnSpc>
                <a:spcPct val="80000"/>
              </a:lnSpc>
              <a:buFontTx/>
              <a:buChar char="•"/>
            </a:pPr>
            <a:r>
              <a:rPr lang="en-US" sz="1000" dirty="0">
                <a:latin typeface="Arial" charset="0"/>
              </a:rPr>
              <a:t>The “verb” describes the desired direction (up or down) of the measure of effectiveness.  Examples of verbs are: increase, decrease, achieve, reduce.</a:t>
            </a:r>
          </a:p>
          <a:p>
            <a:pPr>
              <a:lnSpc>
                <a:spcPct val="80000"/>
              </a:lnSpc>
              <a:buFontTx/>
              <a:buChar char="•"/>
            </a:pPr>
            <a:r>
              <a:rPr lang="en-US" sz="1000" dirty="0">
                <a:latin typeface="Arial" charset="0"/>
              </a:rPr>
              <a:t>The “measure of effectiveness” describes what metric will be used to track progress towards the performance target.  Example measures of effectiveness are: fatalities, speed, injury rate, level of service, pavement condition.</a:t>
            </a:r>
          </a:p>
          <a:p>
            <a:pPr defTabSz="951797">
              <a:lnSpc>
                <a:spcPct val="80000"/>
              </a:lnSpc>
              <a:buFontTx/>
              <a:buChar char="•"/>
              <a:defRPr/>
            </a:pPr>
            <a:r>
              <a:rPr lang="en-US" sz="1000" dirty="0">
                <a:latin typeface="Arial" charset="0"/>
              </a:rPr>
              <a:t>The “performance target” describes what level of performance (based on the measure of effectiveness) is desired.  If the measure of effectiveness is vehicle speed, then the performance target would be the desired speed.  The performance target also must be achievable.</a:t>
            </a:r>
          </a:p>
          <a:p>
            <a:pPr>
              <a:lnSpc>
                <a:spcPct val="80000"/>
              </a:lnSpc>
              <a:buFontTx/>
              <a:buChar char="•"/>
            </a:pPr>
            <a:r>
              <a:rPr lang="en-US" sz="1000" dirty="0">
                <a:latin typeface="Arial" charset="0"/>
              </a:rPr>
              <a:t>The “transportation facility” describes what type(s) of modal facility is the objective about.  Examples are: sidewalks, greenways, roads, urban arterials, rural bridges.</a:t>
            </a:r>
          </a:p>
          <a:p>
            <a:pPr>
              <a:lnSpc>
                <a:spcPct val="80000"/>
              </a:lnSpc>
              <a:buFontTx/>
              <a:buChar char="•"/>
            </a:pPr>
            <a:r>
              <a:rPr lang="en-US" sz="1000" dirty="0">
                <a:latin typeface="Arial" charset="0"/>
              </a:rPr>
              <a:t>The “time” describes when the objective is intended to be accomplished.  It is usually the plan’s horizon year, although an objective could have an earlier desired time for accomplishing the objective.</a:t>
            </a:r>
          </a:p>
          <a:p>
            <a:pPr>
              <a:lnSpc>
                <a:spcPct val="80000"/>
              </a:lnSpc>
            </a:pPr>
            <a:r>
              <a:rPr lang="en-US" sz="1000" dirty="0">
                <a:latin typeface="Arial" charset="0"/>
              </a:rPr>
              <a:t> </a:t>
            </a:r>
          </a:p>
          <a:p>
            <a:pPr>
              <a:lnSpc>
                <a:spcPct val="80000"/>
              </a:lnSpc>
            </a:pPr>
            <a:r>
              <a:rPr lang="en-US" sz="1000" dirty="0">
                <a:latin typeface="Arial" charset="0"/>
              </a:rPr>
              <a:t>When crafting your purpose, the order of these parts is flexible.  What’s more important is that each part is contained in your purpose.  For example, a purpose might be crafted as: “</a:t>
            </a:r>
            <a:r>
              <a:rPr lang="en-US" sz="1000" i="1" dirty="0">
                <a:latin typeface="Arial" charset="0"/>
              </a:rPr>
              <a:t>Achieve a Level of Service “C” on rural arterials in the County by 2040</a:t>
            </a:r>
            <a:r>
              <a:rPr lang="en-US" sz="1000" dirty="0">
                <a:latin typeface="Arial" charset="0"/>
              </a:rPr>
              <a:t>”.  From the formula, the verb is “achieve”, the performance target is “C”, the measure of effectiveness is “Level of Service”, the transportation facility is “rural arterials in the County” and the time is “2040”.</a:t>
            </a:r>
          </a:p>
        </p:txBody>
      </p:sp>
      <p:sp>
        <p:nvSpPr>
          <p:cNvPr id="81923" name="Slide Number Placeholder 3"/>
          <p:cNvSpPr>
            <a:spLocks noGrp="1"/>
          </p:cNvSpPr>
          <p:nvPr>
            <p:ph type="sldNum" sz="quarter" idx="5"/>
          </p:nvPr>
        </p:nvSpPr>
        <p:spPr>
          <a:noFill/>
        </p:spPr>
        <p:txBody>
          <a:bodyPr/>
          <a:lstStyle/>
          <a:p>
            <a:fld id="{DD555A48-6B30-4C49-BA40-76268AD122AC}" type="slidenum">
              <a:rPr lang="en-US" smtClean="0">
                <a:cs typeface="Arial" charset="0"/>
              </a:rPr>
              <a:pPr/>
              <a:t>73</a:t>
            </a:fld>
            <a:endParaRPr lang="en-US" smtClean="0">
              <a:cs typeface="Arial" charset="0"/>
            </a:endParaRPr>
          </a:p>
        </p:txBody>
      </p:sp>
    </p:spTree>
    <p:extLst>
      <p:ext uri="{BB962C8B-B14F-4D97-AF65-F5344CB8AC3E}">
        <p14:creationId xmlns:p14="http://schemas.microsoft.com/office/powerpoint/2010/main" val="2122934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Purpose </a:t>
            </a:r>
            <a:r>
              <a:rPr lang="en-US" dirty="0"/>
              <a:t>and Need statement should clearly describe each of the needs and purposes as well as provide specific factual information that supports the existence of those needs and how you decided on your purposes.  For practitioners, the challenge lies in translating this advice into practice. The following approaches can help:</a:t>
            </a:r>
          </a:p>
          <a:p>
            <a:r>
              <a:rPr lang="en-US" dirty="0"/>
              <a:t> You should use plain language to describe needs and purposes.  You should use words that most readers can easily understand. Jargon should be replaced with plain language.  So rather than saying the “road is deficient”, consider saying “By today’s standards, the bridge is too narrow.”  When jargon is used, it should be explained in the Need &amp; Purpose chapter itself. A sidebar or text‐box is an effective way to introduce technical terms.</a:t>
            </a:r>
          </a:p>
          <a:p>
            <a:r>
              <a:rPr lang="en-US" dirty="0"/>
              <a:t> You should use bullets or numbering to itemize  needs and purposes. Some of your transportation projects  could serve multiple purposes ‐ for example, to reduce congestion and improve safety. Attempting to capture all of the elements of the purpose in a single lengthy sentence may create confusion. If your project serves several distinct purposes, they can usually be expressed most clearly in a series of bullets, each corresponding to a different element of the purpose.</a:t>
            </a:r>
          </a:p>
          <a:p>
            <a:r>
              <a:rPr lang="en-US" dirty="0"/>
              <a:t> </a:t>
            </a:r>
            <a:r>
              <a:rPr lang="en-US" dirty="0" smtClean="0"/>
              <a:t>Each </a:t>
            </a:r>
            <a:r>
              <a:rPr lang="en-US" dirty="0"/>
              <a:t>of </a:t>
            </a:r>
            <a:r>
              <a:rPr lang="en-US" dirty="0" smtClean="0"/>
              <a:t>your project </a:t>
            </a:r>
            <a:r>
              <a:rPr lang="en-US" dirty="0"/>
              <a:t>needs should be supported with data or other relevant information. In deciding what data to include, it is useful to consider each element of the need separately, and ask “Do we have the data to support </a:t>
            </a:r>
            <a:r>
              <a:rPr lang="en-US" i="1" dirty="0"/>
              <a:t>this </a:t>
            </a:r>
            <a:r>
              <a:rPr lang="en-US" dirty="0"/>
              <a:t>need?” For example, if safety is identified as a need, the Purpose and Need statement should include data demonstrating the existence of the safety problem.</a:t>
            </a:r>
          </a:p>
          <a:p>
            <a:r>
              <a:rPr lang="en-US" dirty="0"/>
              <a:t> </a:t>
            </a:r>
            <a:r>
              <a:rPr lang="en-US" dirty="0" smtClean="0"/>
              <a:t>Figures</a:t>
            </a:r>
            <a:r>
              <a:rPr lang="en-US" dirty="0"/>
              <a:t>, maps, renderings, and other visual elements should be used to illustrate important aspects of the Purpose and Need. For example, if the need is to address road congestion, a map could be included showing the locations where congestion will occur and, ideally, the severity of the congestion in those locations. If the need is to replace a structure at risk of catastrophic failure, a figure could be included showing the problems with the existing structure.</a:t>
            </a:r>
          </a:p>
          <a:p>
            <a:r>
              <a:rPr lang="en-US" dirty="0"/>
              <a:t> You should describe agency and public involvement in developing the need and purpose. Under 23 USC 139, FHWA is required to give participating agencies and the public an “opportunity for involvement” in developing the </a:t>
            </a:r>
            <a:r>
              <a:rPr lang="en-US" dirty="0" smtClean="0"/>
              <a:t>purpose and need </a:t>
            </a:r>
            <a:r>
              <a:rPr lang="en-US" dirty="0"/>
              <a:t>for an EIS. It is helpful to describe that outreach in the </a:t>
            </a:r>
            <a:r>
              <a:rPr lang="en-US" dirty="0" smtClean="0"/>
              <a:t>Purpose and Need </a:t>
            </a:r>
            <a:r>
              <a:rPr lang="en-US" dirty="0"/>
              <a:t>chapter, including any major issues raised and how they were addressed. </a:t>
            </a:r>
          </a:p>
          <a:p>
            <a:endParaRPr lang="en-US" dirty="0" smtClean="0"/>
          </a:p>
          <a:p>
            <a:r>
              <a:rPr lang="en-US" dirty="0" smtClean="0"/>
              <a:t>Including </a:t>
            </a:r>
            <a:r>
              <a:rPr lang="en-US" dirty="0"/>
              <a:t>this information not only helps you document compliance with a legal requirement, but also gives the public a better sense of the reasoning that led to adoption of your </a:t>
            </a:r>
            <a:r>
              <a:rPr lang="en-US" dirty="0" smtClean="0"/>
              <a:t>Purpose &amp; Need</a:t>
            </a:r>
            <a:r>
              <a:rPr lang="en-US" dirty="0"/>
              <a:t>.</a:t>
            </a:r>
          </a:p>
        </p:txBody>
      </p:sp>
      <p:sp>
        <p:nvSpPr>
          <p:cNvPr id="4" name="Slide Number Placeholder 3"/>
          <p:cNvSpPr>
            <a:spLocks noGrp="1"/>
          </p:cNvSpPr>
          <p:nvPr>
            <p:ph type="sldNum" sz="quarter" idx="10"/>
          </p:nvPr>
        </p:nvSpPr>
        <p:spPr/>
        <p:txBody>
          <a:bodyPr/>
          <a:lstStyle/>
          <a:p>
            <a:fld id="{420F8D6F-4770-454F-BD76-F6E0090D1342}" type="slidenum">
              <a:rPr lang="en-US" smtClean="0"/>
              <a:t>74</a:t>
            </a:fld>
            <a:endParaRPr lang="en-US"/>
          </a:p>
        </p:txBody>
      </p:sp>
    </p:spTree>
    <p:extLst>
      <p:ext uri="{BB962C8B-B14F-4D97-AF65-F5344CB8AC3E}">
        <p14:creationId xmlns:p14="http://schemas.microsoft.com/office/powerpoint/2010/main" val="42016672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noFill/>
          <a:ln/>
        </p:spPr>
        <p:txBody>
          <a:bodyPr/>
          <a:lstStyle/>
          <a:p>
            <a:pPr eaLnBrk="1" hangingPunct="1"/>
            <a:r>
              <a:rPr lang="en-US" sz="1500" b="1" dirty="0">
                <a:latin typeface="Arial" charset="0"/>
              </a:rPr>
              <a:t>Rob Speaking:</a:t>
            </a:r>
          </a:p>
          <a:p>
            <a:pPr eaLnBrk="1" hangingPunct="1"/>
            <a:r>
              <a:rPr lang="en-US" sz="1500" dirty="0">
                <a:latin typeface="Arial" charset="0"/>
              </a:rPr>
              <a:t>We’re at the end of the webinar content so now’s your last chance to ask questions</a:t>
            </a:r>
            <a:r>
              <a:rPr lang="en-US" sz="1500" dirty="0" smtClean="0">
                <a:latin typeface="Arial" charset="0"/>
              </a:rPr>
              <a:t>.</a:t>
            </a:r>
            <a:endParaRPr lang="en-US" sz="1500" dirty="0">
              <a:latin typeface="Arial" charset="0"/>
            </a:endParaRPr>
          </a:p>
        </p:txBody>
      </p:sp>
    </p:spTree>
    <p:extLst>
      <p:ext uri="{BB962C8B-B14F-4D97-AF65-F5344CB8AC3E}">
        <p14:creationId xmlns:p14="http://schemas.microsoft.com/office/powerpoint/2010/main" val="21619943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noFill/>
          <a:ln/>
        </p:spPr>
        <p:txBody>
          <a:bodyPr/>
          <a:lstStyle/>
          <a:p>
            <a:pPr eaLnBrk="1" hangingPunct="1"/>
            <a:r>
              <a:rPr lang="en-US" sz="1500" dirty="0" smtClean="0">
                <a:latin typeface="Arial" charset="0"/>
              </a:rPr>
              <a:t>If </a:t>
            </a:r>
            <a:r>
              <a:rPr lang="en-US" sz="1500" dirty="0">
                <a:latin typeface="Arial" charset="0"/>
              </a:rPr>
              <a:t>you have any feedback on this webinar and want to reach </a:t>
            </a:r>
            <a:r>
              <a:rPr lang="en-US" sz="1500" dirty="0" smtClean="0">
                <a:latin typeface="Arial" charset="0"/>
              </a:rPr>
              <a:t>us, our </a:t>
            </a:r>
            <a:r>
              <a:rPr lang="en-US" sz="1500" dirty="0">
                <a:latin typeface="Arial" charset="0"/>
              </a:rPr>
              <a:t>contact information is on the screen.  </a:t>
            </a:r>
          </a:p>
          <a:p>
            <a:pPr eaLnBrk="1" hangingPunct="1"/>
            <a:endParaRPr lang="en-US" sz="1500" dirty="0">
              <a:latin typeface="Arial" charset="0"/>
            </a:endParaRPr>
          </a:p>
          <a:p>
            <a:pPr eaLnBrk="1" hangingPunct="1"/>
            <a:r>
              <a:rPr lang="en-US" sz="1500" dirty="0">
                <a:latin typeface="Arial" charset="0"/>
              </a:rPr>
              <a:t>Thanks for your participation today.</a:t>
            </a:r>
          </a:p>
        </p:txBody>
      </p:sp>
    </p:spTree>
    <p:extLst>
      <p:ext uri="{BB962C8B-B14F-4D97-AF65-F5344CB8AC3E}">
        <p14:creationId xmlns:p14="http://schemas.microsoft.com/office/powerpoint/2010/main" val="303102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pPr eaLnBrk="1" hangingPunct="1">
              <a:lnSpc>
                <a:spcPct val="90000"/>
              </a:lnSpc>
            </a:pPr>
            <a:r>
              <a:rPr lang="en-US" b="0" dirty="0" smtClean="0">
                <a:latin typeface="Arial" charset="0"/>
              </a:rPr>
              <a:t>AASHTO</a:t>
            </a:r>
            <a:r>
              <a:rPr lang="en-US" b="0" baseline="0" dirty="0" smtClean="0">
                <a:latin typeface="Arial" charset="0"/>
              </a:rPr>
              <a:t> has a practitioner’s handbook on purpose and need.</a:t>
            </a:r>
            <a:endParaRPr lang="en-US" b="0" dirty="0" smtClean="0">
              <a:latin typeface="Arial" charset="0"/>
            </a:endParaRPr>
          </a:p>
        </p:txBody>
      </p:sp>
    </p:spTree>
    <p:extLst>
      <p:ext uri="{BB962C8B-B14F-4D97-AF65-F5344CB8AC3E}">
        <p14:creationId xmlns:p14="http://schemas.microsoft.com/office/powerpoint/2010/main" val="67602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noFill/>
          <a:ln/>
        </p:spPr>
        <p:txBody>
          <a:bodyPr/>
          <a:lstStyle/>
          <a:p>
            <a:pPr eaLnBrk="1" hangingPunct="1">
              <a:lnSpc>
                <a:spcPct val="90000"/>
              </a:lnSpc>
            </a:pPr>
            <a:r>
              <a:rPr lang="en-US" dirty="0" smtClean="0">
                <a:latin typeface="Arial" charset="0"/>
              </a:rPr>
              <a:t>FHWA’s performance-based planning and programming guidebook</a:t>
            </a:r>
            <a:r>
              <a:rPr lang="en-US" baseline="0" dirty="0" smtClean="0">
                <a:latin typeface="Arial" charset="0"/>
              </a:rPr>
              <a:t> is useful for the planning folks who originate a lot of the projects that get into NEPA.</a:t>
            </a:r>
            <a:endParaRPr lang="en-US" dirty="0" smtClean="0">
              <a:latin typeface="Arial" charset="0"/>
            </a:endParaRPr>
          </a:p>
        </p:txBody>
      </p:sp>
    </p:spTree>
    <p:extLst>
      <p:ext uri="{BB962C8B-B14F-4D97-AF65-F5344CB8AC3E}">
        <p14:creationId xmlns:p14="http://schemas.microsoft.com/office/powerpoint/2010/main" val="676028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sz="1800">
                <a:latin typeface="Arial" pitchFamily="34" charset="0"/>
              </a:endParaRPr>
            </a:p>
          </p:txBody>
        </p:sp>
        <p:sp>
          <p:nvSpPr>
            <p:cNvPr id="20" name="Rectangle 18"/>
            <p:cNvSpPr>
              <a:spLocks noChangeArrowheads="1"/>
            </p:cNvSpPr>
            <p:nvPr userDrawn="1"/>
          </p:nvSpPr>
          <p:spPr bwMode="hidden">
            <a:xfrm rot="39991575" flipH="1" flipV="1">
              <a:off x="5383"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sz="1800">
                <a:latin typeface="Arial" pitchFamily="34" charset="0"/>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en-US" sz="1800">
                <a:latin typeface="Arial" pitchFamily="34" charset="0"/>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sz="1800">
                <a:latin typeface="Arial" pitchFamily="34" charset="0"/>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sz="1800">
                <a:latin typeface="Arial" pitchFamily="34" charset="0"/>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en-US" sz="1800">
                <a:latin typeface="Arial" pitchFamily="34" charset="0"/>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en-US" sz="1800">
                <a:latin typeface="Arial" pitchFamily="34" charset="0"/>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en-US" sz="1800">
                <a:latin typeface="Arial" pitchFamily="34" charset="0"/>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sz="1800">
                <a:latin typeface="Arial" pitchFamily="34" charset="0"/>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sz="1800">
                <a:latin typeface="Arial" pitchFamily="34" charset="0"/>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sz="1800">
                <a:latin typeface="Arial" pitchFamily="34" charset="0"/>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en-US" sz="1800">
                <a:latin typeface="Arial" pitchFamily="34" charset="0"/>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en-US" sz="1800">
                <a:latin typeface="Arial" pitchFamily="34" charset="0"/>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grpSp>
      <p:sp>
        <p:nvSpPr>
          <p:cNvPr id="11482"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11483"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pPr>
              <a:defRPr/>
            </a:pPr>
            <a:fld id="{AA792C5D-1FCF-4F4D-B9FF-62CEACCBACE0}"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9ADC1AB8-E3C5-4B39-8377-CDD7B6B5A3FB}"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DEDA2F4D-99D3-4A87-B21D-4E8FE8C2C387}"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D778FAA6-E0F2-481E-93DB-7EE330551ACE}"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0345D77F-A194-4031-A7CC-4067523FB426}"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32B12B91-02A2-4CB0-AAF5-3F3AC606388E}"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BD1BE5F9-7D88-4A2E-BE0B-C49EB5F86865}" type="slidenum">
              <a:rPr lang="en-US"/>
              <a:pPr>
                <a:defRPr/>
              </a:pPr>
              <a:t>‹#›</a:t>
            </a:fld>
            <a:endParaRPr lang="en-US"/>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lvl1pPr>
              <a:defRPr sz="3600" b="1">
                <a:solidFill>
                  <a:schemeClr val="tx1"/>
                </a:solidFill>
              </a:defRPr>
            </a:lvl1p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55C16B34-76D2-42E4-8738-98C84FEA07BE}" type="slidenum">
              <a:rPr lang="en-US"/>
              <a:pPr>
                <a:defRPr/>
              </a:pPr>
              <a:t>‹#›</a:t>
            </a:fld>
            <a:endParaRPr lang="en-US"/>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58082D0D-C49F-4921-B1F7-E850AE460201}" type="slidenum">
              <a:rPr lang="en-US"/>
              <a:pPr>
                <a:defRPr/>
              </a:pPr>
              <a:t>‹#›</a:t>
            </a:fld>
            <a:endParaRPr lang="en-US"/>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D6622E4B-298D-4253-A7D3-586E675FE46F}"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85CE6DB6-2CC2-4411-9852-E7C3FA9C6AA3}"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1024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4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4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4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4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4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4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5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5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5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5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5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5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5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5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sz="1800">
                <a:effectLst>
                  <a:outerShdw blurRad="38100" dist="38100" dir="2700000" algn="tl">
                    <a:srgbClr val="000000"/>
                  </a:outerShdw>
                </a:effectLst>
                <a:latin typeface="Arial" pitchFamily="34" charset="0"/>
              </a:endParaRPr>
            </a:p>
          </p:txBody>
        </p:sp>
        <p:sp>
          <p:nvSpPr>
            <p:cNvPr id="1025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en-US" sz="1800">
                <a:effectLst>
                  <a:outerShdw blurRad="38100" dist="38100" dir="2700000" algn="tl">
                    <a:srgbClr val="000000"/>
                  </a:outerShdw>
                </a:effectLst>
                <a:latin typeface="Arial" pitchFamily="34" charset="0"/>
              </a:endParaRPr>
            </a:p>
          </p:txBody>
        </p:sp>
        <p:sp>
          <p:nvSpPr>
            <p:cNvPr id="1025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en-US" sz="1800">
                <a:effectLst>
                  <a:outerShdw blurRad="38100" dist="38100" dir="2700000" algn="tl">
                    <a:srgbClr val="000000"/>
                  </a:outerShdw>
                </a:effectLst>
                <a:latin typeface="Arial" pitchFamily="34" charset="0"/>
              </a:endParaRPr>
            </a:p>
          </p:txBody>
        </p:sp>
        <p:sp>
          <p:nvSpPr>
            <p:cNvPr id="1026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sz="1800">
                <a:effectLst>
                  <a:outerShdw blurRad="38100" dist="38100" dir="2700000" algn="tl">
                    <a:srgbClr val="000000"/>
                  </a:outerShdw>
                </a:effectLst>
                <a:latin typeface="Arial" pitchFamily="34" charset="0"/>
              </a:endParaRPr>
            </a:p>
          </p:txBody>
        </p:sp>
        <p:sp>
          <p:nvSpPr>
            <p:cNvPr id="1026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en-US" sz="1800">
                <a:effectLst>
                  <a:outerShdw blurRad="38100" dist="38100" dir="2700000" algn="tl">
                    <a:srgbClr val="000000"/>
                  </a:outerShdw>
                </a:effectLst>
                <a:latin typeface="Arial" pitchFamily="34" charset="0"/>
              </a:endParaRPr>
            </a:p>
          </p:txBody>
        </p:sp>
        <p:sp>
          <p:nvSpPr>
            <p:cNvPr id="1026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en-US" sz="1800">
                <a:effectLst>
                  <a:outerShdw blurRad="38100" dist="38100" dir="2700000" algn="tl">
                    <a:srgbClr val="000000"/>
                  </a:outerShdw>
                </a:effectLst>
                <a:latin typeface="Arial" pitchFamily="34" charset="0"/>
              </a:endParaRPr>
            </a:p>
          </p:txBody>
        </p:sp>
        <p:sp>
          <p:nvSpPr>
            <p:cNvPr id="1026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en-US" sz="1800">
                <a:effectLst>
                  <a:outerShdw blurRad="38100" dist="38100" dir="2700000" algn="tl">
                    <a:srgbClr val="000000"/>
                  </a:outerShdw>
                </a:effectLst>
                <a:latin typeface="Arial" pitchFamily="34" charset="0"/>
              </a:endParaRPr>
            </a:p>
          </p:txBody>
        </p:sp>
        <p:sp>
          <p:nvSpPr>
            <p:cNvPr id="1026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en-US" sz="1800">
                <a:effectLst>
                  <a:outerShdw blurRad="38100" dist="38100" dir="2700000" algn="tl">
                    <a:srgbClr val="000000"/>
                  </a:outerShdw>
                </a:effectLst>
                <a:latin typeface="Arial" pitchFamily="34" charset="0"/>
              </a:endParaRPr>
            </a:p>
          </p:txBody>
        </p:sp>
        <p:sp>
          <p:nvSpPr>
            <p:cNvPr id="1026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6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sz="1800">
                <a:effectLst>
                  <a:outerShdw blurRad="38100" dist="38100" dir="2700000" algn="tl">
                    <a:srgbClr val="000000"/>
                  </a:outerShdw>
                </a:effectLst>
                <a:latin typeface="Arial" pitchFamily="34" charset="0"/>
              </a:endParaRPr>
            </a:p>
          </p:txBody>
        </p:sp>
        <p:sp>
          <p:nvSpPr>
            <p:cNvPr id="1026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sz="1800">
                <a:effectLst>
                  <a:outerShdw blurRad="38100" dist="38100" dir="2700000" algn="tl">
                    <a:srgbClr val="000000"/>
                  </a:outerShdw>
                </a:effectLst>
                <a:latin typeface="Arial" pitchFamily="34" charset="0"/>
              </a:endParaRPr>
            </a:p>
          </p:txBody>
        </p:sp>
        <p:sp>
          <p:nvSpPr>
            <p:cNvPr id="1026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en-US" sz="1800">
                <a:effectLst>
                  <a:outerShdw blurRad="38100" dist="38100" dir="2700000" algn="tl">
                    <a:srgbClr val="000000"/>
                  </a:outerShdw>
                </a:effectLst>
                <a:latin typeface="Arial" pitchFamily="34" charset="0"/>
              </a:endParaRPr>
            </a:p>
          </p:txBody>
        </p:sp>
        <p:sp>
          <p:nvSpPr>
            <p:cNvPr id="1026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en-US" sz="1800">
                <a:effectLst>
                  <a:outerShdw blurRad="38100" dist="38100" dir="2700000" algn="tl">
                    <a:srgbClr val="000000"/>
                  </a:outerShdw>
                </a:effectLst>
                <a:latin typeface="Arial" pitchFamily="34" charset="0"/>
              </a:endParaRPr>
            </a:p>
          </p:txBody>
        </p:sp>
        <p:sp>
          <p:nvSpPr>
            <p:cNvPr id="1027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7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7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7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7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en-US" sz="1800">
                <a:effectLst>
                  <a:outerShdw blurRad="38100" dist="38100" dir="2700000" algn="tl">
                    <a:srgbClr val="000000"/>
                  </a:outerShdw>
                </a:effectLst>
                <a:latin typeface="Arial" pitchFamily="34" charset="0"/>
              </a:endParaRPr>
            </a:p>
          </p:txBody>
        </p:sp>
        <p:sp>
          <p:nvSpPr>
            <p:cNvPr id="1027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7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7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7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7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8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8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8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8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8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8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8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8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8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8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9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9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9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9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9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9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9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9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9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29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0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0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0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0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0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0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0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0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0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0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1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1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1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1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1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1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1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1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1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1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2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2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2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2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2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2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2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2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2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2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3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3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3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3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3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3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3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3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3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3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4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4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4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4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4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4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4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4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4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4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5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5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5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5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5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5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5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5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5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5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6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6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6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6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6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6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6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6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6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6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7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7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7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7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7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7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7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7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7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7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8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8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8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8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8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8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8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8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8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8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9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9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9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9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9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9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9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9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9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39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0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0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0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0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0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0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0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0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0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0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1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1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1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1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1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1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1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1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1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1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2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2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2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2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2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2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2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2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2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2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3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3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3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3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3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3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3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3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3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3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4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4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4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4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4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4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4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4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4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4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5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5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5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5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5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5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5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sp>
          <p:nvSpPr>
            <p:cNvPr id="1045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eaLnBrk="0" hangingPunct="0">
                <a:defRPr/>
              </a:pPr>
              <a:endParaRPr lang="en-US">
                <a:latin typeface="Arial" pitchFamily="34" charset="0"/>
              </a:endParaRPr>
            </a:p>
          </p:txBody>
        </p:sp>
      </p:grpSp>
      <p:sp>
        <p:nvSpPr>
          <p:cNvPr id="10458"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pitchFamily="34" charset="0"/>
              </a:defRPr>
            </a:lvl1pPr>
          </a:lstStyle>
          <a:p>
            <a:pPr>
              <a:defRPr/>
            </a:pPr>
            <a:fld id="{986DA79E-B3D7-4B83-BB17-0AF3B8ACF0C0}" type="slidenum">
              <a:rPr lang="en-US"/>
              <a:pPr>
                <a:defRPr/>
              </a:pPr>
              <a:t>‹#›</a:t>
            </a:fld>
            <a:endParaRPr lang="en-US"/>
          </a:p>
        </p:txBody>
      </p:sp>
      <p:sp>
        <p:nvSpPr>
          <p:cNvPr id="10459"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effectLst>
                  <a:outerShdw blurRad="38100" dist="38100" dir="2700000" algn="tl">
                    <a:srgbClr val="000000"/>
                  </a:outerShdw>
                </a:effectLst>
                <a:latin typeface="Arial" pitchFamily="34" charset="0"/>
              </a:defRPr>
            </a:lvl1pPr>
          </a:lstStyle>
          <a:p>
            <a:pPr>
              <a:defRPr/>
            </a:pPr>
            <a:endParaRPr lang="en-US"/>
          </a:p>
        </p:txBody>
      </p:sp>
      <p:sp>
        <p:nvSpPr>
          <p:cNvPr id="10460"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pitchFamily="34" charset="0"/>
              </a:defRPr>
            </a:lvl1pPr>
          </a:lstStyle>
          <a:p>
            <a:pPr>
              <a:defRPr/>
            </a:pPr>
            <a:endParaRPr lang="en-US"/>
          </a:p>
        </p:txBody>
      </p:sp>
      <p:sp>
        <p:nvSpPr>
          <p:cNvPr id="10461"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62"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80"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fade/>
  </p:transition>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008427" y="838200"/>
            <a:ext cx="5006499" cy="5521512"/>
          </a:xfrm>
          <a:prstGeom prst="rect">
            <a:avLst/>
          </a:prstGeom>
          <a:noFill/>
          <a:ln w="9525">
            <a:noFill/>
            <a:miter lim="800000"/>
            <a:headEnd/>
            <a:tailEnd/>
          </a:ln>
          <a:effectLst/>
        </p:spPr>
        <p:txBody>
          <a:bodyPr wrap="none">
            <a:spAutoFit/>
          </a:bodyPr>
          <a:lstStyle/>
          <a:p>
            <a:pPr algn="ctr" eaLnBrk="0" hangingPunct="0">
              <a:defRPr/>
            </a:pPr>
            <a:endParaRPr lang="en-US" sz="3600" dirty="0">
              <a:effectLst>
                <a:outerShdw blurRad="38100" dist="38100" dir="2700000" algn="tl">
                  <a:srgbClr val="000000"/>
                </a:outerShdw>
              </a:effectLst>
            </a:endParaRPr>
          </a:p>
          <a:p>
            <a:pPr algn="ctr" eaLnBrk="0" hangingPunct="0">
              <a:defRPr/>
            </a:pPr>
            <a:r>
              <a:rPr lang="en-US" sz="4800" dirty="0" smtClean="0">
                <a:effectLst>
                  <a:outerShdw blurRad="38100" dist="38100" dir="2700000" algn="tl">
                    <a:srgbClr val="000000"/>
                  </a:outerShdw>
                </a:effectLst>
              </a:rPr>
              <a:t> </a:t>
            </a:r>
            <a:r>
              <a:rPr lang="en-US" sz="4800" dirty="0">
                <a:effectLst>
                  <a:outerShdw blurRad="38100" dist="38100" dir="2700000" algn="tl">
                    <a:srgbClr val="000000"/>
                  </a:outerShdw>
                </a:effectLst>
              </a:rPr>
              <a:t>Purpose &amp; Need</a:t>
            </a:r>
            <a:r>
              <a:rPr lang="en-US" sz="3600" dirty="0">
                <a:effectLst>
                  <a:outerShdw blurRad="38100" dist="38100" dir="2700000" algn="tl">
                    <a:srgbClr val="000000"/>
                  </a:outerShdw>
                </a:effectLst>
              </a:rPr>
              <a:t> </a:t>
            </a:r>
          </a:p>
          <a:p>
            <a:pPr algn="ctr" eaLnBrk="0" hangingPunct="0">
              <a:spcBef>
                <a:spcPct val="60000"/>
              </a:spcBef>
              <a:defRPr/>
            </a:pPr>
            <a:r>
              <a:rPr lang="en-US" sz="4800" dirty="0" smtClean="0">
                <a:effectLst>
                  <a:outerShdw blurRad="38100" dist="38100" dir="2700000" algn="tl">
                    <a:srgbClr val="000000"/>
                  </a:outerShdw>
                </a:effectLst>
              </a:rPr>
              <a:t>Training</a:t>
            </a:r>
            <a:endParaRPr lang="en-US" sz="4800" dirty="0">
              <a:effectLst>
                <a:outerShdw blurRad="38100" dist="38100" dir="2700000" algn="tl">
                  <a:srgbClr val="000000"/>
                </a:outerShdw>
              </a:effectLst>
            </a:endParaRPr>
          </a:p>
          <a:p>
            <a:pPr algn="ctr" eaLnBrk="0" hangingPunct="0">
              <a:defRPr/>
            </a:pPr>
            <a:endParaRPr lang="en-US" sz="4800" b="1" i="1" dirty="0">
              <a:effectLst>
                <a:outerShdw blurRad="38100" dist="38100" dir="2700000" algn="tl">
                  <a:srgbClr val="000000"/>
                </a:outerShdw>
              </a:effectLst>
            </a:endParaRPr>
          </a:p>
          <a:p>
            <a:pPr algn="ctr" eaLnBrk="0" hangingPunct="0">
              <a:defRPr/>
            </a:pPr>
            <a:endParaRPr lang="en-US" sz="2400" dirty="0">
              <a:effectLst>
                <a:outerShdw blurRad="38100" dist="38100" dir="2700000" algn="tl">
                  <a:srgbClr val="000000"/>
                </a:outerShdw>
              </a:effectLst>
            </a:endParaRPr>
          </a:p>
          <a:p>
            <a:pPr algn="ctr" eaLnBrk="0" hangingPunct="0">
              <a:defRPr/>
            </a:pPr>
            <a:endParaRPr lang="en-US" sz="2400" dirty="0">
              <a:effectLst>
                <a:outerShdw blurRad="38100" dist="38100" dir="2700000" algn="tl">
                  <a:srgbClr val="000000"/>
                </a:outerShdw>
              </a:effectLst>
            </a:endParaRPr>
          </a:p>
          <a:p>
            <a:pPr algn="ctr" eaLnBrk="0" hangingPunct="0">
              <a:defRPr/>
            </a:pPr>
            <a:endParaRPr lang="en-US" sz="2400" i="1" dirty="0">
              <a:effectLst>
                <a:outerShdw blurRad="38100" dist="38100" dir="2700000" algn="tl">
                  <a:srgbClr val="000000"/>
                </a:outerShdw>
              </a:effectLst>
            </a:endParaRPr>
          </a:p>
          <a:p>
            <a:pPr algn="ctr" eaLnBrk="0" hangingPunct="0">
              <a:defRPr/>
            </a:pPr>
            <a:r>
              <a:rPr lang="en-US" sz="3600" dirty="0" smtClean="0">
                <a:effectLst>
                  <a:outerShdw blurRad="38100" dist="38100" dir="2700000" algn="tl">
                    <a:srgbClr val="000000"/>
                  </a:outerShdw>
                </a:effectLst>
              </a:rPr>
              <a:t>Webinar for Alaska</a:t>
            </a:r>
          </a:p>
          <a:p>
            <a:pPr algn="ctr" eaLnBrk="0" hangingPunct="0">
              <a:defRPr/>
            </a:pPr>
            <a:r>
              <a:rPr lang="en-US" sz="3600" dirty="0" smtClean="0">
                <a:effectLst>
                  <a:outerShdw blurRad="38100" dist="38100" dir="2700000" algn="tl">
                    <a:srgbClr val="000000"/>
                  </a:outerShdw>
                </a:effectLst>
              </a:rPr>
              <a:t>October 29, 2015</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59390"/>
            <a:ext cx="9086851" cy="400110"/>
          </a:xfrm>
          <a:prstGeom prst="rect">
            <a:avLst/>
          </a:prstGeom>
        </p:spPr>
        <p:txBody>
          <a:bodyPr wrap="square">
            <a:spAutoFit/>
          </a:bodyPr>
          <a:lstStyle/>
          <a:p>
            <a:r>
              <a:rPr lang="en-US" sz="2000" dirty="0" smtClean="0"/>
              <a:t>environment.transportation.org/pdf/</a:t>
            </a:r>
            <a:r>
              <a:rPr lang="en-US" sz="2000" dirty="0" err="1" smtClean="0"/>
              <a:t>hot_documents</a:t>
            </a:r>
            <a:r>
              <a:rPr lang="en-US" sz="2000" dirty="0" smtClean="0"/>
              <a:t>/IQED-1%20for%20CEE.pdf</a:t>
            </a:r>
            <a:endParaRPr lang="en-US" sz="2000" dirty="0"/>
          </a:p>
        </p:txBody>
      </p:sp>
      <p:pic>
        <p:nvPicPr>
          <p:cNvPr id="8" name="Picture 7" descr="picture of the cover of the AASHTO document titled  “Improving the Quality of Environmental Documents” " title="picture of the cover of the AASHTO document titled “Improving the Quality of Environmental Documents” "/>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370376" y="1228956"/>
            <a:ext cx="5127647" cy="3962400"/>
          </a:xfrm>
          <a:prstGeom prst="rect">
            <a:avLst/>
          </a:prstGeom>
          <a:ln>
            <a:noFill/>
          </a:ln>
          <a:effectLst>
            <a:outerShdw blurRad="292100" dist="139700" dir="2700000" algn="tl" rotWithShape="0">
              <a:srgbClr val="333333">
                <a:alpha val="65000"/>
              </a:srgbClr>
            </a:outerShdw>
          </a:effectLst>
        </p:spPr>
      </p:pic>
      <p:sp>
        <p:nvSpPr>
          <p:cNvPr id="10" name="Text Box 2"/>
          <p:cNvSpPr txBox="1">
            <a:spLocks noChangeArrowheads="1"/>
          </p:cNvSpPr>
          <p:nvPr/>
        </p:nvSpPr>
        <p:spPr bwMode="auto">
          <a:xfrm>
            <a:off x="304800" y="915570"/>
            <a:ext cx="4724400" cy="1200329"/>
          </a:xfrm>
          <a:prstGeom prst="rect">
            <a:avLst/>
          </a:prstGeom>
          <a:noFill/>
          <a:ln w="9525">
            <a:noFill/>
            <a:miter lim="800000"/>
            <a:headEnd/>
            <a:tailEnd/>
          </a:ln>
        </p:spPr>
        <p:txBody>
          <a:bodyPr wrap="square">
            <a:spAutoFit/>
          </a:bodyPr>
          <a:lstStyle/>
          <a:p>
            <a:pPr eaLnBrk="0" hangingPunct="0">
              <a:spcBef>
                <a:spcPts val="0"/>
              </a:spcBef>
              <a:spcAft>
                <a:spcPct val="50000"/>
              </a:spcAft>
            </a:pPr>
            <a:r>
              <a:rPr lang="en-US" sz="2400" dirty="0" smtClean="0"/>
              <a:t>AASHTO “</a:t>
            </a:r>
            <a:r>
              <a:rPr lang="en-US" sz="2400" i="1" dirty="0" smtClean="0"/>
              <a:t>Improving the Quality of Environmental Documents</a:t>
            </a:r>
            <a:r>
              <a:rPr lang="en-US" sz="2400" dirty="0" smtClean="0"/>
              <a:t>” (May 2006)</a:t>
            </a:r>
            <a:endParaRPr lang="en-US" sz="2400" dirty="0"/>
          </a:p>
        </p:txBody>
      </p:sp>
      <p:sp>
        <p:nvSpPr>
          <p:cNvPr id="11" name="Title 5"/>
          <p:cNvSpPr>
            <a:spLocks noGrp="1"/>
          </p:cNvSpPr>
          <p:nvPr>
            <p:ph type="title"/>
          </p:nvPr>
        </p:nvSpPr>
        <p:spPr>
          <a:xfrm>
            <a:off x="0" y="0"/>
            <a:ext cx="9144000" cy="915570"/>
          </a:xfrm>
        </p:spPr>
        <p:txBody>
          <a:bodyPr/>
          <a:lstStyle/>
          <a:p>
            <a:r>
              <a:rPr lang="en-US" sz="3600" b="1" dirty="0">
                <a:solidFill>
                  <a:schemeClr val="tx1"/>
                </a:solidFill>
              </a:rPr>
              <a:t>What resources are available to me</a:t>
            </a:r>
            <a:r>
              <a:rPr lang="en-US" sz="3600" b="1" dirty="0" smtClean="0">
                <a:solidFill>
                  <a:schemeClr val="tx1"/>
                </a:solidFill>
              </a:rPr>
              <a:t>?</a:t>
            </a:r>
            <a:endParaRPr lang="en-US" sz="3600" dirty="0"/>
          </a:p>
        </p:txBody>
      </p:sp>
    </p:spTree>
    <p:extLst>
      <p:ext uri="{BB962C8B-B14F-4D97-AF65-F5344CB8AC3E}">
        <p14:creationId xmlns:p14="http://schemas.microsoft.com/office/powerpoint/2010/main" val="146617570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28885"/>
            <a:ext cx="9143999" cy="400110"/>
          </a:xfrm>
          <a:prstGeom prst="rect">
            <a:avLst/>
          </a:prstGeom>
        </p:spPr>
        <p:txBody>
          <a:bodyPr wrap="square">
            <a:spAutoFit/>
          </a:bodyPr>
          <a:lstStyle/>
          <a:p>
            <a:pPr algn="ctr"/>
            <a:r>
              <a:rPr lang="en-US" sz="2000" dirty="0" smtClean="0"/>
              <a:t>plainlanguage.gov/</a:t>
            </a:r>
            <a:r>
              <a:rPr lang="en-US" sz="2000" dirty="0" err="1" smtClean="0"/>
              <a:t>howto</a:t>
            </a:r>
            <a:r>
              <a:rPr lang="en-US" sz="2000" dirty="0" smtClean="0"/>
              <a:t>/guidelines/</a:t>
            </a:r>
            <a:r>
              <a:rPr lang="en-US" sz="2000" dirty="0" err="1" smtClean="0"/>
              <a:t>FederalPLGuidelines</a:t>
            </a:r>
            <a:r>
              <a:rPr lang="en-US" sz="2000" dirty="0" smtClean="0"/>
              <a:t>/</a:t>
            </a:r>
            <a:r>
              <a:rPr lang="en-US" sz="2000" dirty="0" err="1" smtClean="0"/>
              <a:t>index.cfm</a:t>
            </a:r>
            <a:endParaRPr lang="en-US" sz="2000" dirty="0"/>
          </a:p>
        </p:txBody>
      </p:sp>
      <p:pic>
        <p:nvPicPr>
          <p:cNvPr id="11" name="Picture 10" descr="picture of the cover of the document titled &quot;Federal Plain Language Guidelines&quot;" title="picture of the cover of the document titled &quot;Federal Plain Language Guidelines&quot;"/>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76800" y="659031"/>
            <a:ext cx="3879272" cy="5020234"/>
          </a:xfrm>
          <a:prstGeom prst="rect">
            <a:avLst/>
          </a:prstGeom>
          <a:ln>
            <a:noFill/>
          </a:ln>
          <a:effectLst>
            <a:outerShdw blurRad="292100" dist="139700" dir="2700000" algn="tl" rotWithShape="0">
              <a:srgbClr val="333333">
                <a:alpha val="65000"/>
              </a:srgbClr>
            </a:outerShdw>
          </a:effectLst>
        </p:spPr>
      </p:pic>
      <p:sp>
        <p:nvSpPr>
          <p:cNvPr id="12" name="Text Box 2"/>
          <p:cNvSpPr txBox="1">
            <a:spLocks noChangeArrowheads="1"/>
          </p:cNvSpPr>
          <p:nvPr/>
        </p:nvSpPr>
        <p:spPr bwMode="auto">
          <a:xfrm>
            <a:off x="304800" y="915570"/>
            <a:ext cx="4419600" cy="830997"/>
          </a:xfrm>
          <a:prstGeom prst="rect">
            <a:avLst/>
          </a:prstGeom>
          <a:noFill/>
          <a:ln w="9525">
            <a:noFill/>
            <a:miter lim="800000"/>
            <a:headEnd/>
            <a:tailEnd/>
          </a:ln>
        </p:spPr>
        <p:txBody>
          <a:bodyPr wrap="square">
            <a:spAutoFit/>
          </a:bodyPr>
          <a:lstStyle/>
          <a:p>
            <a:pPr eaLnBrk="0" hangingPunct="0">
              <a:spcBef>
                <a:spcPts val="0"/>
              </a:spcBef>
              <a:spcAft>
                <a:spcPct val="50000"/>
              </a:spcAft>
            </a:pPr>
            <a:r>
              <a:rPr lang="en-US" sz="2400" dirty="0" smtClean="0"/>
              <a:t>“</a:t>
            </a:r>
            <a:r>
              <a:rPr lang="en-US" sz="2400" i="1" dirty="0" smtClean="0"/>
              <a:t>Federal Plain Language Guidelines</a:t>
            </a:r>
            <a:r>
              <a:rPr lang="en-US" sz="2400" dirty="0" smtClean="0"/>
              <a:t>” (March 2011)</a:t>
            </a:r>
            <a:endParaRPr lang="en-US" sz="2400" dirty="0"/>
          </a:p>
        </p:txBody>
      </p:sp>
      <p:sp>
        <p:nvSpPr>
          <p:cNvPr id="8" name="Title 5"/>
          <p:cNvSpPr>
            <a:spLocks noGrp="1"/>
          </p:cNvSpPr>
          <p:nvPr>
            <p:ph type="title"/>
          </p:nvPr>
        </p:nvSpPr>
        <p:spPr>
          <a:xfrm>
            <a:off x="0" y="0"/>
            <a:ext cx="9144000" cy="915570"/>
          </a:xfrm>
        </p:spPr>
        <p:txBody>
          <a:bodyPr/>
          <a:lstStyle/>
          <a:p>
            <a:r>
              <a:rPr lang="en-US" sz="3600" b="1" dirty="0">
                <a:solidFill>
                  <a:schemeClr val="tx1"/>
                </a:solidFill>
              </a:rPr>
              <a:t>What resources are available to me</a:t>
            </a:r>
            <a:r>
              <a:rPr lang="en-US" sz="3600" b="1" dirty="0" smtClean="0">
                <a:solidFill>
                  <a:schemeClr val="tx1"/>
                </a:solidFill>
              </a:rPr>
              <a:t>?</a:t>
            </a:r>
            <a:endParaRPr lang="en-US" sz="3600" dirty="0"/>
          </a:p>
        </p:txBody>
      </p:sp>
    </p:spTree>
    <p:extLst>
      <p:ext uri="{BB962C8B-B14F-4D97-AF65-F5344CB8AC3E}">
        <p14:creationId xmlns:p14="http://schemas.microsoft.com/office/powerpoint/2010/main" val="39435848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781798"/>
            <a:ext cx="9144000" cy="369332"/>
          </a:xfrm>
          <a:prstGeom prst="rect">
            <a:avLst/>
          </a:prstGeom>
        </p:spPr>
        <p:txBody>
          <a:bodyPr wrap="square">
            <a:spAutoFit/>
          </a:bodyPr>
          <a:lstStyle/>
          <a:p>
            <a:r>
              <a:rPr lang="en-US" sz="1800" dirty="0" smtClean="0"/>
              <a:t>environment.transportation.org/center/</a:t>
            </a:r>
            <a:r>
              <a:rPr lang="en-US" sz="1800" dirty="0" err="1" smtClean="0"/>
              <a:t>products_programs</a:t>
            </a:r>
            <a:r>
              <a:rPr lang="en-US" sz="1800" dirty="0" smtClean="0"/>
              <a:t>/practitioners_handbooks.aspx</a:t>
            </a:r>
            <a:endParaRPr lang="en-US" sz="1800" dirty="0"/>
          </a:p>
        </p:txBody>
      </p:sp>
      <p:pic>
        <p:nvPicPr>
          <p:cNvPr id="7" name="Picture 6" descr="picture of the cover of the AASHTO Practitioner’s Handbook #15 titled “Preparing High Quality NEPA Document for Transportation Projects” " title="picture of the cover of the AASHTO Practitioner’s Handbook #15 titled “Preparing High Quality NEPA Document for Transportation Projects” "/>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9200" y="646331"/>
            <a:ext cx="3798034" cy="4953000"/>
          </a:xfrm>
          <a:prstGeom prst="rect">
            <a:avLst/>
          </a:prstGeom>
          <a:ln>
            <a:noFill/>
          </a:ln>
          <a:effectLst>
            <a:outerShdw blurRad="292100" dist="139700" dir="2700000" algn="tl" rotWithShape="0">
              <a:srgbClr val="333333">
                <a:alpha val="65000"/>
              </a:srgbClr>
            </a:outerShdw>
          </a:effectLst>
        </p:spPr>
      </p:pic>
      <p:sp>
        <p:nvSpPr>
          <p:cNvPr id="12" name="Text Box 2"/>
          <p:cNvSpPr txBox="1">
            <a:spLocks noChangeArrowheads="1"/>
          </p:cNvSpPr>
          <p:nvPr/>
        </p:nvSpPr>
        <p:spPr bwMode="auto">
          <a:xfrm>
            <a:off x="304800" y="915570"/>
            <a:ext cx="4495800" cy="1938992"/>
          </a:xfrm>
          <a:prstGeom prst="rect">
            <a:avLst/>
          </a:prstGeom>
          <a:noFill/>
          <a:ln w="9525">
            <a:noFill/>
            <a:miter lim="800000"/>
            <a:headEnd/>
            <a:tailEnd/>
          </a:ln>
        </p:spPr>
        <p:txBody>
          <a:bodyPr wrap="square">
            <a:spAutoFit/>
          </a:bodyPr>
          <a:lstStyle/>
          <a:p>
            <a:pPr eaLnBrk="0" hangingPunct="0">
              <a:spcBef>
                <a:spcPts val="0"/>
              </a:spcBef>
              <a:spcAft>
                <a:spcPct val="50000"/>
              </a:spcAft>
            </a:pPr>
            <a:r>
              <a:rPr lang="en-US" sz="2400" dirty="0" smtClean="0"/>
              <a:t>AASHTO Practitioner’s Handbook #15 </a:t>
            </a:r>
            <a:r>
              <a:rPr lang="en-US" sz="2400" i="1" dirty="0" smtClean="0"/>
              <a:t>“Preparing High Quality NEPA Document for Transportation Projects</a:t>
            </a:r>
            <a:r>
              <a:rPr lang="en-US" sz="2400" dirty="0" smtClean="0"/>
              <a:t>” </a:t>
            </a:r>
            <a:r>
              <a:rPr lang="en-US" sz="2400" i="1" dirty="0" smtClean="0"/>
              <a:t>(July 2014)</a:t>
            </a:r>
          </a:p>
        </p:txBody>
      </p:sp>
      <p:sp>
        <p:nvSpPr>
          <p:cNvPr id="8" name="Title 5"/>
          <p:cNvSpPr>
            <a:spLocks noGrp="1"/>
          </p:cNvSpPr>
          <p:nvPr>
            <p:ph type="title"/>
          </p:nvPr>
        </p:nvSpPr>
        <p:spPr>
          <a:xfrm>
            <a:off x="0" y="0"/>
            <a:ext cx="9144000" cy="915570"/>
          </a:xfrm>
        </p:spPr>
        <p:txBody>
          <a:bodyPr/>
          <a:lstStyle/>
          <a:p>
            <a:r>
              <a:rPr lang="en-US" sz="3600" b="1" dirty="0">
                <a:solidFill>
                  <a:schemeClr val="tx1"/>
                </a:solidFill>
              </a:rPr>
              <a:t>What resources are available to me</a:t>
            </a:r>
            <a:r>
              <a:rPr lang="en-US" sz="3600" b="1" dirty="0" smtClean="0">
                <a:solidFill>
                  <a:schemeClr val="tx1"/>
                </a:solidFill>
              </a:rPr>
              <a:t>?</a:t>
            </a:r>
            <a:endParaRPr lang="en-US" sz="3600" dirty="0"/>
          </a:p>
        </p:txBody>
      </p:sp>
    </p:spTree>
    <p:extLst>
      <p:ext uri="{BB962C8B-B14F-4D97-AF65-F5344CB8AC3E}">
        <p14:creationId xmlns:p14="http://schemas.microsoft.com/office/powerpoint/2010/main" val="189109132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781798"/>
            <a:ext cx="8915400" cy="338554"/>
          </a:xfrm>
          <a:prstGeom prst="rect">
            <a:avLst/>
          </a:prstGeom>
        </p:spPr>
        <p:txBody>
          <a:bodyPr wrap="square">
            <a:spAutoFit/>
          </a:bodyPr>
          <a:lstStyle/>
          <a:p>
            <a:pPr algn="ctr"/>
            <a:r>
              <a:rPr lang="en-US" sz="1600" dirty="0" smtClean="0"/>
              <a:t>environment.transportation.org/center/</a:t>
            </a:r>
            <a:r>
              <a:rPr lang="en-US" sz="1600" dirty="0" err="1" smtClean="0"/>
              <a:t>products_programs</a:t>
            </a:r>
            <a:r>
              <a:rPr lang="en-US" sz="1600" dirty="0" smtClean="0"/>
              <a:t>/reports/quality_enviro_docs.aspx</a:t>
            </a:r>
            <a:endParaRPr lang="en-US" sz="1600" dirty="0"/>
          </a:p>
        </p:txBody>
      </p:sp>
      <p:pic>
        <p:nvPicPr>
          <p:cNvPr id="7" name="Picture 6" descr="picture of the cover of the AASHTO document titled “Examples of Effective Techniques for Improving the Quality of Environmental Documents” " title="picture of the cover of the AASHTO document titled “Examples of Effective Techniques for Improving the Quality of Environmental Documents” "/>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35418" y="646331"/>
            <a:ext cx="3792682" cy="4908176"/>
          </a:xfrm>
          <a:prstGeom prst="rect">
            <a:avLst/>
          </a:prstGeom>
          <a:ln>
            <a:noFill/>
          </a:ln>
          <a:effectLst>
            <a:outerShdw blurRad="292100" dist="139700" dir="2700000" algn="tl" rotWithShape="0">
              <a:srgbClr val="333333">
                <a:alpha val="65000"/>
              </a:srgbClr>
            </a:outerShdw>
          </a:effectLst>
        </p:spPr>
      </p:pic>
      <p:sp>
        <p:nvSpPr>
          <p:cNvPr id="10" name="Text Box 2"/>
          <p:cNvSpPr txBox="1">
            <a:spLocks noChangeArrowheads="1"/>
          </p:cNvSpPr>
          <p:nvPr/>
        </p:nvSpPr>
        <p:spPr bwMode="auto">
          <a:xfrm>
            <a:off x="304800" y="915570"/>
            <a:ext cx="4572000" cy="1569660"/>
          </a:xfrm>
          <a:prstGeom prst="rect">
            <a:avLst/>
          </a:prstGeom>
          <a:noFill/>
          <a:ln w="9525">
            <a:noFill/>
            <a:miter lim="800000"/>
            <a:headEnd/>
            <a:tailEnd/>
          </a:ln>
        </p:spPr>
        <p:txBody>
          <a:bodyPr wrap="square">
            <a:spAutoFit/>
          </a:bodyPr>
          <a:lstStyle/>
          <a:p>
            <a:pPr eaLnBrk="0" hangingPunct="0">
              <a:spcBef>
                <a:spcPts val="0"/>
              </a:spcBef>
              <a:spcAft>
                <a:spcPct val="50000"/>
              </a:spcAft>
            </a:pPr>
            <a:r>
              <a:rPr lang="en-US" sz="2400" dirty="0" smtClean="0"/>
              <a:t>AASHTO “</a:t>
            </a:r>
            <a:r>
              <a:rPr lang="en-US" sz="2400" i="1" dirty="0" smtClean="0"/>
              <a:t>Examples of Effective Techniques for Improving the Quality of Environmental Documents</a:t>
            </a:r>
            <a:r>
              <a:rPr lang="en-US" sz="2400" dirty="0" smtClean="0"/>
              <a:t>” (2014)</a:t>
            </a:r>
            <a:endParaRPr lang="en-US" sz="2400" dirty="0"/>
          </a:p>
        </p:txBody>
      </p:sp>
      <p:sp>
        <p:nvSpPr>
          <p:cNvPr id="8" name="Title 5"/>
          <p:cNvSpPr>
            <a:spLocks noGrp="1"/>
          </p:cNvSpPr>
          <p:nvPr>
            <p:ph type="title"/>
          </p:nvPr>
        </p:nvSpPr>
        <p:spPr>
          <a:xfrm>
            <a:off x="0" y="0"/>
            <a:ext cx="9144000" cy="915570"/>
          </a:xfrm>
        </p:spPr>
        <p:txBody>
          <a:bodyPr/>
          <a:lstStyle/>
          <a:p>
            <a:r>
              <a:rPr lang="en-US" sz="3600" b="1" dirty="0">
                <a:solidFill>
                  <a:schemeClr val="tx1"/>
                </a:solidFill>
              </a:rPr>
              <a:t>What resources are available to me</a:t>
            </a:r>
            <a:r>
              <a:rPr lang="en-US" sz="3600" b="1" dirty="0" smtClean="0">
                <a:solidFill>
                  <a:schemeClr val="tx1"/>
                </a:solidFill>
              </a:rPr>
              <a:t>?</a:t>
            </a:r>
            <a:endParaRPr lang="en-US" sz="3600" dirty="0"/>
          </a:p>
        </p:txBody>
      </p:sp>
    </p:spTree>
    <p:extLst>
      <p:ext uri="{BB962C8B-B14F-4D97-AF65-F5344CB8AC3E}">
        <p14:creationId xmlns:p14="http://schemas.microsoft.com/office/powerpoint/2010/main" val="185151206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46620" y="2895600"/>
            <a:ext cx="1478546" cy="1384995"/>
          </a:xfrm>
          <a:prstGeom prst="rect">
            <a:avLst/>
          </a:prstGeom>
          <a:noFill/>
        </p:spPr>
        <p:txBody>
          <a:bodyPr wrap="none" rtlCol="0">
            <a:spAutoFit/>
          </a:bodyPr>
          <a:lstStyle/>
          <a:p>
            <a:pPr algn="ctr"/>
            <a:r>
              <a:rPr lang="en-US" sz="2800" dirty="0">
                <a:solidFill>
                  <a:prstClr val="white"/>
                </a:solidFill>
              </a:rPr>
              <a:t>Public</a:t>
            </a:r>
          </a:p>
          <a:p>
            <a:pPr algn="ctr"/>
            <a:r>
              <a:rPr lang="en-US" sz="2800" dirty="0">
                <a:solidFill>
                  <a:prstClr val="white"/>
                </a:solidFill>
              </a:rPr>
              <a:t>&amp;</a:t>
            </a:r>
          </a:p>
          <a:p>
            <a:pPr algn="ctr"/>
            <a:r>
              <a:rPr lang="en-US" sz="2800" dirty="0">
                <a:solidFill>
                  <a:prstClr val="white"/>
                </a:solidFill>
              </a:rPr>
              <a:t>Agencies</a:t>
            </a:r>
          </a:p>
        </p:txBody>
      </p:sp>
      <p:graphicFrame>
        <p:nvGraphicFramePr>
          <p:cNvPr id="5" name="Diagram 4" descr="Start with Planning, then NEPA, then Design, then Right of Way, then Construction, then Operations and Maintenance, then back to Planning.&#10;&#10;The public and agencies are in the middle of the graphic and have an interest in all parts of the life cycle." title="flowchart of the transportation circle of life"/>
          <p:cNvGraphicFramePr/>
          <p:nvPr>
            <p:extLst>
              <p:ext uri="{D42A27DB-BD31-4B8C-83A1-F6EECF244321}">
                <p14:modId xmlns:p14="http://schemas.microsoft.com/office/powerpoint/2010/main" val="4154886778"/>
              </p:ext>
            </p:extLst>
          </p:nvPr>
        </p:nvGraphicFramePr>
        <p:xfrm>
          <a:off x="457200" y="838200"/>
          <a:ext cx="8305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5"/>
          <p:cNvSpPr>
            <a:spLocks noGrp="1"/>
          </p:cNvSpPr>
          <p:nvPr>
            <p:ph type="title"/>
          </p:nvPr>
        </p:nvSpPr>
        <p:spPr>
          <a:xfrm>
            <a:off x="0" y="0"/>
            <a:ext cx="9144000" cy="762000"/>
          </a:xfrm>
        </p:spPr>
        <p:txBody>
          <a:bodyPr/>
          <a:lstStyle/>
          <a:p>
            <a:r>
              <a:rPr lang="en-US" sz="3600" b="1" dirty="0" smtClean="0">
                <a:solidFill>
                  <a:schemeClr val="tx1"/>
                </a:solidFill>
              </a:rPr>
              <a:t>Where do I fit in?</a:t>
            </a:r>
            <a:endParaRPr lang="en-US" sz="3600" b="1" dirty="0">
              <a:solidFill>
                <a:schemeClr val="tx1"/>
              </a:solidFill>
            </a:endParaRPr>
          </a:p>
        </p:txBody>
      </p:sp>
    </p:spTree>
    <p:extLst>
      <p:ext uri="{BB962C8B-B14F-4D97-AF65-F5344CB8AC3E}">
        <p14:creationId xmlns:p14="http://schemas.microsoft.com/office/powerpoint/2010/main" val="373979095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5400000">
            <a:off x="1143000" y="3429000"/>
            <a:ext cx="4572000" cy="0"/>
          </a:xfrm>
          <a:prstGeom prst="line">
            <a:avLst/>
          </a:prstGeom>
          <a:ln w="21590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362200" y="1905000"/>
            <a:ext cx="6172200" cy="0"/>
          </a:xfrm>
          <a:prstGeom prst="line">
            <a:avLst/>
          </a:prstGeom>
          <a:ln w="12065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81200" y="685800"/>
            <a:ext cx="1676400" cy="523220"/>
          </a:xfrm>
          <a:prstGeom prst="rect">
            <a:avLst/>
          </a:prstGeom>
          <a:noFill/>
        </p:spPr>
        <p:txBody>
          <a:bodyPr wrap="square" rtlCol="0">
            <a:spAutoFit/>
          </a:bodyPr>
          <a:lstStyle/>
          <a:p>
            <a:r>
              <a:rPr lang="en-US" dirty="0" smtClean="0"/>
              <a:t>Planning</a:t>
            </a:r>
            <a:endParaRPr lang="en-US" dirty="0"/>
          </a:p>
        </p:txBody>
      </p:sp>
      <p:sp>
        <p:nvSpPr>
          <p:cNvPr id="9" name="TextBox 8"/>
          <p:cNvSpPr txBox="1"/>
          <p:nvPr/>
        </p:nvSpPr>
        <p:spPr>
          <a:xfrm>
            <a:off x="3657600" y="685800"/>
            <a:ext cx="3657600" cy="523220"/>
          </a:xfrm>
          <a:prstGeom prst="rect">
            <a:avLst/>
          </a:prstGeom>
          <a:noFill/>
        </p:spPr>
        <p:txBody>
          <a:bodyPr wrap="square" rtlCol="0">
            <a:spAutoFit/>
          </a:bodyPr>
          <a:lstStyle/>
          <a:p>
            <a:r>
              <a:rPr lang="en-US" dirty="0" smtClean="0"/>
              <a:t>Project Development</a:t>
            </a:r>
            <a:endParaRPr lang="en-US" dirty="0"/>
          </a:p>
        </p:txBody>
      </p:sp>
      <p:sp>
        <p:nvSpPr>
          <p:cNvPr id="10" name="TextBox 9"/>
          <p:cNvSpPr txBox="1"/>
          <p:nvPr/>
        </p:nvSpPr>
        <p:spPr>
          <a:xfrm>
            <a:off x="7696200" y="685800"/>
            <a:ext cx="1447800" cy="523220"/>
          </a:xfrm>
          <a:prstGeom prst="rect">
            <a:avLst/>
          </a:prstGeom>
          <a:noFill/>
        </p:spPr>
        <p:txBody>
          <a:bodyPr wrap="square" rtlCol="0">
            <a:spAutoFit/>
          </a:bodyPr>
          <a:lstStyle/>
          <a:p>
            <a:r>
              <a:rPr lang="en-US" dirty="0" smtClean="0"/>
              <a:t>Design</a:t>
            </a:r>
            <a:endParaRPr lang="en-US" dirty="0"/>
          </a:p>
        </p:txBody>
      </p:sp>
      <p:cxnSp>
        <p:nvCxnSpPr>
          <p:cNvPr id="11" name="Straight Connector 10"/>
          <p:cNvCxnSpPr/>
          <p:nvPr/>
        </p:nvCxnSpPr>
        <p:spPr>
          <a:xfrm rot="5400000">
            <a:off x="5181600" y="3429000"/>
            <a:ext cx="4572000" cy="0"/>
          </a:xfrm>
          <a:prstGeom prst="line">
            <a:avLst/>
          </a:prstGeom>
          <a:ln w="187325">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0" y="1447800"/>
            <a:ext cx="1148263" cy="400110"/>
          </a:xfrm>
          <a:prstGeom prst="rect">
            <a:avLst/>
          </a:prstGeom>
          <a:noFill/>
        </p:spPr>
        <p:txBody>
          <a:bodyPr wrap="none" rtlCol="0">
            <a:spAutoFit/>
          </a:bodyPr>
          <a:lstStyle/>
          <a:p>
            <a:r>
              <a:rPr lang="en-US" sz="2000" dirty="0" smtClean="0"/>
              <a:t>P &amp;/or N</a:t>
            </a:r>
            <a:endParaRPr lang="en-US" sz="2000" dirty="0"/>
          </a:p>
        </p:txBody>
      </p:sp>
      <p:sp>
        <p:nvSpPr>
          <p:cNvPr id="13" name="TextBox 12"/>
          <p:cNvSpPr txBox="1"/>
          <p:nvPr/>
        </p:nvSpPr>
        <p:spPr>
          <a:xfrm>
            <a:off x="3581400" y="1447800"/>
            <a:ext cx="762000" cy="400110"/>
          </a:xfrm>
          <a:prstGeom prst="rect">
            <a:avLst/>
          </a:prstGeom>
          <a:noFill/>
        </p:spPr>
        <p:txBody>
          <a:bodyPr wrap="square" rtlCol="0">
            <a:spAutoFit/>
          </a:bodyPr>
          <a:lstStyle/>
          <a:p>
            <a:r>
              <a:rPr lang="en-US" sz="2000" dirty="0" smtClean="0"/>
              <a:t>P&amp;N</a:t>
            </a:r>
            <a:endParaRPr lang="en-US" sz="2000" dirty="0"/>
          </a:p>
        </p:txBody>
      </p:sp>
      <p:sp>
        <p:nvSpPr>
          <p:cNvPr id="14" name="TextBox 13"/>
          <p:cNvSpPr txBox="1"/>
          <p:nvPr/>
        </p:nvSpPr>
        <p:spPr>
          <a:xfrm>
            <a:off x="5105400" y="1447800"/>
            <a:ext cx="612668" cy="400110"/>
          </a:xfrm>
          <a:prstGeom prst="rect">
            <a:avLst/>
          </a:prstGeom>
          <a:noFill/>
        </p:spPr>
        <p:txBody>
          <a:bodyPr wrap="none" rtlCol="0">
            <a:spAutoFit/>
          </a:bodyPr>
          <a:lstStyle/>
          <a:p>
            <a:r>
              <a:rPr lang="en-US" sz="2000" dirty="0" smtClean="0"/>
              <a:t>Alts</a:t>
            </a:r>
            <a:endParaRPr lang="en-US" sz="2000" dirty="0"/>
          </a:p>
        </p:txBody>
      </p:sp>
      <p:sp>
        <p:nvSpPr>
          <p:cNvPr id="16" name="TextBox 15"/>
          <p:cNvSpPr txBox="1"/>
          <p:nvPr/>
        </p:nvSpPr>
        <p:spPr>
          <a:xfrm>
            <a:off x="304800" y="2057400"/>
            <a:ext cx="1197764" cy="400110"/>
          </a:xfrm>
          <a:prstGeom prst="rect">
            <a:avLst/>
          </a:prstGeom>
          <a:noFill/>
        </p:spPr>
        <p:txBody>
          <a:bodyPr wrap="none" rtlCol="0">
            <a:spAutoFit/>
          </a:bodyPr>
          <a:lstStyle/>
          <a:p>
            <a:r>
              <a:rPr lang="en-US" sz="2000" dirty="0" smtClean="0"/>
              <a:t>Planners</a:t>
            </a:r>
          </a:p>
        </p:txBody>
      </p:sp>
      <p:sp>
        <p:nvSpPr>
          <p:cNvPr id="22" name="Isosceles Triangle 21"/>
          <p:cNvSpPr/>
          <p:nvPr/>
        </p:nvSpPr>
        <p:spPr>
          <a:xfrm rot="5400000">
            <a:off x="5753100" y="-190500"/>
            <a:ext cx="457200" cy="51054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400800" y="1143000"/>
            <a:ext cx="762000" cy="707886"/>
          </a:xfrm>
          <a:prstGeom prst="rect">
            <a:avLst/>
          </a:prstGeom>
          <a:noFill/>
        </p:spPr>
        <p:txBody>
          <a:bodyPr wrap="square" rtlCol="0">
            <a:spAutoFit/>
          </a:bodyPr>
          <a:lstStyle/>
          <a:p>
            <a:r>
              <a:rPr lang="en-US" sz="2000" dirty="0" err="1" smtClean="0"/>
              <a:t>PrefAlt</a:t>
            </a:r>
            <a:endParaRPr lang="en-US" sz="2000" dirty="0"/>
          </a:p>
        </p:txBody>
      </p:sp>
      <p:sp>
        <p:nvSpPr>
          <p:cNvPr id="25" name="Rectangle 24"/>
          <p:cNvSpPr/>
          <p:nvPr/>
        </p:nvSpPr>
        <p:spPr>
          <a:xfrm>
            <a:off x="4800600" y="3200400"/>
            <a:ext cx="2667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6200000">
            <a:off x="6286500" y="2247900"/>
            <a:ext cx="381000" cy="44196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rot="5400000">
            <a:off x="5981700" y="1714500"/>
            <a:ext cx="381000" cy="0"/>
          </a:xfrm>
          <a:prstGeom prst="line">
            <a:avLst/>
          </a:prstGeom>
          <a:ln w="12065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610100" y="1714500"/>
            <a:ext cx="381000" cy="0"/>
          </a:xfrm>
          <a:prstGeom prst="line">
            <a:avLst/>
          </a:prstGeom>
          <a:ln w="12065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429000" y="3200400"/>
            <a:ext cx="1371600" cy="381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04800" y="2971800"/>
            <a:ext cx="1752600" cy="707886"/>
          </a:xfrm>
          <a:prstGeom prst="rect">
            <a:avLst/>
          </a:prstGeom>
          <a:noFill/>
        </p:spPr>
        <p:txBody>
          <a:bodyPr wrap="square" rtlCol="0">
            <a:spAutoFit/>
          </a:bodyPr>
          <a:lstStyle/>
          <a:p>
            <a:r>
              <a:rPr lang="en-US" sz="2000" dirty="0" smtClean="0"/>
              <a:t>Project Development</a:t>
            </a:r>
            <a:endParaRPr lang="en-US" sz="2000" dirty="0"/>
          </a:p>
        </p:txBody>
      </p:sp>
      <p:sp>
        <p:nvSpPr>
          <p:cNvPr id="37" name="TextBox 36"/>
          <p:cNvSpPr txBox="1"/>
          <p:nvPr/>
        </p:nvSpPr>
        <p:spPr>
          <a:xfrm>
            <a:off x="304800" y="4267200"/>
            <a:ext cx="1212191" cy="400110"/>
          </a:xfrm>
          <a:prstGeom prst="rect">
            <a:avLst/>
          </a:prstGeom>
          <a:noFill/>
        </p:spPr>
        <p:txBody>
          <a:bodyPr wrap="none" rtlCol="0">
            <a:spAutoFit/>
          </a:bodyPr>
          <a:lstStyle/>
          <a:p>
            <a:r>
              <a:rPr lang="en-US" sz="2000" dirty="0" smtClean="0"/>
              <a:t>Designer</a:t>
            </a:r>
            <a:endParaRPr lang="en-US" sz="2000" dirty="0"/>
          </a:p>
        </p:txBody>
      </p:sp>
      <p:sp>
        <p:nvSpPr>
          <p:cNvPr id="38" name="Rectangle 37"/>
          <p:cNvSpPr/>
          <p:nvPr/>
        </p:nvSpPr>
        <p:spPr>
          <a:xfrm>
            <a:off x="2362200" y="2133600"/>
            <a:ext cx="1066800" cy="457200"/>
          </a:xfrm>
          <a:prstGeom prst="rect">
            <a:avLst/>
          </a:prstGeom>
          <a:gradFill>
            <a:gsLst>
              <a:gs pos="0">
                <a:srgbClr val="FFFF00"/>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52400" y="5181600"/>
            <a:ext cx="2164489" cy="707886"/>
          </a:xfrm>
          <a:prstGeom prst="rect">
            <a:avLst/>
          </a:prstGeom>
          <a:noFill/>
        </p:spPr>
        <p:txBody>
          <a:bodyPr wrap="square" rtlCol="0">
            <a:spAutoFit/>
          </a:bodyPr>
          <a:lstStyle/>
          <a:p>
            <a:r>
              <a:rPr lang="en-US" sz="2000" dirty="0" smtClean="0"/>
              <a:t>Public/Agencies</a:t>
            </a:r>
          </a:p>
          <a:p>
            <a:r>
              <a:rPr lang="en-US" sz="2000" dirty="0" smtClean="0"/>
              <a:t>/FHWA</a:t>
            </a:r>
            <a:endParaRPr lang="en-US" sz="2000" dirty="0"/>
          </a:p>
        </p:txBody>
      </p:sp>
      <p:sp>
        <p:nvSpPr>
          <p:cNvPr id="41" name="Rectangle 40"/>
          <p:cNvSpPr/>
          <p:nvPr/>
        </p:nvSpPr>
        <p:spPr>
          <a:xfrm>
            <a:off x="2438400" y="5181600"/>
            <a:ext cx="6248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0" y="6019800"/>
            <a:ext cx="7620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Rectangle 42"/>
          <p:cNvSpPr/>
          <p:nvPr/>
        </p:nvSpPr>
        <p:spPr>
          <a:xfrm>
            <a:off x="762000" y="6324600"/>
            <a:ext cx="762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TextBox 43"/>
          <p:cNvSpPr txBox="1"/>
          <p:nvPr/>
        </p:nvSpPr>
        <p:spPr>
          <a:xfrm>
            <a:off x="0" y="5943600"/>
            <a:ext cx="697627" cy="400110"/>
          </a:xfrm>
          <a:prstGeom prst="rect">
            <a:avLst/>
          </a:prstGeom>
          <a:noFill/>
        </p:spPr>
        <p:txBody>
          <a:bodyPr wrap="none" rtlCol="0">
            <a:spAutoFit/>
          </a:bodyPr>
          <a:lstStyle/>
          <a:p>
            <a:r>
              <a:rPr lang="en-US" sz="2000" dirty="0" smtClean="0"/>
              <a:t>Key:</a:t>
            </a:r>
            <a:endParaRPr lang="en-US" sz="2000" dirty="0"/>
          </a:p>
        </p:txBody>
      </p:sp>
      <p:sp>
        <p:nvSpPr>
          <p:cNvPr id="45" name="TextBox 44"/>
          <p:cNvSpPr txBox="1"/>
          <p:nvPr/>
        </p:nvSpPr>
        <p:spPr>
          <a:xfrm>
            <a:off x="1524000" y="5943600"/>
            <a:ext cx="2900153" cy="400110"/>
          </a:xfrm>
          <a:prstGeom prst="rect">
            <a:avLst/>
          </a:prstGeom>
          <a:noFill/>
        </p:spPr>
        <p:txBody>
          <a:bodyPr wrap="none" rtlCol="0">
            <a:spAutoFit/>
          </a:bodyPr>
          <a:lstStyle/>
          <a:p>
            <a:r>
              <a:rPr lang="en-US" sz="2000" dirty="0" smtClean="0"/>
              <a:t>= my P&amp;N responsibility</a:t>
            </a:r>
            <a:endParaRPr lang="en-US" sz="2000" dirty="0"/>
          </a:p>
        </p:txBody>
      </p:sp>
      <p:sp>
        <p:nvSpPr>
          <p:cNvPr id="46" name="TextBox 45"/>
          <p:cNvSpPr txBox="1"/>
          <p:nvPr/>
        </p:nvSpPr>
        <p:spPr>
          <a:xfrm>
            <a:off x="1524000" y="6248400"/>
            <a:ext cx="2255746" cy="400110"/>
          </a:xfrm>
          <a:prstGeom prst="rect">
            <a:avLst/>
          </a:prstGeom>
          <a:noFill/>
        </p:spPr>
        <p:txBody>
          <a:bodyPr wrap="none" rtlCol="0">
            <a:spAutoFit/>
          </a:bodyPr>
          <a:lstStyle/>
          <a:p>
            <a:r>
              <a:rPr lang="en-US" sz="2000" dirty="0" smtClean="0"/>
              <a:t>= my P&amp;N interest</a:t>
            </a:r>
            <a:endParaRPr lang="en-US" sz="2000" dirty="0"/>
          </a:p>
        </p:txBody>
      </p:sp>
      <p:sp>
        <p:nvSpPr>
          <p:cNvPr id="33" name="Rectangle 32"/>
          <p:cNvSpPr/>
          <p:nvPr/>
        </p:nvSpPr>
        <p:spPr>
          <a:xfrm>
            <a:off x="2362200" y="3200400"/>
            <a:ext cx="1066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5400000">
            <a:off x="7886700" y="2781300"/>
            <a:ext cx="381000" cy="12192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5"/>
          <p:cNvSpPr txBox="1">
            <a:spLocks noChangeArrowheads="1"/>
          </p:cNvSpPr>
          <p:nvPr/>
        </p:nvSpPr>
        <p:spPr bwMode="auto">
          <a:xfrm>
            <a:off x="0" y="0"/>
            <a:ext cx="9144000" cy="707886"/>
          </a:xfrm>
          <a:prstGeom prst="rect">
            <a:avLst/>
          </a:prstGeom>
          <a:noFill/>
          <a:ln w="9525">
            <a:noFill/>
            <a:miter lim="800000"/>
            <a:headEnd/>
            <a:tailEnd/>
          </a:ln>
          <a:effectLst/>
        </p:spPr>
        <p:txBody>
          <a:bodyPr>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Why Should I Care About This Stuff?</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Text Box 4"/>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p>
            <a:pPr algn="ctr" eaLnBrk="0" hangingPunct="0">
              <a:defRPr/>
            </a:pPr>
            <a:r>
              <a:rPr lang="en-US" sz="3600" b="1" dirty="0">
                <a:effectLst>
                  <a:outerShdw blurRad="38100" dist="38100" dir="2700000" algn="tl">
                    <a:srgbClr val="000000"/>
                  </a:outerShdw>
                </a:effectLst>
                <a:latin typeface="Arial" pitchFamily="34" charset="0"/>
              </a:rPr>
              <a:t>What’s </a:t>
            </a:r>
            <a:r>
              <a:rPr lang="en-US" sz="3600" b="1" dirty="0" smtClean="0">
                <a:effectLst>
                  <a:outerShdw blurRad="38100" dist="38100" dir="2700000" algn="tl">
                    <a:srgbClr val="000000"/>
                  </a:outerShdw>
                </a:effectLst>
                <a:latin typeface="Arial" pitchFamily="34" charset="0"/>
              </a:rPr>
              <a:t>my Opportunity</a:t>
            </a:r>
            <a:r>
              <a:rPr lang="en-US" sz="3600" b="1" dirty="0">
                <a:effectLst>
                  <a:outerShdw blurRad="38100" dist="38100" dir="2700000" algn="tl">
                    <a:srgbClr val="000000"/>
                  </a:outerShdw>
                </a:effectLst>
                <a:latin typeface="Arial" pitchFamily="34" charset="0"/>
              </a:rPr>
              <a:t>?</a:t>
            </a:r>
          </a:p>
        </p:txBody>
      </p:sp>
      <p:sp>
        <p:nvSpPr>
          <p:cNvPr id="8" name="Text Box 2"/>
          <p:cNvSpPr txBox="1">
            <a:spLocks noChangeArrowheads="1"/>
          </p:cNvSpPr>
          <p:nvPr/>
        </p:nvSpPr>
        <p:spPr bwMode="auto">
          <a:xfrm>
            <a:off x="228599" y="990600"/>
            <a:ext cx="8534401" cy="1384995"/>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dirty="0"/>
              <a:t>Avoid or Minimize </a:t>
            </a:r>
            <a:r>
              <a:rPr lang="en-US" dirty="0" smtClean="0"/>
              <a:t>Conflict</a:t>
            </a:r>
          </a:p>
          <a:p>
            <a:pPr marL="457200" indent="-457200">
              <a:buFont typeface="Arial" pitchFamily="34" charset="0"/>
              <a:buChar char="•"/>
            </a:pPr>
            <a:endParaRPr lang="en-US" dirty="0"/>
          </a:p>
          <a:p>
            <a:pPr marL="457200" indent="-457200">
              <a:buFont typeface="Arial" pitchFamily="34" charset="0"/>
              <a:buChar char="•"/>
            </a:pPr>
            <a:r>
              <a:rPr lang="en-US" dirty="0" smtClean="0"/>
              <a:t>More </a:t>
            </a:r>
            <a:r>
              <a:rPr lang="en-US" dirty="0"/>
              <a:t>focused, meaningful projects </a:t>
            </a:r>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3"/>
          <p:cNvSpPr txBox="1">
            <a:spLocks noChangeArrowheads="1"/>
          </p:cNvSpPr>
          <p:nvPr/>
        </p:nvSpPr>
        <p:spPr bwMode="auto">
          <a:xfrm>
            <a:off x="914400" y="1066800"/>
            <a:ext cx="7315200" cy="3084513"/>
          </a:xfrm>
          <a:prstGeom prst="rect">
            <a:avLst/>
          </a:prstGeom>
          <a:noFill/>
          <a:ln w="9525">
            <a:noFill/>
            <a:miter lim="800000"/>
            <a:headEnd/>
            <a:tailEnd/>
          </a:ln>
        </p:spPr>
        <p:txBody>
          <a:bodyPr>
            <a:spAutoFit/>
          </a:bodyPr>
          <a:lstStyle/>
          <a:p>
            <a:pPr eaLnBrk="0" hangingPunct="0">
              <a:spcBef>
                <a:spcPct val="50000"/>
              </a:spcBef>
              <a:buFontTx/>
              <a:buBlip>
                <a:blip r:embed="rId3"/>
              </a:buBlip>
            </a:pPr>
            <a:r>
              <a:rPr lang="en-US" b="1" dirty="0"/>
              <a:t> </a:t>
            </a:r>
            <a:r>
              <a:rPr lang="en-US" dirty="0"/>
              <a:t>Why</a:t>
            </a:r>
          </a:p>
          <a:p>
            <a:pPr eaLnBrk="0" hangingPunct="0">
              <a:spcBef>
                <a:spcPct val="50000"/>
              </a:spcBef>
              <a:buFontTx/>
              <a:buBlip>
                <a:blip r:embed="rId3"/>
              </a:buBlip>
            </a:pPr>
            <a:r>
              <a:rPr lang="en-US" b="1" dirty="0"/>
              <a:t> </a:t>
            </a:r>
            <a:r>
              <a:rPr lang="en-US" dirty="0"/>
              <a:t>What</a:t>
            </a:r>
          </a:p>
          <a:p>
            <a:pPr eaLnBrk="0" hangingPunct="0">
              <a:spcBef>
                <a:spcPct val="50000"/>
              </a:spcBef>
              <a:buFontTx/>
              <a:buBlip>
                <a:blip r:embed="rId3"/>
              </a:buBlip>
            </a:pPr>
            <a:r>
              <a:rPr lang="en-US" dirty="0"/>
              <a:t> Who</a:t>
            </a:r>
          </a:p>
          <a:p>
            <a:pPr eaLnBrk="0" hangingPunct="0">
              <a:spcBef>
                <a:spcPct val="50000"/>
              </a:spcBef>
              <a:buFontTx/>
              <a:buBlip>
                <a:blip r:embed="rId3"/>
              </a:buBlip>
            </a:pPr>
            <a:r>
              <a:rPr lang="en-US" dirty="0"/>
              <a:t> When</a:t>
            </a:r>
          </a:p>
          <a:p>
            <a:pPr eaLnBrk="0" hangingPunct="0">
              <a:spcBef>
                <a:spcPct val="50000"/>
              </a:spcBef>
              <a:buFontTx/>
              <a:buBlip>
                <a:blip r:embed="rId3"/>
              </a:buBlip>
            </a:pPr>
            <a:r>
              <a:rPr lang="en-US" dirty="0"/>
              <a:t> How</a:t>
            </a:r>
          </a:p>
        </p:txBody>
      </p:sp>
      <p:sp>
        <p:nvSpPr>
          <p:cNvPr id="326660" name="Text Box 4"/>
          <p:cNvSpPr txBox="1">
            <a:spLocks noChangeArrowheads="1"/>
          </p:cNvSpPr>
          <p:nvPr/>
        </p:nvSpPr>
        <p:spPr bwMode="auto">
          <a:xfrm>
            <a:off x="0" y="0"/>
            <a:ext cx="9144000" cy="707886"/>
          </a:xfrm>
          <a:prstGeom prst="rect">
            <a:avLst/>
          </a:prstGeom>
          <a:noFill/>
          <a:ln w="9525">
            <a:noFill/>
            <a:miter lim="800000"/>
            <a:headEnd/>
            <a:tailEnd/>
          </a:ln>
          <a:effectLst/>
        </p:spPr>
        <p:txBody>
          <a:bodyPr>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What are the P&amp;N Basics?</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533400" y="1066800"/>
            <a:ext cx="8153400" cy="4832092"/>
          </a:xfrm>
          <a:prstGeom prst="rect">
            <a:avLst/>
          </a:prstGeom>
          <a:noFill/>
          <a:ln w="9525">
            <a:noFill/>
            <a:miter lim="800000"/>
            <a:headEnd/>
            <a:tailEnd/>
          </a:ln>
        </p:spPr>
        <p:txBody>
          <a:bodyPr wrap="square">
            <a:spAutoFit/>
          </a:bodyPr>
          <a:lstStyle/>
          <a:p>
            <a:pPr eaLnBrk="0" hangingPunct="0">
              <a:spcBef>
                <a:spcPct val="50000"/>
              </a:spcBef>
              <a:buFontTx/>
              <a:buBlip>
                <a:blip r:embed="rId3"/>
              </a:buBlip>
            </a:pPr>
            <a:r>
              <a:rPr lang="en-US" b="1" dirty="0"/>
              <a:t> </a:t>
            </a:r>
            <a:r>
              <a:rPr lang="en-US" dirty="0"/>
              <a:t>CEQ </a:t>
            </a:r>
            <a:r>
              <a:rPr lang="en-US" dirty="0" smtClean="0"/>
              <a:t>regulations (40 CFR 1502.13): “</a:t>
            </a:r>
            <a:r>
              <a:rPr lang="en-US" i="1" dirty="0"/>
              <a:t>The statement shall briefly specify the underlying </a:t>
            </a:r>
            <a:r>
              <a:rPr lang="en-US" i="1" dirty="0">
                <a:solidFill>
                  <a:srgbClr val="FFFF00"/>
                </a:solidFill>
              </a:rPr>
              <a:t>purpose and need </a:t>
            </a:r>
            <a:r>
              <a:rPr lang="en-US" i="1" dirty="0"/>
              <a:t>to which the agency is responding in proposing the alternatives including the proposed action</a:t>
            </a:r>
            <a:r>
              <a:rPr lang="en-US" dirty="0" smtClean="0"/>
              <a:t>.”</a:t>
            </a:r>
          </a:p>
          <a:p>
            <a:pPr eaLnBrk="0" hangingPunct="0">
              <a:spcBef>
                <a:spcPct val="50000"/>
              </a:spcBef>
              <a:buFontTx/>
              <a:buBlip>
                <a:blip r:embed="rId3"/>
              </a:buBlip>
            </a:pPr>
            <a:endParaRPr lang="en-US" dirty="0" smtClean="0"/>
          </a:p>
          <a:p>
            <a:pPr eaLnBrk="0" hangingPunct="0">
              <a:spcBef>
                <a:spcPct val="50000"/>
              </a:spcBef>
              <a:buBlip>
                <a:blip r:embed="rId3"/>
              </a:buBlip>
            </a:pPr>
            <a:r>
              <a:rPr lang="en-US" dirty="0" smtClean="0"/>
              <a:t> FHWA Technical Advisory T 6640.8A : </a:t>
            </a:r>
            <a:r>
              <a:rPr lang="en-US" i="1" dirty="0" smtClean="0"/>
              <a:t>“Identify </a:t>
            </a:r>
            <a:r>
              <a:rPr lang="en-US" i="1" dirty="0"/>
              <a:t>and describe the proposed action and the transportation </a:t>
            </a:r>
            <a:r>
              <a:rPr lang="en-US" i="1" dirty="0">
                <a:solidFill>
                  <a:srgbClr val="FFFF00"/>
                </a:solidFill>
              </a:rPr>
              <a:t>problem(s)</a:t>
            </a:r>
            <a:r>
              <a:rPr lang="en-US" i="1" dirty="0"/>
              <a:t> or other </a:t>
            </a:r>
            <a:r>
              <a:rPr lang="en-US" i="1" dirty="0">
                <a:solidFill>
                  <a:srgbClr val="FFFF00"/>
                </a:solidFill>
              </a:rPr>
              <a:t>needs</a:t>
            </a:r>
            <a:r>
              <a:rPr lang="en-US" i="1" dirty="0"/>
              <a:t> which it is intended to </a:t>
            </a:r>
            <a:r>
              <a:rPr lang="en-US" i="1" dirty="0" smtClean="0"/>
              <a:t>address..</a:t>
            </a:r>
            <a:r>
              <a:rPr lang="en-US" dirty="0" smtClean="0"/>
              <a:t>.”</a:t>
            </a:r>
            <a:endParaRPr lang="en-US" dirty="0"/>
          </a:p>
        </p:txBody>
      </p:sp>
      <p:sp>
        <p:nvSpPr>
          <p:cNvPr id="2" name="Title 1"/>
          <p:cNvSpPr>
            <a:spLocks noGrp="1"/>
          </p:cNvSpPr>
          <p:nvPr>
            <p:ph type="title"/>
          </p:nvPr>
        </p:nvSpPr>
        <p:spPr/>
        <p:txBody>
          <a:bodyPr/>
          <a:lstStyle/>
          <a:p>
            <a:r>
              <a:rPr lang="en-US" dirty="0" smtClean="0"/>
              <a:t>Is P&amp;N required for an EIS?</a:t>
            </a:r>
            <a:endParaRPr lang="en-US" dirty="0"/>
          </a:p>
        </p:txBody>
      </p:sp>
    </p:spTree>
    <p:extLst>
      <p:ext uri="{BB962C8B-B14F-4D97-AF65-F5344CB8AC3E}">
        <p14:creationId xmlns:p14="http://schemas.microsoft.com/office/powerpoint/2010/main" val="425633351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533400" y="1066800"/>
            <a:ext cx="8153400" cy="4832092"/>
          </a:xfrm>
          <a:prstGeom prst="rect">
            <a:avLst/>
          </a:prstGeom>
          <a:noFill/>
          <a:ln w="9525">
            <a:noFill/>
            <a:miter lim="800000"/>
            <a:headEnd/>
            <a:tailEnd/>
          </a:ln>
        </p:spPr>
        <p:txBody>
          <a:bodyPr wrap="square">
            <a:spAutoFit/>
          </a:bodyPr>
          <a:lstStyle/>
          <a:p>
            <a:pPr eaLnBrk="0" hangingPunct="0">
              <a:spcBef>
                <a:spcPct val="50000"/>
              </a:spcBef>
              <a:buFontTx/>
              <a:buBlip>
                <a:blip r:embed="rId3"/>
              </a:buBlip>
            </a:pPr>
            <a:r>
              <a:rPr lang="en-US" dirty="0" smtClean="0"/>
              <a:t> CEQ regulations (40 CFR 1508.9(b)): </a:t>
            </a:r>
            <a:r>
              <a:rPr lang="en-US" dirty="0"/>
              <a:t>“</a:t>
            </a:r>
            <a:r>
              <a:rPr lang="en-US" i="1" dirty="0"/>
              <a:t>Shall include brief discussions of the </a:t>
            </a:r>
            <a:r>
              <a:rPr lang="en-US" i="1" dirty="0">
                <a:solidFill>
                  <a:srgbClr val="FFFF00"/>
                </a:solidFill>
              </a:rPr>
              <a:t>need</a:t>
            </a:r>
            <a:r>
              <a:rPr lang="en-US" i="1" dirty="0"/>
              <a:t> for the proposal</a:t>
            </a:r>
            <a:r>
              <a:rPr lang="en-US" dirty="0"/>
              <a:t>…”</a:t>
            </a:r>
          </a:p>
          <a:p>
            <a:pPr eaLnBrk="0" hangingPunct="0">
              <a:spcBef>
                <a:spcPct val="50000"/>
              </a:spcBef>
            </a:pPr>
            <a:endParaRPr lang="en-US" dirty="0" smtClean="0"/>
          </a:p>
          <a:p>
            <a:pPr eaLnBrk="0" hangingPunct="0">
              <a:spcBef>
                <a:spcPct val="50000"/>
              </a:spcBef>
              <a:buFontTx/>
              <a:buBlip>
                <a:blip r:embed="rId3"/>
              </a:buBlip>
            </a:pPr>
            <a:r>
              <a:rPr lang="en-US" dirty="0" smtClean="0"/>
              <a:t> FHWA Technical Advisory T 6640.8A : </a:t>
            </a:r>
            <a:r>
              <a:rPr lang="en-US" i="1" dirty="0" smtClean="0"/>
              <a:t>“Identify </a:t>
            </a:r>
            <a:r>
              <a:rPr lang="en-US" i="1" dirty="0"/>
              <a:t>and describe the transportation or other </a:t>
            </a:r>
            <a:r>
              <a:rPr lang="en-US" i="1" dirty="0">
                <a:solidFill>
                  <a:srgbClr val="FFFF00"/>
                </a:solidFill>
              </a:rPr>
              <a:t>needs</a:t>
            </a:r>
            <a:r>
              <a:rPr lang="en-US" i="1" dirty="0"/>
              <a:t> which the proposed action is intended to </a:t>
            </a:r>
            <a:r>
              <a:rPr lang="en-US" i="1" dirty="0" smtClean="0"/>
              <a:t>satisfy”</a:t>
            </a:r>
          </a:p>
          <a:p>
            <a:pPr eaLnBrk="0" hangingPunct="0">
              <a:spcBef>
                <a:spcPct val="50000"/>
              </a:spcBef>
              <a:buFontTx/>
              <a:buBlip>
                <a:blip r:embed="rId3"/>
              </a:buBlip>
            </a:pPr>
            <a:endParaRPr lang="en-US" i="1" dirty="0"/>
          </a:p>
          <a:p>
            <a:pPr algn="ctr" eaLnBrk="0" hangingPunct="0">
              <a:spcBef>
                <a:spcPct val="50000"/>
              </a:spcBef>
            </a:pPr>
            <a:r>
              <a:rPr lang="en-US" dirty="0" smtClean="0">
                <a:solidFill>
                  <a:srgbClr val="FFFF00"/>
                </a:solidFill>
              </a:rPr>
              <a:t>So what about a CE?</a:t>
            </a:r>
            <a:endParaRPr lang="en-US" dirty="0">
              <a:solidFill>
                <a:srgbClr val="FFFF00"/>
              </a:solidFill>
            </a:endParaRPr>
          </a:p>
        </p:txBody>
      </p:sp>
      <p:sp>
        <p:nvSpPr>
          <p:cNvPr id="2" name="Title 1"/>
          <p:cNvSpPr>
            <a:spLocks noGrp="1"/>
          </p:cNvSpPr>
          <p:nvPr>
            <p:ph type="title"/>
          </p:nvPr>
        </p:nvSpPr>
        <p:spPr/>
        <p:txBody>
          <a:bodyPr/>
          <a:lstStyle/>
          <a:p>
            <a:r>
              <a:rPr lang="en-US" dirty="0" smtClean="0"/>
              <a:t>Is P&amp;N required for an EA?</a:t>
            </a:r>
            <a:endParaRPr lang="en-US" dirty="0"/>
          </a:p>
        </p:txBody>
      </p:sp>
    </p:spTree>
    <p:extLst>
      <p:ext uri="{BB962C8B-B14F-4D97-AF65-F5344CB8AC3E}">
        <p14:creationId xmlns:p14="http://schemas.microsoft.com/office/powerpoint/2010/main" val="29400148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NEPA Assumption?</a:t>
            </a:r>
            <a:endParaRPr lang="en-US" dirty="0"/>
          </a:p>
        </p:txBody>
      </p:sp>
      <p:sp>
        <p:nvSpPr>
          <p:cNvPr id="5" name="TextBox 4"/>
          <p:cNvSpPr txBox="1"/>
          <p:nvPr/>
        </p:nvSpPr>
        <p:spPr>
          <a:xfrm>
            <a:off x="914400" y="1828800"/>
            <a:ext cx="7543800" cy="3046988"/>
          </a:xfrm>
          <a:prstGeom prst="rect">
            <a:avLst/>
          </a:prstGeom>
          <a:noFill/>
        </p:spPr>
        <p:txBody>
          <a:bodyPr wrap="square" rtlCol="0">
            <a:spAutoFit/>
          </a:bodyPr>
          <a:lstStyle/>
          <a:p>
            <a:r>
              <a:rPr lang="en-US" sz="3200" dirty="0" smtClean="0"/>
              <a:t>23 USC 327:</a:t>
            </a:r>
          </a:p>
          <a:p>
            <a:r>
              <a:rPr lang="en-US" sz="3200" i="1" dirty="0" smtClean="0"/>
              <a:t>“…the [USDOT] Secretary </a:t>
            </a:r>
            <a:r>
              <a:rPr lang="en-US" sz="3200" i="1" dirty="0"/>
              <a:t>may assign, and the State may assume, the responsibilities of the Secretary with respect to one or more highway projects within the State under the National Environmental Policy Act of </a:t>
            </a:r>
            <a:r>
              <a:rPr lang="en-US" sz="3200" i="1" dirty="0" smtClean="0"/>
              <a:t>1969</a:t>
            </a:r>
            <a:r>
              <a:rPr lang="en-US" sz="3200" dirty="0" smtClean="0"/>
              <a:t>”</a:t>
            </a:r>
            <a:endParaRPr lang="en-US" sz="3200" dirty="0"/>
          </a:p>
        </p:txBody>
      </p:sp>
    </p:spTree>
    <p:extLst>
      <p:ext uri="{BB962C8B-B14F-4D97-AF65-F5344CB8AC3E}">
        <p14:creationId xmlns:p14="http://schemas.microsoft.com/office/powerpoint/2010/main" val="202046255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3"/>
          <p:cNvSpPr txBox="1">
            <a:spLocks noChangeArrowheads="1"/>
          </p:cNvSpPr>
          <p:nvPr/>
        </p:nvSpPr>
        <p:spPr bwMode="auto">
          <a:xfrm>
            <a:off x="914400" y="1524000"/>
            <a:ext cx="7772400" cy="1600438"/>
          </a:xfrm>
          <a:prstGeom prst="rect">
            <a:avLst/>
          </a:prstGeom>
          <a:noFill/>
          <a:ln w="9525">
            <a:noFill/>
            <a:miter lim="800000"/>
            <a:headEnd/>
            <a:tailEnd/>
          </a:ln>
        </p:spPr>
        <p:txBody>
          <a:bodyPr wrap="square">
            <a:spAutoFit/>
          </a:bodyPr>
          <a:lstStyle/>
          <a:p>
            <a:pPr eaLnBrk="0" hangingPunct="0">
              <a:spcBef>
                <a:spcPct val="50000"/>
              </a:spcBef>
            </a:pPr>
            <a:r>
              <a:rPr lang="en-US" dirty="0" smtClean="0">
                <a:solidFill>
                  <a:srgbClr val="FFFF00"/>
                </a:solidFill>
              </a:rPr>
              <a:t>Some part of the transportation system is not performing as well as we’d like</a:t>
            </a:r>
          </a:p>
          <a:p>
            <a:pPr eaLnBrk="0" hangingPunct="0">
              <a:spcBef>
                <a:spcPct val="50000"/>
              </a:spcBef>
            </a:pPr>
            <a:endParaRPr lang="en-US" dirty="0"/>
          </a:p>
        </p:txBody>
      </p:sp>
      <p:sp>
        <p:nvSpPr>
          <p:cNvPr id="2" name="Title 1"/>
          <p:cNvSpPr>
            <a:spLocks noGrp="1"/>
          </p:cNvSpPr>
          <p:nvPr>
            <p:ph type="title"/>
          </p:nvPr>
        </p:nvSpPr>
        <p:spPr/>
        <p:txBody>
          <a:bodyPr/>
          <a:lstStyle/>
          <a:p>
            <a:r>
              <a:rPr lang="en-US" dirty="0" smtClean="0"/>
              <a:t>What is a “need”?</a:t>
            </a:r>
            <a:endParaRPr lang="en-US" dirty="0"/>
          </a:p>
        </p:txBody>
      </p:sp>
    </p:spTree>
    <p:extLst>
      <p:ext uri="{BB962C8B-B14F-4D97-AF65-F5344CB8AC3E}">
        <p14:creationId xmlns:p14="http://schemas.microsoft.com/office/powerpoint/2010/main" val="276007551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14400" y="1524000"/>
            <a:ext cx="7772400" cy="954107"/>
          </a:xfrm>
          <a:prstGeom prst="rect">
            <a:avLst/>
          </a:prstGeom>
          <a:noFill/>
          <a:ln w="9525">
            <a:noFill/>
            <a:miter lim="800000"/>
            <a:headEnd/>
            <a:tailEnd/>
          </a:ln>
        </p:spPr>
        <p:txBody>
          <a:bodyPr wrap="square">
            <a:spAutoFit/>
          </a:bodyPr>
          <a:lstStyle/>
          <a:p>
            <a:pPr eaLnBrk="0" hangingPunct="0">
              <a:spcBef>
                <a:spcPct val="50000"/>
              </a:spcBef>
            </a:pPr>
            <a:r>
              <a:rPr lang="en-US" dirty="0">
                <a:solidFill>
                  <a:srgbClr val="FFFF00"/>
                </a:solidFill>
              </a:rPr>
              <a:t>T</a:t>
            </a:r>
            <a:r>
              <a:rPr lang="en-US" dirty="0" smtClean="0">
                <a:solidFill>
                  <a:srgbClr val="FFFF00"/>
                </a:solidFill>
              </a:rPr>
              <a:t>his is how we’d like the transportation facility to perform when we’re done with the project</a:t>
            </a:r>
          </a:p>
        </p:txBody>
      </p:sp>
      <p:sp>
        <p:nvSpPr>
          <p:cNvPr id="2" name="Title 1"/>
          <p:cNvSpPr>
            <a:spLocks noGrp="1"/>
          </p:cNvSpPr>
          <p:nvPr>
            <p:ph type="title"/>
          </p:nvPr>
        </p:nvSpPr>
        <p:spPr/>
        <p:txBody>
          <a:bodyPr/>
          <a:lstStyle/>
          <a:p>
            <a:r>
              <a:rPr lang="en-US" dirty="0" smtClean="0"/>
              <a:t>What is a “purpose”?</a:t>
            </a:r>
            <a:endParaRPr lang="en-US" dirty="0"/>
          </a:p>
        </p:txBody>
      </p:sp>
    </p:spTree>
    <p:extLst>
      <p:ext uri="{BB962C8B-B14F-4D97-AF65-F5344CB8AC3E}">
        <p14:creationId xmlns:p14="http://schemas.microsoft.com/office/powerpoint/2010/main" val="144108421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990600" y="1066800"/>
            <a:ext cx="7543800" cy="4832092"/>
          </a:xfrm>
          <a:prstGeom prst="rect">
            <a:avLst/>
          </a:prstGeom>
          <a:noFill/>
          <a:ln w="9525">
            <a:noFill/>
            <a:miter lim="800000"/>
            <a:headEnd/>
            <a:tailEnd/>
          </a:ln>
        </p:spPr>
        <p:txBody>
          <a:bodyPr>
            <a:spAutoFit/>
          </a:bodyPr>
          <a:lstStyle/>
          <a:p>
            <a:pPr eaLnBrk="0" hangingPunct="0">
              <a:spcBef>
                <a:spcPct val="50000"/>
              </a:spcBef>
            </a:pPr>
            <a:r>
              <a:rPr lang="en-US" dirty="0"/>
              <a:t>To communicate the full range of factors  considered in decision-making:</a:t>
            </a:r>
          </a:p>
          <a:p>
            <a:pPr eaLnBrk="0" hangingPunct="0"/>
            <a:endParaRPr lang="en-US" dirty="0"/>
          </a:p>
          <a:p>
            <a:pPr eaLnBrk="0" hangingPunct="0"/>
            <a:r>
              <a:rPr lang="en-US" dirty="0"/>
              <a:t>A </a:t>
            </a:r>
            <a:r>
              <a:rPr lang="en-US" dirty="0">
                <a:solidFill>
                  <a:srgbClr val="FFFF00"/>
                </a:solidFill>
              </a:rPr>
              <a:t>primary purpose</a:t>
            </a:r>
            <a:r>
              <a:rPr lang="en-US" dirty="0"/>
              <a:t> is a “driver” of the project (a fundamental reason for the project)</a:t>
            </a:r>
          </a:p>
          <a:p>
            <a:pPr eaLnBrk="0" hangingPunct="0"/>
            <a:endParaRPr lang="en-US" dirty="0"/>
          </a:p>
          <a:p>
            <a:pPr eaLnBrk="0" hangingPunct="0"/>
            <a:r>
              <a:rPr lang="en-US" dirty="0"/>
              <a:t>A secondary purpose (“</a:t>
            </a:r>
            <a:r>
              <a:rPr lang="en-US" dirty="0">
                <a:solidFill>
                  <a:srgbClr val="FFFF00"/>
                </a:solidFill>
              </a:rPr>
              <a:t>other desirable outcome</a:t>
            </a:r>
            <a:r>
              <a:rPr lang="en-US" dirty="0"/>
              <a:t>”) is desirable, but not a core purpose</a:t>
            </a:r>
          </a:p>
          <a:p>
            <a:pPr eaLnBrk="0" hangingPunct="0">
              <a:spcBef>
                <a:spcPct val="50000"/>
              </a:spcBef>
            </a:pPr>
            <a:endParaRPr lang="en-US" b="1" dirty="0" smtClean="0"/>
          </a:p>
          <a:p>
            <a:pPr algn="ctr" eaLnBrk="0" hangingPunct="0">
              <a:spcBef>
                <a:spcPct val="50000"/>
              </a:spcBef>
            </a:pPr>
            <a:r>
              <a:rPr lang="en-US" dirty="0" smtClean="0"/>
              <a:t>Why might you want to differentiate?</a:t>
            </a:r>
            <a:endParaRPr lang="en-US" dirty="0"/>
          </a:p>
        </p:txBody>
      </p:sp>
      <p:sp>
        <p:nvSpPr>
          <p:cNvPr id="2" name="Title 1"/>
          <p:cNvSpPr>
            <a:spLocks noGrp="1"/>
          </p:cNvSpPr>
          <p:nvPr>
            <p:ph type="title"/>
          </p:nvPr>
        </p:nvSpPr>
        <p:spPr/>
        <p:txBody>
          <a:bodyPr/>
          <a:lstStyle/>
          <a:p>
            <a:r>
              <a:rPr lang="en-US" dirty="0" smtClean="0"/>
              <a:t>Are all purposes equal?</a:t>
            </a:r>
            <a:endParaRPr lang="en-US" dirty="0"/>
          </a:p>
        </p:txBody>
      </p:sp>
    </p:spTree>
    <p:extLst>
      <p:ext uri="{BB962C8B-B14F-4D97-AF65-F5344CB8AC3E}">
        <p14:creationId xmlns:p14="http://schemas.microsoft.com/office/powerpoint/2010/main" val="308586186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a:effectLst>
                  <a:outerShdw blurRad="38100" dist="38100" dir="2700000" algn="tl">
                    <a:srgbClr val="000000"/>
                  </a:outerShdw>
                </a:effectLst>
                <a:latin typeface="Arial" pitchFamily="34" charset="0"/>
              </a:rPr>
              <a:t>Who Develops P&amp;N?</a:t>
            </a:r>
          </a:p>
        </p:txBody>
      </p:sp>
      <p:sp>
        <p:nvSpPr>
          <p:cNvPr id="97282" name="Text Box 4"/>
          <p:cNvSpPr txBox="1">
            <a:spLocks noChangeArrowheads="1"/>
          </p:cNvSpPr>
          <p:nvPr/>
        </p:nvSpPr>
        <p:spPr bwMode="auto">
          <a:xfrm>
            <a:off x="914400" y="1524000"/>
            <a:ext cx="7315200" cy="2462213"/>
          </a:xfrm>
          <a:prstGeom prst="rect">
            <a:avLst/>
          </a:prstGeom>
          <a:noFill/>
          <a:ln w="9525">
            <a:noFill/>
            <a:miter lim="800000"/>
            <a:headEnd/>
            <a:tailEnd/>
          </a:ln>
        </p:spPr>
        <p:txBody>
          <a:bodyPr>
            <a:spAutoFit/>
          </a:bodyPr>
          <a:lstStyle/>
          <a:p>
            <a:pPr eaLnBrk="0" hangingPunct="0">
              <a:spcBef>
                <a:spcPct val="50000"/>
              </a:spcBef>
              <a:buFontTx/>
              <a:buBlip>
                <a:blip r:embed="rId3"/>
              </a:buBlip>
            </a:pPr>
            <a:r>
              <a:rPr lang="en-US" dirty="0" smtClean="0"/>
              <a:t> Responsibility 	= lead Federal agency</a:t>
            </a:r>
          </a:p>
          <a:p>
            <a:pPr eaLnBrk="0" hangingPunct="0">
              <a:spcBef>
                <a:spcPct val="50000"/>
              </a:spcBef>
              <a:buFontTx/>
              <a:buBlip>
                <a:blip r:embed="rId3"/>
              </a:buBlip>
            </a:pPr>
            <a:r>
              <a:rPr lang="en-US" dirty="0" smtClean="0"/>
              <a:t> Pre-NEPA Assumption = FHWA</a:t>
            </a:r>
          </a:p>
          <a:p>
            <a:pPr eaLnBrk="0" hangingPunct="0">
              <a:spcBef>
                <a:spcPct val="50000"/>
              </a:spcBef>
              <a:buFontTx/>
              <a:buBlip>
                <a:blip r:embed="rId3"/>
              </a:buBlip>
            </a:pPr>
            <a:r>
              <a:rPr lang="en-US" dirty="0">
                <a:solidFill>
                  <a:srgbClr val="FFFF00"/>
                </a:solidFill>
              </a:rPr>
              <a:t> </a:t>
            </a:r>
            <a:r>
              <a:rPr lang="en-US" dirty="0" smtClean="0">
                <a:solidFill>
                  <a:srgbClr val="FFFF00"/>
                </a:solidFill>
              </a:rPr>
              <a:t>Post-NEPA Assumption = Alaska DOT</a:t>
            </a:r>
          </a:p>
          <a:p>
            <a:pPr eaLnBrk="0" hangingPunct="0">
              <a:spcBef>
                <a:spcPct val="50000"/>
              </a:spcBef>
              <a:buFontTx/>
              <a:buBlip>
                <a:blip r:embed="rId3"/>
              </a:buBlip>
            </a:pPr>
            <a:r>
              <a:rPr lang="en-US" dirty="0">
                <a:solidFill>
                  <a:srgbClr val="FFFF00"/>
                </a:solidFill>
              </a:rPr>
              <a:t> </a:t>
            </a:r>
            <a:r>
              <a:rPr lang="en-US" dirty="0" smtClean="0"/>
              <a:t>other?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9"/>
          <p:cNvSpPr>
            <a:spLocks noChangeArrowheads="1"/>
          </p:cNvSpPr>
          <p:nvPr/>
        </p:nvSpPr>
        <p:spPr bwMode="auto">
          <a:xfrm>
            <a:off x="4343400" y="838200"/>
            <a:ext cx="4572000" cy="5410200"/>
          </a:xfrm>
          <a:prstGeom prst="rect">
            <a:avLst/>
          </a:prstGeom>
          <a:noFill/>
          <a:ln w="19050" algn="ctr">
            <a:solidFill>
              <a:srgbClr val="FFFF00"/>
            </a:solidFill>
            <a:prstDash val="dash"/>
            <a:round/>
            <a:headEnd/>
            <a:tailEnd/>
          </a:ln>
        </p:spPr>
        <p:txBody>
          <a:bodyPr anchor="ctr"/>
          <a:lstStyle/>
          <a:p>
            <a:pPr algn="ctr" eaLnBrk="0" hangingPunct="0"/>
            <a:endParaRPr lang="en-US"/>
          </a:p>
        </p:txBody>
      </p:sp>
      <p:sp>
        <p:nvSpPr>
          <p:cNvPr id="109570" name="Rectangle 27"/>
          <p:cNvSpPr>
            <a:spLocks noChangeArrowheads="1"/>
          </p:cNvSpPr>
          <p:nvPr/>
        </p:nvSpPr>
        <p:spPr bwMode="auto">
          <a:xfrm>
            <a:off x="723900" y="828675"/>
            <a:ext cx="3981450" cy="5410200"/>
          </a:xfrm>
          <a:prstGeom prst="rect">
            <a:avLst/>
          </a:prstGeom>
          <a:noFill/>
          <a:ln w="19050" algn="ctr">
            <a:solidFill>
              <a:schemeClr val="tx1"/>
            </a:solidFill>
            <a:prstDash val="dash"/>
            <a:round/>
            <a:headEnd/>
            <a:tailEnd/>
          </a:ln>
        </p:spPr>
        <p:txBody>
          <a:bodyPr anchor="ctr"/>
          <a:lstStyle/>
          <a:p>
            <a:pPr algn="ctr" eaLnBrk="0" hangingPunct="0"/>
            <a:endParaRPr lang="en-US"/>
          </a:p>
        </p:txBody>
      </p:sp>
      <p:sp>
        <p:nvSpPr>
          <p:cNvPr id="275460" name="Text Box 4"/>
          <p:cNvSpPr txBox="1">
            <a:spLocks noChangeArrowheads="1"/>
          </p:cNvSpPr>
          <p:nvPr/>
        </p:nvSpPr>
        <p:spPr bwMode="auto">
          <a:xfrm>
            <a:off x="0" y="0"/>
            <a:ext cx="9144000" cy="707886"/>
          </a:xfrm>
          <a:prstGeom prst="rect">
            <a:avLst/>
          </a:prstGeom>
          <a:noFill/>
          <a:ln w="9525">
            <a:noFill/>
            <a:miter lim="800000"/>
            <a:headEnd/>
            <a:tailEnd/>
          </a:ln>
          <a:effectLst/>
        </p:spPr>
        <p:txBody>
          <a:bodyPr>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When is P&amp;N Crafted?</a:t>
            </a:r>
            <a:endParaRPr lang="en-US" sz="4000" b="1" dirty="0">
              <a:effectLst>
                <a:outerShdw blurRad="38100" dist="38100" dir="2700000" algn="tl">
                  <a:srgbClr val="000000"/>
                </a:outerShdw>
              </a:effectLst>
              <a:latin typeface="Arial" pitchFamily="34" charset="0"/>
            </a:endParaRPr>
          </a:p>
        </p:txBody>
      </p:sp>
      <p:sp>
        <p:nvSpPr>
          <p:cNvPr id="5" name="Rectangle 4"/>
          <p:cNvSpPr/>
          <p:nvPr/>
        </p:nvSpPr>
        <p:spPr bwMode="auto">
          <a:xfrm>
            <a:off x="990600" y="990600"/>
            <a:ext cx="2819400" cy="1514475"/>
          </a:xfrm>
          <a:prstGeom prst="rect">
            <a:avLst/>
          </a:prstGeom>
          <a:solidFill>
            <a:schemeClr val="tx1"/>
          </a:solidFill>
          <a:ln w="19050" cap="flat" cmpd="sng" algn="ctr">
            <a:noFill/>
            <a:prstDash val="solid"/>
            <a:round/>
            <a:headEnd type="none" w="med" len="med"/>
            <a:tailEnd type="none" w="med" len="med"/>
          </a:ln>
          <a:effectLst/>
        </p:spPr>
        <p:txBody>
          <a:bodyPr anchor="ctr"/>
          <a:lstStyle/>
          <a:p>
            <a:pPr algn="ctr" eaLnBrk="0" hangingPunct="0">
              <a:defRPr/>
            </a:pPr>
            <a:r>
              <a:rPr lang="en-US" sz="2400" dirty="0" smtClean="0">
                <a:solidFill>
                  <a:schemeClr val="accent6"/>
                </a:solidFill>
                <a:latin typeface="Arial" pitchFamily="34" charset="0"/>
              </a:rPr>
              <a:t>Planning</a:t>
            </a:r>
            <a:endParaRPr lang="en-US" sz="2400" dirty="0">
              <a:solidFill>
                <a:schemeClr val="accent6"/>
              </a:solidFill>
              <a:latin typeface="Arial" pitchFamily="34" charset="0"/>
            </a:endParaRPr>
          </a:p>
          <a:p>
            <a:pPr algn="ctr" eaLnBrk="0" hangingPunct="0">
              <a:defRPr/>
            </a:pPr>
            <a:r>
              <a:rPr lang="en-US" sz="2000" dirty="0">
                <a:solidFill>
                  <a:schemeClr val="accent6"/>
                </a:solidFill>
                <a:latin typeface="Arial" pitchFamily="34" charset="0"/>
              </a:rPr>
              <a:t>(Proposed </a:t>
            </a:r>
            <a:r>
              <a:rPr lang="en-US" sz="2000" dirty="0" smtClean="0">
                <a:solidFill>
                  <a:schemeClr val="accent6"/>
                </a:solidFill>
                <a:latin typeface="Arial" pitchFamily="34" charset="0"/>
              </a:rPr>
              <a:t>Projects)</a:t>
            </a:r>
          </a:p>
          <a:p>
            <a:pPr algn="ctr" eaLnBrk="0" hangingPunct="0">
              <a:defRPr/>
            </a:pPr>
            <a:r>
              <a:rPr lang="en-US" sz="2000" dirty="0" smtClean="0">
                <a:solidFill>
                  <a:schemeClr val="accent6"/>
                </a:solidFill>
                <a:latin typeface="Arial" pitchFamily="34" charset="0"/>
              </a:rPr>
              <a:t>Collect P&amp;N Data</a:t>
            </a:r>
            <a:endParaRPr lang="en-US" sz="2000" dirty="0">
              <a:solidFill>
                <a:schemeClr val="accent6"/>
              </a:solidFill>
              <a:latin typeface="Arial" pitchFamily="34" charset="0"/>
            </a:endParaRPr>
          </a:p>
        </p:txBody>
      </p:sp>
      <p:sp>
        <p:nvSpPr>
          <p:cNvPr id="8" name="Rectangle 7"/>
          <p:cNvSpPr/>
          <p:nvPr/>
        </p:nvSpPr>
        <p:spPr bwMode="auto">
          <a:xfrm>
            <a:off x="5410200" y="2971799"/>
            <a:ext cx="3051802" cy="762001"/>
          </a:xfrm>
          <a:prstGeom prst="rect">
            <a:avLst/>
          </a:prstGeom>
          <a:solidFill>
            <a:schemeClr val="tx1"/>
          </a:solidFill>
          <a:ln w="19050" cap="flat" cmpd="sng" algn="ctr">
            <a:noFill/>
            <a:prstDash val="solid"/>
            <a:round/>
            <a:headEnd type="none" w="med" len="med"/>
            <a:tailEnd type="none" w="med" len="med"/>
          </a:ln>
          <a:effectLst/>
        </p:spPr>
        <p:txBody>
          <a:bodyPr anchor="ctr"/>
          <a:lstStyle/>
          <a:p>
            <a:pPr algn="ctr" eaLnBrk="0" hangingPunct="0">
              <a:defRPr/>
            </a:pPr>
            <a:r>
              <a:rPr lang="en-US" sz="2400" dirty="0" smtClean="0">
                <a:solidFill>
                  <a:schemeClr val="accent6"/>
                </a:solidFill>
                <a:latin typeface="Arial" pitchFamily="34" charset="0"/>
              </a:rPr>
              <a:t>Finalize</a:t>
            </a:r>
            <a:endParaRPr lang="en-US" sz="2400" dirty="0">
              <a:solidFill>
                <a:schemeClr val="accent6"/>
              </a:solidFill>
              <a:latin typeface="Arial" pitchFamily="34" charset="0"/>
            </a:endParaRPr>
          </a:p>
          <a:p>
            <a:pPr algn="ctr" eaLnBrk="0" hangingPunct="0">
              <a:defRPr/>
            </a:pPr>
            <a:r>
              <a:rPr lang="en-US" sz="2400" dirty="0" smtClean="0">
                <a:solidFill>
                  <a:schemeClr val="accent6"/>
                </a:solidFill>
                <a:latin typeface="Arial" pitchFamily="34" charset="0"/>
              </a:rPr>
              <a:t>P&amp;N</a:t>
            </a:r>
            <a:endParaRPr lang="en-US" sz="2400" dirty="0">
              <a:solidFill>
                <a:schemeClr val="accent6"/>
              </a:solidFill>
              <a:latin typeface="Arial" pitchFamily="34" charset="0"/>
            </a:endParaRPr>
          </a:p>
        </p:txBody>
      </p:sp>
      <p:sp>
        <p:nvSpPr>
          <p:cNvPr id="9" name="Rectangle 8"/>
          <p:cNvSpPr/>
          <p:nvPr/>
        </p:nvSpPr>
        <p:spPr bwMode="auto">
          <a:xfrm>
            <a:off x="5041900" y="990599"/>
            <a:ext cx="1905000" cy="1066800"/>
          </a:xfrm>
          <a:prstGeom prst="rect">
            <a:avLst/>
          </a:prstGeom>
          <a:solidFill>
            <a:schemeClr val="tx1"/>
          </a:solidFill>
          <a:ln w="19050" cap="flat" cmpd="sng" algn="ctr">
            <a:noFill/>
            <a:prstDash val="solid"/>
            <a:round/>
            <a:headEnd type="none" w="med" len="med"/>
            <a:tailEnd type="none" w="med" len="med"/>
          </a:ln>
          <a:effectLst/>
        </p:spPr>
        <p:txBody>
          <a:bodyPr anchor="ctr"/>
          <a:lstStyle/>
          <a:p>
            <a:pPr algn="ctr" eaLnBrk="0" hangingPunct="0">
              <a:defRPr/>
            </a:pPr>
            <a:r>
              <a:rPr lang="en-US" sz="2400" dirty="0">
                <a:solidFill>
                  <a:schemeClr val="accent6"/>
                </a:solidFill>
                <a:latin typeface="Arial" pitchFamily="34" charset="0"/>
              </a:rPr>
              <a:t>Alternatives</a:t>
            </a:r>
          </a:p>
          <a:p>
            <a:pPr algn="ctr" eaLnBrk="0" hangingPunct="0">
              <a:defRPr/>
            </a:pPr>
            <a:r>
              <a:rPr lang="en-US" sz="2400" dirty="0">
                <a:solidFill>
                  <a:schemeClr val="accent6"/>
                </a:solidFill>
                <a:latin typeface="Arial" pitchFamily="34" charset="0"/>
              </a:rPr>
              <a:t>Based on P&amp;N</a:t>
            </a:r>
          </a:p>
        </p:txBody>
      </p:sp>
      <p:sp>
        <p:nvSpPr>
          <p:cNvPr id="10" name="Rectangle 9"/>
          <p:cNvSpPr/>
          <p:nvPr/>
        </p:nvSpPr>
        <p:spPr bwMode="auto">
          <a:xfrm>
            <a:off x="7106444" y="990600"/>
            <a:ext cx="1756569" cy="1066800"/>
          </a:xfrm>
          <a:prstGeom prst="rect">
            <a:avLst/>
          </a:prstGeom>
          <a:solidFill>
            <a:schemeClr val="tx1"/>
          </a:solidFill>
          <a:ln w="19050" cap="flat" cmpd="sng" algn="ctr">
            <a:noFill/>
            <a:prstDash val="solid"/>
            <a:round/>
            <a:headEnd type="none" w="med" len="med"/>
            <a:tailEnd type="none" w="med" len="med"/>
          </a:ln>
          <a:effectLst/>
        </p:spPr>
        <p:txBody>
          <a:bodyPr anchor="ctr"/>
          <a:lstStyle/>
          <a:p>
            <a:pPr algn="ctr" eaLnBrk="0" hangingPunct="0">
              <a:defRPr/>
            </a:pPr>
            <a:r>
              <a:rPr lang="en-US" sz="2400" dirty="0" smtClean="0">
                <a:solidFill>
                  <a:schemeClr val="accent6"/>
                </a:solidFill>
                <a:latin typeface="Arial" pitchFamily="34" charset="0"/>
              </a:rPr>
              <a:t>P&amp;N In</a:t>
            </a:r>
            <a:endParaRPr lang="en-US" sz="2400" dirty="0">
              <a:solidFill>
                <a:schemeClr val="accent6"/>
              </a:solidFill>
              <a:latin typeface="Arial" pitchFamily="34" charset="0"/>
            </a:endParaRPr>
          </a:p>
          <a:p>
            <a:pPr algn="ctr" eaLnBrk="0" hangingPunct="0">
              <a:defRPr/>
            </a:pPr>
            <a:r>
              <a:rPr lang="en-US" sz="2400" dirty="0">
                <a:solidFill>
                  <a:schemeClr val="accent6"/>
                </a:solidFill>
                <a:latin typeface="Arial" pitchFamily="34" charset="0"/>
              </a:rPr>
              <a:t>NEPA Doc</a:t>
            </a:r>
          </a:p>
        </p:txBody>
      </p:sp>
      <p:cxnSp>
        <p:nvCxnSpPr>
          <p:cNvPr id="109577" name="Straight Arrow Connector 11"/>
          <p:cNvCxnSpPr>
            <a:cxnSpLocks noChangeShapeType="1"/>
            <a:stCxn id="5" idx="2"/>
            <a:endCxn id="26" idx="0"/>
          </p:cNvCxnSpPr>
          <p:nvPr/>
        </p:nvCxnSpPr>
        <p:spPr bwMode="auto">
          <a:xfrm>
            <a:off x="2400300" y="2505075"/>
            <a:ext cx="0" cy="304800"/>
          </a:xfrm>
          <a:prstGeom prst="straightConnector1">
            <a:avLst/>
          </a:prstGeom>
          <a:noFill/>
          <a:ln w="25400" algn="ctr">
            <a:solidFill>
              <a:srgbClr val="FFFF00"/>
            </a:solidFill>
            <a:round/>
            <a:headEnd/>
            <a:tailEnd type="triangle" w="lg" len="lg"/>
          </a:ln>
        </p:spPr>
      </p:cxnSp>
      <p:cxnSp>
        <p:nvCxnSpPr>
          <p:cNvPr id="109578" name="Elbow Connector 18"/>
          <p:cNvCxnSpPr>
            <a:cxnSpLocks noChangeShapeType="1"/>
            <a:stCxn id="8" idx="0"/>
            <a:endCxn id="9" idx="2"/>
          </p:cNvCxnSpPr>
          <p:nvPr/>
        </p:nvCxnSpPr>
        <p:spPr bwMode="auto">
          <a:xfrm rot="16200000" flipV="1">
            <a:off x="6008051" y="2043748"/>
            <a:ext cx="914400" cy="941701"/>
          </a:xfrm>
          <a:prstGeom prst="bentConnector3">
            <a:avLst>
              <a:gd name="adj1" fmla="val 50000"/>
            </a:avLst>
          </a:prstGeom>
          <a:noFill/>
          <a:ln w="25400" algn="ctr">
            <a:solidFill>
              <a:srgbClr val="FFFF00"/>
            </a:solidFill>
            <a:round/>
            <a:headEnd/>
            <a:tailEnd type="triangle" w="lg" len="lg"/>
          </a:ln>
        </p:spPr>
      </p:cxnSp>
      <p:cxnSp>
        <p:nvCxnSpPr>
          <p:cNvPr id="109579" name="Elbow Connector 19"/>
          <p:cNvCxnSpPr>
            <a:cxnSpLocks noChangeShapeType="1"/>
            <a:stCxn id="8" idx="0"/>
            <a:endCxn id="10" idx="2"/>
          </p:cNvCxnSpPr>
          <p:nvPr/>
        </p:nvCxnSpPr>
        <p:spPr bwMode="auto">
          <a:xfrm rot="5400000" flipH="1" flipV="1">
            <a:off x="7003216" y="1990286"/>
            <a:ext cx="914399" cy="1048628"/>
          </a:xfrm>
          <a:prstGeom prst="bentConnector3">
            <a:avLst>
              <a:gd name="adj1" fmla="val 50000"/>
            </a:avLst>
          </a:prstGeom>
          <a:noFill/>
          <a:ln w="25400" algn="ctr">
            <a:solidFill>
              <a:srgbClr val="FFFF00"/>
            </a:solidFill>
            <a:round/>
            <a:headEnd/>
            <a:tailEnd type="triangle" w="lg" len="lg"/>
          </a:ln>
        </p:spPr>
      </p:cxnSp>
      <p:sp>
        <p:nvSpPr>
          <p:cNvPr id="26" name="Rectangle 25"/>
          <p:cNvSpPr/>
          <p:nvPr/>
        </p:nvSpPr>
        <p:spPr bwMode="auto">
          <a:xfrm>
            <a:off x="990600" y="2809875"/>
            <a:ext cx="2819400" cy="1447800"/>
          </a:xfrm>
          <a:prstGeom prst="rect">
            <a:avLst/>
          </a:prstGeom>
          <a:solidFill>
            <a:schemeClr val="tx1"/>
          </a:solidFill>
          <a:ln w="19050" cap="flat" cmpd="sng" algn="ctr">
            <a:noFill/>
            <a:prstDash val="solid"/>
            <a:round/>
            <a:headEnd type="none" w="med" len="med"/>
            <a:tailEnd type="none" w="med" len="med"/>
          </a:ln>
          <a:effectLst/>
        </p:spPr>
        <p:txBody>
          <a:bodyPr anchor="ctr"/>
          <a:lstStyle/>
          <a:p>
            <a:pPr algn="ctr" eaLnBrk="0" hangingPunct="0">
              <a:defRPr/>
            </a:pPr>
            <a:r>
              <a:rPr lang="en-US" sz="2400" dirty="0">
                <a:solidFill>
                  <a:schemeClr val="accent6"/>
                </a:solidFill>
                <a:latin typeface="Arial" pitchFamily="34" charset="0"/>
              </a:rPr>
              <a:t>Projects</a:t>
            </a:r>
          </a:p>
          <a:p>
            <a:pPr algn="ctr" eaLnBrk="0" hangingPunct="0">
              <a:defRPr/>
            </a:pPr>
            <a:r>
              <a:rPr lang="en-US" sz="2400" dirty="0" smtClean="0">
                <a:solidFill>
                  <a:schemeClr val="accent6"/>
                </a:solidFill>
                <a:latin typeface="Arial" pitchFamily="34" charset="0"/>
              </a:rPr>
              <a:t>Prioritized</a:t>
            </a:r>
          </a:p>
          <a:p>
            <a:pPr algn="ctr" eaLnBrk="0" hangingPunct="0">
              <a:defRPr/>
            </a:pPr>
            <a:r>
              <a:rPr lang="en-US" sz="2000" dirty="0" smtClean="0">
                <a:solidFill>
                  <a:schemeClr val="accent6"/>
                </a:solidFill>
                <a:latin typeface="Arial" pitchFamily="34" charset="0"/>
              </a:rPr>
              <a:t>Collect more P&amp;N data</a:t>
            </a:r>
            <a:endParaRPr lang="en-US" sz="2000" dirty="0">
              <a:solidFill>
                <a:schemeClr val="accent6"/>
              </a:solidFill>
              <a:latin typeface="Arial" pitchFamily="34" charset="0"/>
            </a:endParaRPr>
          </a:p>
        </p:txBody>
      </p:sp>
      <p:sp>
        <p:nvSpPr>
          <p:cNvPr id="27" name="Rectangle 26"/>
          <p:cNvSpPr/>
          <p:nvPr/>
        </p:nvSpPr>
        <p:spPr bwMode="auto">
          <a:xfrm>
            <a:off x="990600" y="4638675"/>
            <a:ext cx="2819400" cy="1066800"/>
          </a:xfrm>
          <a:prstGeom prst="rect">
            <a:avLst/>
          </a:prstGeom>
          <a:solidFill>
            <a:schemeClr val="tx1"/>
          </a:solidFill>
          <a:ln w="19050" cap="flat" cmpd="sng" algn="ctr">
            <a:noFill/>
            <a:prstDash val="solid"/>
            <a:round/>
            <a:headEnd type="none" w="med" len="med"/>
            <a:tailEnd type="none" w="med" len="med"/>
          </a:ln>
          <a:effectLst/>
        </p:spPr>
        <p:txBody>
          <a:bodyPr anchor="ctr"/>
          <a:lstStyle/>
          <a:p>
            <a:pPr algn="ctr" eaLnBrk="0" hangingPunct="0">
              <a:defRPr/>
            </a:pPr>
            <a:r>
              <a:rPr lang="en-US" sz="2400" dirty="0">
                <a:solidFill>
                  <a:schemeClr val="accent6"/>
                </a:solidFill>
                <a:latin typeface="Arial" pitchFamily="34" charset="0"/>
              </a:rPr>
              <a:t>Projects</a:t>
            </a:r>
          </a:p>
          <a:p>
            <a:pPr algn="ctr" eaLnBrk="0" hangingPunct="0">
              <a:defRPr/>
            </a:pPr>
            <a:r>
              <a:rPr lang="en-US" sz="2400" dirty="0">
                <a:solidFill>
                  <a:schemeClr val="accent6"/>
                </a:solidFill>
                <a:latin typeface="Arial" pitchFamily="34" charset="0"/>
              </a:rPr>
              <a:t>Programmed</a:t>
            </a:r>
          </a:p>
        </p:txBody>
      </p:sp>
      <p:cxnSp>
        <p:nvCxnSpPr>
          <p:cNvPr id="109582" name="Straight Arrow Connector 31"/>
          <p:cNvCxnSpPr>
            <a:cxnSpLocks noChangeShapeType="1"/>
            <a:stCxn id="26" idx="2"/>
            <a:endCxn id="27" idx="0"/>
          </p:cNvCxnSpPr>
          <p:nvPr/>
        </p:nvCxnSpPr>
        <p:spPr bwMode="auto">
          <a:xfrm>
            <a:off x="2400300" y="4257675"/>
            <a:ext cx="0" cy="381000"/>
          </a:xfrm>
          <a:prstGeom prst="straightConnector1">
            <a:avLst/>
          </a:prstGeom>
          <a:noFill/>
          <a:ln w="25400" algn="ctr">
            <a:solidFill>
              <a:srgbClr val="FFFF00"/>
            </a:solidFill>
            <a:round/>
            <a:headEnd/>
            <a:tailEnd type="triangle" w="lg" len="lg"/>
          </a:ln>
        </p:spPr>
      </p:cxnSp>
      <p:sp>
        <p:nvSpPr>
          <p:cNvPr id="41" name="Rectangle 40"/>
          <p:cNvSpPr/>
          <p:nvPr/>
        </p:nvSpPr>
        <p:spPr bwMode="auto">
          <a:xfrm>
            <a:off x="5410200" y="4343401"/>
            <a:ext cx="3051802" cy="1371600"/>
          </a:xfrm>
          <a:prstGeom prst="rect">
            <a:avLst/>
          </a:prstGeom>
          <a:solidFill>
            <a:schemeClr val="tx1"/>
          </a:solidFill>
          <a:ln w="19050" cap="flat" cmpd="sng" algn="ctr">
            <a:noFill/>
            <a:prstDash val="solid"/>
            <a:round/>
            <a:headEnd type="none" w="med" len="med"/>
            <a:tailEnd type="none" w="med" len="med"/>
          </a:ln>
          <a:effectLst/>
        </p:spPr>
        <p:txBody>
          <a:bodyPr anchor="ctr"/>
          <a:lstStyle/>
          <a:p>
            <a:pPr algn="ctr" eaLnBrk="0" hangingPunct="0">
              <a:defRPr/>
            </a:pPr>
            <a:r>
              <a:rPr lang="en-US" sz="2400" dirty="0">
                <a:solidFill>
                  <a:schemeClr val="accent6"/>
                </a:solidFill>
                <a:latin typeface="Arial" pitchFamily="34" charset="0"/>
              </a:rPr>
              <a:t>Start </a:t>
            </a:r>
            <a:r>
              <a:rPr lang="en-US" sz="2400" dirty="0" smtClean="0">
                <a:solidFill>
                  <a:schemeClr val="accent6"/>
                </a:solidFill>
                <a:latin typeface="Arial" pitchFamily="34" charset="0"/>
              </a:rPr>
              <a:t>of Environmental Review </a:t>
            </a:r>
          </a:p>
          <a:p>
            <a:pPr algn="ctr" eaLnBrk="0" hangingPunct="0">
              <a:defRPr/>
            </a:pPr>
            <a:r>
              <a:rPr lang="en-US" sz="2000" dirty="0" smtClean="0">
                <a:solidFill>
                  <a:schemeClr val="accent6"/>
                </a:solidFill>
                <a:latin typeface="Arial" pitchFamily="34" charset="0"/>
              </a:rPr>
              <a:t>Collect more P&amp;N Data</a:t>
            </a:r>
            <a:endParaRPr lang="en-US" sz="2000" dirty="0">
              <a:solidFill>
                <a:schemeClr val="accent6"/>
              </a:solidFill>
              <a:latin typeface="Arial" pitchFamily="34" charset="0"/>
            </a:endParaRPr>
          </a:p>
        </p:txBody>
      </p:sp>
      <p:cxnSp>
        <p:nvCxnSpPr>
          <p:cNvPr id="109584" name="Straight Arrow Connector 41"/>
          <p:cNvCxnSpPr>
            <a:cxnSpLocks noChangeShapeType="1"/>
            <a:stCxn id="41" idx="0"/>
            <a:endCxn id="8" idx="2"/>
          </p:cNvCxnSpPr>
          <p:nvPr/>
        </p:nvCxnSpPr>
        <p:spPr bwMode="auto">
          <a:xfrm flipV="1">
            <a:off x="6936101" y="3733800"/>
            <a:ext cx="0" cy="609601"/>
          </a:xfrm>
          <a:prstGeom prst="straightConnector1">
            <a:avLst/>
          </a:prstGeom>
          <a:noFill/>
          <a:ln w="25400" algn="ctr">
            <a:solidFill>
              <a:srgbClr val="FFFF00"/>
            </a:solidFill>
            <a:round/>
            <a:headEnd/>
            <a:tailEnd type="triangle" w="lg" len="lg"/>
          </a:ln>
        </p:spPr>
      </p:cxnSp>
      <p:cxnSp>
        <p:nvCxnSpPr>
          <p:cNvPr id="109585" name="Straight Arrow Connector 45"/>
          <p:cNvCxnSpPr>
            <a:cxnSpLocks noChangeShapeType="1"/>
            <a:stCxn id="27" idx="3"/>
          </p:cNvCxnSpPr>
          <p:nvPr/>
        </p:nvCxnSpPr>
        <p:spPr bwMode="auto">
          <a:xfrm>
            <a:off x="3810000" y="5172075"/>
            <a:ext cx="1600200" cy="9525"/>
          </a:xfrm>
          <a:prstGeom prst="straightConnector1">
            <a:avLst/>
          </a:prstGeom>
          <a:noFill/>
          <a:ln w="25400" algn="ctr">
            <a:solidFill>
              <a:srgbClr val="FFFF00"/>
            </a:solidFill>
            <a:round/>
            <a:headEnd/>
            <a:tailEnd type="triangle" w="lg" len="lg"/>
          </a:ln>
        </p:spPr>
      </p:cxnSp>
      <p:sp>
        <p:nvSpPr>
          <p:cNvPr id="109586" name="TextBox 28"/>
          <p:cNvSpPr txBox="1">
            <a:spLocks noChangeArrowheads="1"/>
          </p:cNvSpPr>
          <p:nvPr/>
        </p:nvSpPr>
        <p:spPr bwMode="auto">
          <a:xfrm>
            <a:off x="1181100" y="5705475"/>
            <a:ext cx="1585913" cy="523875"/>
          </a:xfrm>
          <a:prstGeom prst="rect">
            <a:avLst/>
          </a:prstGeom>
          <a:noFill/>
          <a:ln w="9525">
            <a:noFill/>
            <a:miter lim="800000"/>
            <a:headEnd/>
            <a:tailEnd/>
          </a:ln>
        </p:spPr>
        <p:txBody>
          <a:bodyPr wrap="none">
            <a:spAutoFit/>
          </a:bodyPr>
          <a:lstStyle/>
          <a:p>
            <a:pPr algn="ctr" eaLnBrk="0" hangingPunct="0"/>
            <a:r>
              <a:rPr lang="en-US"/>
              <a:t>Planning</a:t>
            </a:r>
          </a:p>
        </p:txBody>
      </p:sp>
      <p:sp>
        <p:nvSpPr>
          <p:cNvPr id="109587" name="TextBox 52"/>
          <p:cNvSpPr txBox="1">
            <a:spLocks noChangeArrowheads="1"/>
          </p:cNvSpPr>
          <p:nvPr/>
        </p:nvSpPr>
        <p:spPr bwMode="auto">
          <a:xfrm>
            <a:off x="5280025" y="5715000"/>
            <a:ext cx="3522663" cy="523875"/>
          </a:xfrm>
          <a:prstGeom prst="rect">
            <a:avLst/>
          </a:prstGeom>
          <a:noFill/>
          <a:ln w="9525">
            <a:noFill/>
            <a:miter lim="800000"/>
            <a:headEnd/>
            <a:tailEnd/>
          </a:ln>
        </p:spPr>
        <p:txBody>
          <a:bodyPr wrap="none">
            <a:spAutoFit/>
          </a:bodyPr>
          <a:lstStyle/>
          <a:p>
            <a:pPr algn="ctr" eaLnBrk="0" hangingPunct="0"/>
            <a:r>
              <a:rPr lang="en-US"/>
              <a:t>Project Development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4"/>
          <p:cNvSpPr txBox="1">
            <a:spLocks noChangeArrowheads="1"/>
          </p:cNvSpPr>
          <p:nvPr/>
        </p:nvSpPr>
        <p:spPr bwMode="auto">
          <a:xfrm>
            <a:off x="914400" y="1524000"/>
            <a:ext cx="7315200" cy="4185761"/>
          </a:xfrm>
          <a:prstGeom prst="rect">
            <a:avLst/>
          </a:prstGeom>
          <a:noFill/>
          <a:ln w="9525">
            <a:noFill/>
            <a:miter lim="800000"/>
            <a:headEnd/>
            <a:tailEnd/>
          </a:ln>
        </p:spPr>
        <p:txBody>
          <a:bodyPr>
            <a:spAutoFit/>
          </a:bodyPr>
          <a:lstStyle/>
          <a:p>
            <a:pPr eaLnBrk="0" hangingPunct="0">
              <a:spcBef>
                <a:spcPct val="50000"/>
              </a:spcBef>
            </a:pPr>
            <a:r>
              <a:rPr lang="en-US" dirty="0" smtClean="0">
                <a:solidFill>
                  <a:srgbClr val="FFFF00"/>
                </a:solidFill>
              </a:rPr>
              <a:t>Yes</a:t>
            </a:r>
            <a:r>
              <a:rPr lang="en-US" dirty="0" smtClean="0"/>
              <a:t>, but you’ll need to revisit subsequent analysis:</a:t>
            </a:r>
          </a:p>
          <a:p>
            <a:pPr eaLnBrk="0" hangingPunct="0">
              <a:spcBef>
                <a:spcPct val="50000"/>
              </a:spcBef>
              <a:buFontTx/>
              <a:buBlip>
                <a:blip r:embed="rId3"/>
              </a:buBlip>
            </a:pPr>
            <a:r>
              <a:rPr lang="en-US" dirty="0" smtClean="0"/>
              <a:t> alternatives previously dismissed as not meeting the purpose may now meet</a:t>
            </a:r>
            <a:endParaRPr lang="en-US" dirty="0"/>
          </a:p>
          <a:p>
            <a:pPr eaLnBrk="0" hangingPunct="0">
              <a:spcBef>
                <a:spcPct val="50000"/>
              </a:spcBef>
              <a:buFontTx/>
              <a:buBlip>
                <a:blip r:embed="rId3"/>
              </a:buBlip>
            </a:pPr>
            <a:r>
              <a:rPr lang="en-US" dirty="0"/>
              <a:t> </a:t>
            </a:r>
            <a:r>
              <a:rPr lang="en-US" dirty="0" smtClean="0"/>
              <a:t>alternatives previously meeting the purpose may now not meet</a:t>
            </a:r>
            <a:endParaRPr lang="en-US" dirty="0"/>
          </a:p>
          <a:p>
            <a:pPr eaLnBrk="0" hangingPunct="0">
              <a:spcBef>
                <a:spcPct val="50000"/>
              </a:spcBef>
              <a:buFontTx/>
              <a:buBlip>
                <a:blip r:embed="rId3"/>
              </a:buBlip>
            </a:pPr>
            <a:r>
              <a:rPr lang="en-US" dirty="0"/>
              <a:t> </a:t>
            </a:r>
            <a:r>
              <a:rPr lang="en-US" dirty="0" smtClean="0"/>
              <a:t>additional coordination with the public &amp; agencies may be necessary</a:t>
            </a:r>
            <a:endParaRPr lang="en-US" dirty="0"/>
          </a:p>
        </p:txBody>
      </p:sp>
      <p:sp>
        <p:nvSpPr>
          <p:cNvPr id="2" name="Title 1"/>
          <p:cNvSpPr>
            <a:spLocks noGrp="1"/>
          </p:cNvSpPr>
          <p:nvPr>
            <p:ph type="title"/>
          </p:nvPr>
        </p:nvSpPr>
        <p:spPr/>
        <p:txBody>
          <a:bodyPr/>
          <a:lstStyle/>
          <a:p>
            <a:r>
              <a:rPr lang="en-US" dirty="0" smtClean="0"/>
              <a:t>Can I change my P&amp;N?</a:t>
            </a:r>
            <a:endParaRPr lang="en-US" dirty="0"/>
          </a:p>
        </p:txBody>
      </p:sp>
    </p:spTree>
    <p:extLst>
      <p:ext uri="{BB962C8B-B14F-4D97-AF65-F5344CB8AC3E}">
        <p14:creationId xmlns:p14="http://schemas.microsoft.com/office/powerpoint/2010/main" val="125896476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4"/>
          <p:cNvSpPr txBox="1">
            <a:spLocks noChangeArrowheads="1"/>
          </p:cNvSpPr>
          <p:nvPr/>
        </p:nvSpPr>
        <p:spPr bwMode="auto">
          <a:xfrm>
            <a:off x="685800" y="838200"/>
            <a:ext cx="8153400" cy="3539430"/>
          </a:xfrm>
          <a:prstGeom prst="rect">
            <a:avLst/>
          </a:prstGeom>
          <a:noFill/>
          <a:ln w="9525">
            <a:noFill/>
            <a:miter lim="800000"/>
            <a:headEnd/>
            <a:tailEnd/>
          </a:ln>
        </p:spPr>
        <p:txBody>
          <a:bodyPr>
            <a:spAutoFit/>
          </a:bodyPr>
          <a:lstStyle/>
          <a:p>
            <a:pPr eaLnBrk="0" hangingPunct="0"/>
            <a:endParaRPr lang="en-US" dirty="0"/>
          </a:p>
          <a:p>
            <a:pPr eaLnBrk="0" hangingPunct="0">
              <a:buFontTx/>
              <a:buBlip>
                <a:blip r:embed="rId3"/>
              </a:buBlip>
            </a:pPr>
            <a:r>
              <a:rPr lang="en-US" dirty="0"/>
              <a:t> Avoid an ill-conceived project</a:t>
            </a:r>
          </a:p>
          <a:p>
            <a:pPr eaLnBrk="0" hangingPunct="0">
              <a:buFontTx/>
              <a:buBlip>
                <a:blip r:embed="rId3"/>
              </a:buBlip>
            </a:pPr>
            <a:r>
              <a:rPr lang="en-US" dirty="0"/>
              <a:t> Share understanding of the problems</a:t>
            </a:r>
          </a:p>
          <a:p>
            <a:pPr eaLnBrk="0" hangingPunct="0">
              <a:buFontTx/>
              <a:buBlip>
                <a:blip r:embed="rId3"/>
              </a:buBlip>
            </a:pPr>
            <a:r>
              <a:rPr lang="en-US" dirty="0"/>
              <a:t> Define a project’s scope</a:t>
            </a:r>
          </a:p>
          <a:p>
            <a:pPr eaLnBrk="0" hangingPunct="0">
              <a:buFontTx/>
              <a:buBlip>
                <a:blip r:embed="rId3"/>
              </a:buBlip>
            </a:pPr>
            <a:r>
              <a:rPr lang="en-US" dirty="0"/>
              <a:t> Guide development &amp; evaluation of alternatives</a:t>
            </a:r>
          </a:p>
          <a:p>
            <a:pPr eaLnBrk="0" hangingPunct="0">
              <a:buFontTx/>
              <a:buBlip>
                <a:blip r:embed="rId3"/>
              </a:buBlip>
            </a:pPr>
            <a:r>
              <a:rPr lang="en-US" dirty="0"/>
              <a:t> Allow decisions to be legally defensible</a:t>
            </a:r>
          </a:p>
          <a:p>
            <a:pPr eaLnBrk="0" hangingPunct="0">
              <a:buFontTx/>
              <a:buBlip>
                <a:blip r:embed="rId3"/>
              </a:buBlip>
            </a:pPr>
            <a:r>
              <a:rPr lang="en-US" dirty="0"/>
              <a:t> Justify impacts and spending of </a:t>
            </a:r>
            <a:r>
              <a:rPr lang="en-US" dirty="0" smtClean="0"/>
              <a:t>funds</a:t>
            </a:r>
          </a:p>
          <a:p>
            <a:pPr eaLnBrk="0" hangingPunct="0">
              <a:buBlip>
                <a:blip r:embed="rId3"/>
              </a:buBlip>
            </a:pPr>
            <a:r>
              <a:rPr lang="en-US" dirty="0"/>
              <a:t> Influence compliance with other </a:t>
            </a:r>
            <a:r>
              <a:rPr lang="en-US" dirty="0" smtClean="0"/>
              <a:t>laws</a:t>
            </a:r>
            <a:endParaRPr lang="en-US" dirty="0"/>
          </a:p>
        </p:txBody>
      </p:sp>
      <p:sp>
        <p:nvSpPr>
          <p:cNvPr id="29702" name="Text Box 6"/>
          <p:cNvSpPr txBox="1">
            <a:spLocks noChangeArrowheads="1"/>
          </p:cNvSpPr>
          <p:nvPr/>
        </p:nvSpPr>
        <p:spPr bwMode="auto">
          <a:xfrm>
            <a:off x="0" y="0"/>
            <a:ext cx="9144000" cy="707886"/>
          </a:xfrm>
          <a:prstGeom prst="rect">
            <a:avLst/>
          </a:prstGeom>
          <a:noFill/>
          <a:ln w="9525">
            <a:noFill/>
            <a:miter lim="800000"/>
            <a:headEnd/>
            <a:tailEnd/>
          </a:ln>
          <a:effectLst/>
        </p:spPr>
        <p:txBody>
          <a:bodyPr>
            <a:spAutoFit/>
          </a:bodyPr>
          <a:lstStyle/>
          <a:p>
            <a:pPr algn="ctr" eaLnBrk="0" hangingPunct="0">
              <a:defRPr/>
            </a:pPr>
            <a:r>
              <a:rPr lang="en-US" sz="4000" b="1" dirty="0">
                <a:effectLst>
                  <a:outerShdw blurRad="38100" dist="38100" dir="2700000" algn="tl">
                    <a:srgbClr val="000000"/>
                  </a:outerShdw>
                </a:effectLst>
                <a:latin typeface="Arial" pitchFamily="34" charset="0"/>
              </a:rPr>
              <a:t>How is P&amp;N used?</a:t>
            </a:r>
          </a:p>
        </p:txBody>
      </p:sp>
    </p:spTree>
    <p:extLst>
      <p:ext uri="{BB962C8B-B14F-4D97-AF65-F5344CB8AC3E}">
        <p14:creationId xmlns:p14="http://schemas.microsoft.com/office/powerpoint/2010/main" val="401577134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3"/>
          <p:cNvSpPr txBox="1">
            <a:spLocks noChangeArrowheads="1"/>
          </p:cNvSpPr>
          <p:nvPr/>
        </p:nvSpPr>
        <p:spPr bwMode="auto">
          <a:xfrm>
            <a:off x="990600" y="1219200"/>
            <a:ext cx="7315200" cy="5005388"/>
          </a:xfrm>
          <a:prstGeom prst="rect">
            <a:avLst/>
          </a:prstGeom>
          <a:noFill/>
          <a:ln w="9525">
            <a:noFill/>
            <a:miter lim="800000"/>
            <a:headEnd/>
            <a:tailEnd/>
          </a:ln>
        </p:spPr>
        <p:txBody>
          <a:bodyPr>
            <a:spAutoFit/>
          </a:bodyPr>
          <a:lstStyle/>
          <a:p>
            <a:pPr eaLnBrk="0" hangingPunct="0">
              <a:spcBef>
                <a:spcPct val="50000"/>
              </a:spcBef>
            </a:pPr>
            <a:r>
              <a:rPr lang="en-US"/>
              <a:t>“</a:t>
            </a:r>
            <a:r>
              <a:rPr lang="en-US" i="1"/>
              <a:t>Always get married early in the morning. That way, if it doesn't work out, you haven't wasted a whole day</a:t>
            </a:r>
            <a:r>
              <a:rPr lang="en-US"/>
              <a:t>” </a:t>
            </a:r>
            <a:br>
              <a:rPr lang="en-US"/>
            </a:br>
            <a:r>
              <a:rPr lang="en-US"/>
              <a:t>--</a:t>
            </a:r>
            <a:r>
              <a:rPr lang="en-US" b="1"/>
              <a:t>Mickey Rooney</a:t>
            </a:r>
          </a:p>
          <a:p>
            <a:pPr eaLnBrk="0" hangingPunct="0">
              <a:spcBef>
                <a:spcPct val="50000"/>
              </a:spcBef>
            </a:pPr>
            <a:endParaRPr lang="en-US" b="1"/>
          </a:p>
          <a:p>
            <a:pPr eaLnBrk="0" hangingPunct="0">
              <a:spcBef>
                <a:spcPct val="50000"/>
              </a:spcBef>
            </a:pPr>
            <a:r>
              <a:rPr lang="en-US"/>
              <a:t>“</a:t>
            </a:r>
            <a:r>
              <a:rPr lang="en-US" i="1"/>
              <a:t>Always get P&amp;N early in the process. That way, if it doesn't work out, you haven't wasted a couple of years</a:t>
            </a:r>
            <a:r>
              <a:rPr lang="en-US"/>
              <a:t>” </a:t>
            </a:r>
            <a:br>
              <a:rPr lang="en-US"/>
            </a:br>
            <a:r>
              <a:rPr lang="en-US"/>
              <a:t>--</a:t>
            </a:r>
            <a:r>
              <a:rPr lang="en-US" b="1"/>
              <a:t>unknown</a:t>
            </a:r>
          </a:p>
          <a:p>
            <a:pPr eaLnBrk="0" hangingPunct="0">
              <a:spcBef>
                <a:spcPct val="50000"/>
              </a:spcBef>
            </a:pPr>
            <a:endParaRPr lang="en-US" b="1"/>
          </a:p>
        </p:txBody>
      </p:sp>
      <p:sp>
        <p:nvSpPr>
          <p:cNvPr id="333828" name="Text Box 4"/>
          <p:cNvSpPr txBox="1">
            <a:spLocks noChangeArrowheads="1"/>
          </p:cNvSpPr>
          <p:nvPr/>
        </p:nvSpPr>
        <p:spPr bwMode="auto">
          <a:xfrm>
            <a:off x="0" y="0"/>
            <a:ext cx="9143999" cy="707886"/>
          </a:xfrm>
          <a:prstGeom prst="rect">
            <a:avLst/>
          </a:prstGeom>
          <a:noFill/>
          <a:ln w="9525">
            <a:noFill/>
            <a:miter lim="800000"/>
            <a:headEnd/>
            <a:tailEnd/>
          </a:ln>
          <a:effectLst/>
        </p:spPr>
        <p:txBody>
          <a:bodyPr wrap="square">
            <a:spAutoFit/>
          </a:bodyPr>
          <a:lstStyle/>
          <a:p>
            <a:pPr algn="ctr" eaLnBrk="0" hangingPunct="0">
              <a:defRPr/>
            </a:pPr>
            <a:r>
              <a:rPr lang="en-US" sz="4000" b="1" dirty="0">
                <a:effectLst>
                  <a:outerShdw blurRad="38100" dist="38100" dir="2700000" algn="tl">
                    <a:srgbClr val="000000"/>
                  </a:outerShdw>
                </a:effectLst>
                <a:latin typeface="Arial" pitchFamily="34" charset="0"/>
              </a:rPr>
              <a:t>Questions?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6" name="Text Box 4"/>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a:effectLst>
                  <a:outerShdw blurRad="38100" dist="38100" dir="2700000" algn="tl">
                    <a:srgbClr val="000000"/>
                  </a:outerShdw>
                </a:effectLst>
                <a:latin typeface="Arial" pitchFamily="34" charset="0"/>
              </a:rPr>
              <a:t>Possible </a:t>
            </a:r>
            <a:r>
              <a:rPr lang="en-US" sz="4000" b="1" dirty="0" smtClean="0">
                <a:effectLst>
                  <a:outerShdw blurRad="38100" dist="38100" dir="2700000" algn="tl">
                    <a:srgbClr val="000000"/>
                  </a:outerShdw>
                </a:effectLst>
                <a:latin typeface="Arial" pitchFamily="34" charset="0"/>
              </a:rPr>
              <a:t>Needs/Purposes</a:t>
            </a:r>
            <a:endParaRPr lang="en-US" sz="4000" b="1" dirty="0">
              <a:effectLst>
                <a:outerShdw blurRad="38100" dist="38100" dir="2700000" algn="tl">
                  <a:srgbClr val="000000"/>
                </a:outerShdw>
              </a:effectLst>
              <a:latin typeface="Arial" pitchFamily="34" charset="0"/>
            </a:endParaRPr>
          </a:p>
        </p:txBody>
      </p:sp>
      <p:sp>
        <p:nvSpPr>
          <p:cNvPr id="7" name="Text Box 3"/>
          <p:cNvSpPr txBox="1">
            <a:spLocks noChangeArrowheads="1"/>
          </p:cNvSpPr>
          <p:nvPr/>
        </p:nvSpPr>
        <p:spPr bwMode="auto">
          <a:xfrm>
            <a:off x="209550" y="895350"/>
            <a:ext cx="4343400" cy="3539430"/>
          </a:xfrm>
          <a:prstGeom prst="rect">
            <a:avLst/>
          </a:prstGeom>
          <a:noFill/>
          <a:ln w="9525">
            <a:noFill/>
            <a:miter lim="800000"/>
            <a:headEnd/>
            <a:tailEnd/>
          </a:ln>
        </p:spPr>
        <p:txBody>
          <a:bodyPr>
            <a:spAutoFit/>
          </a:bodyPr>
          <a:lstStyle/>
          <a:p>
            <a:pPr eaLnBrk="0" hangingPunct="0">
              <a:spcBef>
                <a:spcPct val="50000"/>
              </a:spcBef>
              <a:buFontTx/>
              <a:buBlip>
                <a:blip r:embed="rId3"/>
              </a:buBlip>
            </a:pPr>
            <a:r>
              <a:rPr lang="en-US" dirty="0" smtClean="0"/>
              <a:t> </a:t>
            </a:r>
            <a:r>
              <a:rPr lang="en-US" dirty="0">
                <a:solidFill>
                  <a:srgbClr val="FFFF00"/>
                </a:solidFill>
              </a:rPr>
              <a:t>Congestion</a:t>
            </a:r>
          </a:p>
          <a:p>
            <a:pPr eaLnBrk="0" hangingPunct="0">
              <a:spcBef>
                <a:spcPct val="50000"/>
              </a:spcBef>
              <a:buFontTx/>
              <a:buBlip>
                <a:blip r:embed="rId3"/>
              </a:buBlip>
            </a:pPr>
            <a:r>
              <a:rPr lang="en-US" dirty="0"/>
              <a:t> </a:t>
            </a:r>
            <a:r>
              <a:rPr lang="en-US" dirty="0">
                <a:solidFill>
                  <a:srgbClr val="FFFF00"/>
                </a:solidFill>
              </a:rPr>
              <a:t>Safety</a:t>
            </a:r>
          </a:p>
          <a:p>
            <a:pPr eaLnBrk="0" hangingPunct="0">
              <a:spcBef>
                <a:spcPct val="50000"/>
              </a:spcBef>
              <a:buFontTx/>
              <a:buBlip>
                <a:blip r:embed="rId3"/>
              </a:buBlip>
            </a:pPr>
            <a:r>
              <a:rPr lang="en-US" dirty="0"/>
              <a:t> </a:t>
            </a:r>
            <a:r>
              <a:rPr lang="en-US" dirty="0">
                <a:solidFill>
                  <a:srgbClr val="FFFF00"/>
                </a:solidFill>
              </a:rPr>
              <a:t>Facility Deficiencies</a:t>
            </a:r>
          </a:p>
          <a:p>
            <a:pPr eaLnBrk="0" hangingPunct="0">
              <a:spcBef>
                <a:spcPct val="50000"/>
              </a:spcBef>
              <a:buFontTx/>
              <a:buBlip>
                <a:blip r:embed="rId3"/>
              </a:buBlip>
            </a:pPr>
            <a:r>
              <a:rPr lang="en-US" dirty="0"/>
              <a:t> </a:t>
            </a:r>
            <a:r>
              <a:rPr lang="en-US" dirty="0" smtClean="0"/>
              <a:t>Access/ Mobility</a:t>
            </a:r>
          </a:p>
          <a:p>
            <a:pPr eaLnBrk="0" hangingPunct="0">
              <a:spcBef>
                <a:spcPct val="50000"/>
              </a:spcBef>
              <a:buFontTx/>
              <a:buBlip>
                <a:blip r:embed="rId3"/>
              </a:buBlip>
            </a:pPr>
            <a:r>
              <a:rPr lang="en-US" dirty="0" smtClean="0"/>
              <a:t>System Linkage/ Connectivity</a:t>
            </a:r>
            <a:endParaRPr lang="en-US" dirty="0"/>
          </a:p>
        </p:txBody>
      </p:sp>
      <p:sp>
        <p:nvSpPr>
          <p:cNvPr id="8" name="Text Box 5"/>
          <p:cNvSpPr txBox="1">
            <a:spLocks noChangeArrowheads="1"/>
          </p:cNvSpPr>
          <p:nvPr/>
        </p:nvSpPr>
        <p:spPr bwMode="auto">
          <a:xfrm>
            <a:off x="4343400" y="914400"/>
            <a:ext cx="4495800" cy="3323987"/>
          </a:xfrm>
          <a:prstGeom prst="rect">
            <a:avLst/>
          </a:prstGeom>
          <a:noFill/>
          <a:ln w="9525">
            <a:noFill/>
            <a:miter lim="800000"/>
            <a:headEnd/>
            <a:tailEnd/>
          </a:ln>
        </p:spPr>
        <p:txBody>
          <a:bodyPr wrap="square">
            <a:spAutoFit/>
          </a:bodyPr>
          <a:lstStyle/>
          <a:p>
            <a:pPr eaLnBrk="0" hangingPunct="0">
              <a:spcBef>
                <a:spcPct val="50000"/>
              </a:spcBef>
              <a:buFontTx/>
              <a:buBlip>
                <a:blip r:embed="rId3"/>
              </a:buBlip>
            </a:pPr>
            <a:r>
              <a:rPr lang="en-US" dirty="0" smtClean="0">
                <a:solidFill>
                  <a:srgbClr val="FFFF00"/>
                </a:solidFill>
              </a:rPr>
              <a:t>Land Use/ Economic Development/Vitality</a:t>
            </a:r>
          </a:p>
          <a:p>
            <a:pPr eaLnBrk="0" hangingPunct="0">
              <a:spcBef>
                <a:spcPct val="50000"/>
              </a:spcBef>
              <a:buBlip>
                <a:blip r:embed="rId3"/>
              </a:buBlip>
            </a:pPr>
            <a:r>
              <a:rPr lang="en-US" dirty="0"/>
              <a:t> </a:t>
            </a:r>
            <a:r>
              <a:rPr lang="en-US" dirty="0">
                <a:solidFill>
                  <a:srgbClr val="FFFF00"/>
                </a:solidFill>
              </a:rPr>
              <a:t>Legislative Intent</a:t>
            </a:r>
          </a:p>
          <a:p>
            <a:pPr eaLnBrk="0" hangingPunct="0">
              <a:spcBef>
                <a:spcPct val="50000"/>
              </a:spcBef>
              <a:buFontTx/>
              <a:buBlip>
                <a:blip r:embed="rId3"/>
              </a:buBlip>
            </a:pPr>
            <a:r>
              <a:rPr lang="en-US" dirty="0" smtClean="0"/>
              <a:t> Security</a:t>
            </a:r>
          </a:p>
          <a:p>
            <a:pPr eaLnBrk="0" hangingPunct="0">
              <a:spcBef>
                <a:spcPct val="50000"/>
              </a:spcBef>
              <a:buBlip>
                <a:blip r:embed="rId3"/>
              </a:buBlip>
            </a:pPr>
            <a:r>
              <a:rPr lang="en-US" dirty="0"/>
              <a:t>Environment/ Energy/ Quality of </a:t>
            </a:r>
            <a:r>
              <a:rPr lang="en-US" dirty="0" smtClean="0"/>
              <a:t>Life</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Text Box 3"/>
          <p:cNvSpPr txBox="1">
            <a:spLocks noChangeArrowheads="1"/>
          </p:cNvSpPr>
          <p:nvPr/>
        </p:nvSpPr>
        <p:spPr bwMode="auto">
          <a:xfrm>
            <a:off x="-37073" y="22615"/>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What about Congestion?</a:t>
            </a:r>
            <a:endParaRPr lang="en-US" sz="4000" b="1" dirty="0">
              <a:effectLst>
                <a:outerShdw blurRad="38100" dist="38100" dir="2700000" algn="tl">
                  <a:srgbClr val="000000"/>
                </a:outerShdw>
              </a:effectLst>
              <a:latin typeface="Arial" pitchFamily="34" charset="0"/>
            </a:endParaRPr>
          </a:p>
        </p:txBody>
      </p:sp>
      <p:pic>
        <p:nvPicPr>
          <p:cNvPr id="134146" name="Picture 11" descr="funny-300x278"/>
          <p:cNvPicPr>
            <a:picLocks noChangeAspect="1" noChangeArrowheads="1"/>
          </p:cNvPicPr>
          <p:nvPr/>
        </p:nvPicPr>
        <p:blipFill>
          <a:blip r:embed="rId3" cstate="print"/>
          <a:srcRect/>
          <a:stretch>
            <a:fillRect/>
          </a:stretch>
        </p:blipFill>
        <p:spPr bwMode="auto">
          <a:xfrm>
            <a:off x="2171700" y="1644901"/>
            <a:ext cx="4800600" cy="44479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3" descr="picture of the Milky Way galaxy" title="you are here"/>
          <p:cNvPicPr>
            <a:picLocks noChangeAspect="1" noChangeArrowheads="1"/>
          </p:cNvPicPr>
          <p:nvPr/>
        </p:nvPicPr>
        <p:blipFill>
          <a:blip r:embed="rId3"/>
          <a:srcRect b="7108"/>
          <a:stretch>
            <a:fillRect/>
          </a:stretch>
        </p:blipFill>
        <p:spPr bwMode="auto">
          <a:xfrm>
            <a:off x="1066800" y="838200"/>
            <a:ext cx="7123930" cy="5462242"/>
          </a:xfrm>
          <a:prstGeom prst="rect">
            <a:avLst/>
          </a:prstGeom>
          <a:ln>
            <a:noFill/>
          </a:ln>
          <a:effectLst>
            <a:outerShdw blurRad="292100" dist="139700" dir="2700000" algn="tl" rotWithShape="0">
              <a:srgbClr val="333333">
                <a:alpha val="65000"/>
              </a:srgbClr>
            </a:outerShdw>
          </a:effectLst>
        </p:spPr>
      </p:pic>
      <p:sp>
        <p:nvSpPr>
          <p:cNvPr id="10" name="Title 5"/>
          <p:cNvSpPr>
            <a:spLocks noGrp="1"/>
          </p:cNvSpPr>
          <p:nvPr>
            <p:ph type="title"/>
          </p:nvPr>
        </p:nvSpPr>
        <p:spPr>
          <a:xfrm>
            <a:off x="0" y="0"/>
            <a:ext cx="9144000" cy="762000"/>
          </a:xfrm>
        </p:spPr>
        <p:txBody>
          <a:bodyPr/>
          <a:lstStyle/>
          <a:p>
            <a:r>
              <a:rPr lang="en-US" sz="3600" b="1" dirty="0" smtClean="0">
                <a:solidFill>
                  <a:schemeClr val="tx1"/>
                </a:solidFill>
              </a:rPr>
              <a:t>Why am I here today?</a:t>
            </a:r>
            <a:endParaRPr lang="en-US" sz="3600" b="1" dirty="0">
              <a:solidFill>
                <a:schemeClr val="tx1"/>
              </a:solidFill>
            </a:endParaRPr>
          </a:p>
        </p:txBody>
      </p:sp>
    </p:spTree>
    <p:extLst>
      <p:ext uri="{BB962C8B-B14F-4D97-AF65-F5344CB8AC3E}">
        <p14:creationId xmlns:p14="http://schemas.microsoft.com/office/powerpoint/2010/main" val="116523852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 Box 3"/>
          <p:cNvSpPr txBox="1">
            <a:spLocks noChangeArrowheads="1"/>
          </p:cNvSpPr>
          <p:nvPr/>
        </p:nvSpPr>
        <p:spPr bwMode="auto">
          <a:xfrm>
            <a:off x="609600" y="914400"/>
            <a:ext cx="7696200" cy="4401205"/>
          </a:xfrm>
          <a:prstGeom prst="rect">
            <a:avLst/>
          </a:prstGeom>
          <a:noFill/>
          <a:ln w="9525">
            <a:noFill/>
            <a:miter lim="800000"/>
            <a:headEnd/>
            <a:tailEnd/>
          </a:ln>
        </p:spPr>
        <p:txBody>
          <a:bodyPr>
            <a:spAutoFit/>
          </a:bodyPr>
          <a:lstStyle/>
          <a:p>
            <a:pPr eaLnBrk="0" hangingPunct="0">
              <a:spcBef>
                <a:spcPct val="50000"/>
              </a:spcBef>
            </a:pPr>
            <a:r>
              <a:rPr lang="en-US" dirty="0" smtClean="0"/>
              <a:t>TRB</a:t>
            </a:r>
            <a:r>
              <a:rPr lang="en-US" dirty="0"/>
              <a:t>: “Travel time in excess of that normally incurred under light or free-flow conditions”</a:t>
            </a:r>
          </a:p>
          <a:p>
            <a:pPr eaLnBrk="0" hangingPunct="0">
              <a:spcBef>
                <a:spcPct val="50000"/>
              </a:spcBef>
              <a:buFontTx/>
              <a:buBlip>
                <a:blip r:embed="rId3"/>
              </a:buBlip>
            </a:pPr>
            <a:r>
              <a:rPr lang="en-US" dirty="0"/>
              <a:t> Wikipedia: “a state of excessive accumulation or overfilling or overcrowding</a:t>
            </a:r>
            <a:r>
              <a:rPr lang="en-US" b="1" dirty="0"/>
              <a:t>”</a:t>
            </a:r>
          </a:p>
          <a:p>
            <a:pPr eaLnBrk="0" hangingPunct="0">
              <a:spcBef>
                <a:spcPct val="50000"/>
              </a:spcBef>
              <a:buFontTx/>
              <a:buBlip>
                <a:blip r:embed="rId3"/>
              </a:buBlip>
            </a:pPr>
            <a:r>
              <a:rPr lang="en-US" dirty="0"/>
              <a:t> Dictionary.com: “overcrowding, clogging”</a:t>
            </a:r>
          </a:p>
          <a:p>
            <a:pPr eaLnBrk="0" hangingPunct="0">
              <a:spcBef>
                <a:spcPct val="50000"/>
              </a:spcBef>
            </a:pPr>
            <a:endParaRPr lang="en-US" dirty="0" smtClean="0"/>
          </a:p>
          <a:p>
            <a:pPr eaLnBrk="0" hangingPunct="0">
              <a:spcBef>
                <a:spcPct val="50000"/>
              </a:spcBef>
            </a:pPr>
            <a:r>
              <a:rPr lang="en-US" dirty="0" smtClean="0">
                <a:solidFill>
                  <a:srgbClr val="FFFF00"/>
                </a:solidFill>
              </a:rPr>
              <a:t>Find </a:t>
            </a:r>
            <a:r>
              <a:rPr lang="en-US" dirty="0">
                <a:solidFill>
                  <a:srgbClr val="FFFF00"/>
                </a:solidFill>
              </a:rPr>
              <a:t>a definition for your project</a:t>
            </a:r>
            <a:r>
              <a:rPr lang="en-US" dirty="0" smtClean="0">
                <a:solidFill>
                  <a:srgbClr val="FFFF00"/>
                </a:solidFill>
              </a:rPr>
              <a:t>!  If </a:t>
            </a:r>
            <a:r>
              <a:rPr lang="en-US" dirty="0">
                <a:solidFill>
                  <a:srgbClr val="FFFF00"/>
                </a:solidFill>
              </a:rPr>
              <a:t>you can’t define it, you won’t know if you’ve achieved it!</a:t>
            </a:r>
          </a:p>
        </p:txBody>
      </p:sp>
      <p:sp>
        <p:nvSpPr>
          <p:cNvPr id="7"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What is Congestion?</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3"/>
          <p:cNvSpPr txBox="1">
            <a:spLocks noChangeArrowheads="1"/>
          </p:cNvSpPr>
          <p:nvPr/>
        </p:nvSpPr>
        <p:spPr bwMode="auto">
          <a:xfrm>
            <a:off x="609600" y="914400"/>
            <a:ext cx="7696200" cy="4616648"/>
          </a:xfrm>
          <a:prstGeom prst="rect">
            <a:avLst/>
          </a:prstGeom>
          <a:noFill/>
          <a:ln w="9525">
            <a:noFill/>
            <a:miter lim="800000"/>
            <a:headEnd/>
            <a:tailEnd/>
          </a:ln>
        </p:spPr>
        <p:txBody>
          <a:bodyPr>
            <a:spAutoFit/>
          </a:bodyPr>
          <a:lstStyle/>
          <a:p>
            <a:pPr eaLnBrk="0" hangingPunct="0">
              <a:spcBef>
                <a:spcPct val="50000"/>
              </a:spcBef>
            </a:pPr>
            <a:r>
              <a:rPr lang="en-US" dirty="0"/>
              <a:t>Example Performance Measures:</a:t>
            </a:r>
          </a:p>
          <a:p>
            <a:pPr eaLnBrk="0" hangingPunct="0">
              <a:spcBef>
                <a:spcPct val="50000"/>
              </a:spcBef>
              <a:buFontTx/>
              <a:buBlip>
                <a:blip r:embed="rId3"/>
              </a:buBlip>
            </a:pPr>
            <a:r>
              <a:rPr lang="en-US" dirty="0" smtClean="0"/>
              <a:t>Speed </a:t>
            </a:r>
            <a:r>
              <a:rPr lang="en-US" dirty="0"/>
              <a:t>(peak hour/period)</a:t>
            </a:r>
          </a:p>
          <a:p>
            <a:pPr eaLnBrk="0" hangingPunct="0">
              <a:buFontTx/>
              <a:buBlip>
                <a:blip r:embed="rId3"/>
              </a:buBlip>
            </a:pPr>
            <a:r>
              <a:rPr lang="en-US" dirty="0"/>
              <a:t> Delay (peak hour/period)</a:t>
            </a:r>
          </a:p>
          <a:p>
            <a:pPr eaLnBrk="0" hangingPunct="0">
              <a:buFontTx/>
              <a:buBlip>
                <a:blip r:embed="rId3"/>
              </a:buBlip>
            </a:pPr>
            <a:r>
              <a:rPr lang="en-US" dirty="0"/>
              <a:t> LOS (peak hour/period)</a:t>
            </a:r>
          </a:p>
          <a:p>
            <a:pPr eaLnBrk="0" hangingPunct="0">
              <a:buFontTx/>
              <a:buBlip>
                <a:blip r:embed="rId3"/>
              </a:buBlip>
            </a:pPr>
            <a:r>
              <a:rPr lang="en-US" dirty="0"/>
              <a:t> V/C Ratio (peak hour/period)</a:t>
            </a:r>
          </a:p>
          <a:p>
            <a:pPr eaLnBrk="0" hangingPunct="0">
              <a:buFontTx/>
              <a:buBlip>
                <a:blip r:embed="rId3"/>
              </a:buBlip>
            </a:pPr>
            <a:r>
              <a:rPr lang="en-US" dirty="0"/>
              <a:t> VMT</a:t>
            </a:r>
          </a:p>
          <a:p>
            <a:pPr eaLnBrk="0" hangingPunct="0">
              <a:buFontTx/>
              <a:buBlip>
                <a:blip r:embed="rId3"/>
              </a:buBlip>
            </a:pPr>
            <a:r>
              <a:rPr lang="en-US" dirty="0"/>
              <a:t> Density/Headway</a:t>
            </a:r>
          </a:p>
          <a:p>
            <a:pPr eaLnBrk="0" hangingPunct="0">
              <a:buFontTx/>
              <a:buBlip>
                <a:blip r:embed="rId3"/>
              </a:buBlip>
            </a:pPr>
            <a:r>
              <a:rPr lang="en-US" dirty="0"/>
              <a:t> Signal Cycle Failure</a:t>
            </a:r>
          </a:p>
          <a:p>
            <a:pPr eaLnBrk="0" hangingPunct="0">
              <a:buFontTx/>
              <a:buBlip>
                <a:blip r:embed="rId3"/>
              </a:buBlip>
            </a:pPr>
            <a:r>
              <a:rPr lang="en-US" dirty="0"/>
              <a:t> Queue Length</a:t>
            </a:r>
          </a:p>
          <a:p>
            <a:pPr eaLnBrk="0" hangingPunct="0">
              <a:buFontTx/>
              <a:buBlip>
                <a:blip r:embed="rId3"/>
              </a:buBlip>
            </a:pPr>
            <a:r>
              <a:rPr lang="en-US" dirty="0"/>
              <a:t> Vehicle Hours of Travel</a:t>
            </a:r>
          </a:p>
        </p:txBody>
      </p:sp>
      <p:sp>
        <p:nvSpPr>
          <p:cNvPr id="6"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How do we measure Congestion?</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3"/>
          <p:cNvSpPr txBox="1">
            <a:spLocks noChangeArrowheads="1"/>
          </p:cNvSpPr>
          <p:nvPr/>
        </p:nvSpPr>
        <p:spPr bwMode="auto">
          <a:xfrm>
            <a:off x="152400" y="914400"/>
            <a:ext cx="8610600" cy="3108543"/>
          </a:xfrm>
          <a:prstGeom prst="rect">
            <a:avLst/>
          </a:prstGeom>
          <a:noFill/>
          <a:ln w="9525">
            <a:noFill/>
            <a:miter lim="800000"/>
            <a:headEnd/>
            <a:tailEnd/>
          </a:ln>
        </p:spPr>
        <p:txBody>
          <a:bodyPr wrap="square">
            <a:spAutoFit/>
          </a:bodyPr>
          <a:lstStyle/>
          <a:p>
            <a:pPr algn="ctr" eaLnBrk="0" hangingPunct="0"/>
            <a:r>
              <a:rPr lang="en-US" dirty="0" smtClean="0">
                <a:solidFill>
                  <a:srgbClr val="FFFF00"/>
                </a:solidFill>
              </a:rPr>
              <a:t>Example</a:t>
            </a:r>
            <a:endParaRPr lang="en-US" i="1" dirty="0" smtClean="0"/>
          </a:p>
          <a:p>
            <a:pPr eaLnBrk="0" hangingPunct="0"/>
            <a:r>
              <a:rPr lang="en-US" i="1" dirty="0" smtClean="0"/>
              <a:t>“…traffic volumes increased - leading to poor levels of service (LOS) on major travel corridors in the County. The LOS for portions of…and side roads serving as access points currently operate at unacceptable levels today, and are anticipated to worsen through 2030. </a:t>
            </a:r>
            <a:r>
              <a:rPr lang="en-US" dirty="0" smtClean="0"/>
              <a:t>“</a:t>
            </a:r>
            <a:endParaRPr lang="en-US" i="1" dirty="0"/>
          </a:p>
        </p:txBody>
      </p:sp>
      <p:sp>
        <p:nvSpPr>
          <p:cNvPr id="6"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Is there a Congestion need?</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3"/>
          <p:cNvSpPr txBox="1">
            <a:spLocks noChangeArrowheads="1"/>
          </p:cNvSpPr>
          <p:nvPr/>
        </p:nvSpPr>
        <p:spPr bwMode="auto">
          <a:xfrm>
            <a:off x="152400" y="914400"/>
            <a:ext cx="8610600" cy="3970318"/>
          </a:xfrm>
          <a:prstGeom prst="rect">
            <a:avLst/>
          </a:prstGeom>
          <a:noFill/>
          <a:ln w="9525">
            <a:noFill/>
            <a:miter lim="800000"/>
            <a:headEnd/>
            <a:tailEnd/>
          </a:ln>
        </p:spPr>
        <p:txBody>
          <a:bodyPr wrap="square">
            <a:spAutoFit/>
          </a:bodyPr>
          <a:lstStyle/>
          <a:p>
            <a:pPr algn="ctr" eaLnBrk="0" hangingPunct="0"/>
            <a:r>
              <a:rPr lang="en-US" dirty="0" smtClean="0">
                <a:solidFill>
                  <a:srgbClr val="FFFF00"/>
                </a:solidFill>
              </a:rPr>
              <a:t>Example</a:t>
            </a:r>
            <a:endParaRPr lang="en-US" i="1" dirty="0" smtClean="0"/>
          </a:p>
          <a:p>
            <a:pPr eaLnBrk="0" hangingPunct="0"/>
            <a:r>
              <a:rPr lang="en-US" i="1" dirty="0" smtClean="0"/>
              <a:t>“</a:t>
            </a:r>
            <a:r>
              <a:rPr lang="en-US" i="1" u="sng" dirty="0" smtClean="0"/>
              <a:t>The CMP identifies a desired level of service D or better for all roads</a:t>
            </a:r>
            <a:r>
              <a:rPr lang="en-US" i="1" dirty="0" smtClean="0"/>
              <a:t>…traffic volumes increased - leading to poor levels of service (LOS </a:t>
            </a:r>
            <a:r>
              <a:rPr lang="en-US" i="1" u="sng" dirty="0" smtClean="0"/>
              <a:t>E</a:t>
            </a:r>
            <a:r>
              <a:rPr lang="en-US" i="1" dirty="0" smtClean="0"/>
              <a:t>) on major travel corridors in the County. The LOS for portions of…and side roads serving as access points currently operate at unacceptable levels today </a:t>
            </a:r>
            <a:r>
              <a:rPr lang="en-US" i="1" u="sng" dirty="0" smtClean="0"/>
              <a:t>(LOS E)</a:t>
            </a:r>
            <a:r>
              <a:rPr lang="en-US" i="1" dirty="0" smtClean="0"/>
              <a:t>, and are anticipated to worsen through 2030 </a:t>
            </a:r>
            <a:r>
              <a:rPr lang="en-US" i="1" u="sng" dirty="0" smtClean="0"/>
              <a:t>(to LOS F). </a:t>
            </a:r>
            <a:r>
              <a:rPr lang="en-US" dirty="0" smtClean="0"/>
              <a:t>“</a:t>
            </a:r>
            <a:endParaRPr lang="en-US" i="1" dirty="0"/>
          </a:p>
        </p:txBody>
      </p:sp>
      <p:sp>
        <p:nvSpPr>
          <p:cNvPr id="6"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Is this better?</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3"/>
          <p:cNvSpPr txBox="1">
            <a:spLocks noChangeArrowheads="1"/>
          </p:cNvSpPr>
          <p:nvPr/>
        </p:nvSpPr>
        <p:spPr bwMode="auto">
          <a:xfrm>
            <a:off x="152400" y="914400"/>
            <a:ext cx="8610600" cy="1815882"/>
          </a:xfrm>
          <a:prstGeom prst="rect">
            <a:avLst/>
          </a:prstGeom>
          <a:noFill/>
          <a:ln w="9525">
            <a:noFill/>
            <a:miter lim="800000"/>
            <a:headEnd/>
            <a:tailEnd/>
          </a:ln>
        </p:spPr>
        <p:txBody>
          <a:bodyPr wrap="square">
            <a:spAutoFit/>
          </a:bodyPr>
          <a:lstStyle/>
          <a:p>
            <a:pPr algn="ctr" eaLnBrk="0" hangingPunct="0"/>
            <a:r>
              <a:rPr lang="en-US" dirty="0" smtClean="0">
                <a:solidFill>
                  <a:srgbClr val="FFFF00"/>
                </a:solidFill>
              </a:rPr>
              <a:t>Same Example</a:t>
            </a:r>
            <a:endParaRPr lang="en-US" i="1" dirty="0"/>
          </a:p>
          <a:p>
            <a:pPr eaLnBrk="0" hangingPunct="0"/>
            <a:endParaRPr lang="en-US" i="1" dirty="0" smtClean="0"/>
          </a:p>
          <a:p>
            <a:pPr eaLnBrk="0" hangingPunct="0"/>
            <a:r>
              <a:rPr lang="en-US" i="1" dirty="0" smtClean="0"/>
              <a:t>“…Improve </a:t>
            </a:r>
            <a:r>
              <a:rPr lang="en-US" i="1" dirty="0"/>
              <a:t>Operational Efficiency of the existing transportation system</a:t>
            </a:r>
            <a:r>
              <a:rPr lang="en-US" i="1" dirty="0" smtClean="0"/>
              <a:t>;…</a:t>
            </a:r>
            <a:r>
              <a:rPr lang="en-US" dirty="0" smtClean="0"/>
              <a:t>“</a:t>
            </a:r>
            <a:endParaRPr lang="en-US" i="1" dirty="0"/>
          </a:p>
        </p:txBody>
      </p:sp>
      <p:sp>
        <p:nvSpPr>
          <p:cNvPr id="6"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So what was the purpose?</a:t>
            </a:r>
            <a:endParaRPr lang="en-US" sz="4000" b="1" dirty="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210183933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3"/>
          <p:cNvSpPr txBox="1">
            <a:spLocks noChangeArrowheads="1"/>
          </p:cNvSpPr>
          <p:nvPr/>
        </p:nvSpPr>
        <p:spPr bwMode="auto">
          <a:xfrm>
            <a:off x="152400" y="914400"/>
            <a:ext cx="8610600" cy="2246769"/>
          </a:xfrm>
          <a:prstGeom prst="rect">
            <a:avLst/>
          </a:prstGeom>
          <a:noFill/>
          <a:ln w="9525">
            <a:noFill/>
            <a:miter lim="800000"/>
            <a:headEnd/>
            <a:tailEnd/>
          </a:ln>
        </p:spPr>
        <p:txBody>
          <a:bodyPr wrap="square">
            <a:spAutoFit/>
          </a:bodyPr>
          <a:lstStyle/>
          <a:p>
            <a:pPr algn="ctr" eaLnBrk="0" hangingPunct="0"/>
            <a:r>
              <a:rPr lang="en-US" dirty="0" smtClean="0">
                <a:solidFill>
                  <a:srgbClr val="FFFF00"/>
                </a:solidFill>
              </a:rPr>
              <a:t>Same Example</a:t>
            </a:r>
            <a:endParaRPr lang="en-US" i="1" dirty="0"/>
          </a:p>
          <a:p>
            <a:pPr eaLnBrk="0" hangingPunct="0"/>
            <a:endParaRPr lang="en-US" i="1" dirty="0" smtClean="0"/>
          </a:p>
          <a:p>
            <a:pPr eaLnBrk="0" hangingPunct="0"/>
            <a:r>
              <a:rPr lang="en-US" i="1" dirty="0" smtClean="0"/>
              <a:t>“…</a:t>
            </a:r>
            <a:r>
              <a:rPr lang="en-US" i="1" strike="sngStrike" dirty="0" smtClean="0"/>
              <a:t>Improve </a:t>
            </a:r>
            <a:r>
              <a:rPr lang="en-US" i="1" strike="sngStrike" dirty="0"/>
              <a:t>Operational Efficiency of the existing transportation system</a:t>
            </a:r>
            <a:r>
              <a:rPr lang="en-US" i="1" dirty="0" smtClean="0"/>
              <a:t>;…</a:t>
            </a:r>
            <a:r>
              <a:rPr lang="en-US" i="1" u="sng" dirty="0" smtClean="0"/>
              <a:t>Achieve LOS D or better on the intersection of Road X and Road Y</a:t>
            </a:r>
            <a:r>
              <a:rPr lang="en-US" dirty="0" smtClean="0"/>
              <a:t>“</a:t>
            </a:r>
            <a:endParaRPr lang="en-US" i="1" dirty="0"/>
          </a:p>
        </p:txBody>
      </p:sp>
      <p:sp>
        <p:nvSpPr>
          <p:cNvPr id="6"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Is this better?</a:t>
            </a:r>
            <a:endParaRPr lang="en-US" sz="4000" b="1" dirty="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210183933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descr="barrel monster ar"/>
          <p:cNvPicPr>
            <a:picLocks noChangeAspect="1" noChangeArrowheads="1"/>
          </p:cNvPicPr>
          <p:nvPr/>
        </p:nvPicPr>
        <p:blipFill>
          <a:blip r:embed="rId3" cstate="print"/>
          <a:srcRect/>
          <a:stretch>
            <a:fillRect/>
          </a:stretch>
        </p:blipFill>
        <p:spPr bwMode="auto">
          <a:xfrm>
            <a:off x="3810000" y="969496"/>
            <a:ext cx="4775200" cy="5334000"/>
          </a:xfrm>
          <a:prstGeom prst="rect">
            <a:avLst/>
          </a:prstGeom>
          <a:noFill/>
          <a:ln w="9525">
            <a:noFill/>
            <a:miter lim="800000"/>
            <a:headEnd/>
            <a:tailEnd/>
          </a:ln>
        </p:spPr>
      </p:pic>
      <p:sp>
        <p:nvSpPr>
          <p:cNvPr id="158723" name="AutoShape 6"/>
          <p:cNvSpPr>
            <a:spLocks noChangeArrowheads="1"/>
          </p:cNvSpPr>
          <p:nvPr/>
        </p:nvSpPr>
        <p:spPr bwMode="auto">
          <a:xfrm>
            <a:off x="381000" y="1371600"/>
            <a:ext cx="3200400" cy="1828800"/>
          </a:xfrm>
          <a:prstGeom prst="wedgeRoundRectCallout">
            <a:avLst>
              <a:gd name="adj1" fmla="val 142493"/>
              <a:gd name="adj2" fmla="val 24174"/>
              <a:gd name="adj3" fmla="val 16667"/>
            </a:avLst>
          </a:prstGeom>
          <a:solidFill>
            <a:srgbClr val="FFFF00">
              <a:alpha val="59999"/>
            </a:srgbClr>
          </a:solidFill>
          <a:ln w="19050" algn="ctr">
            <a:solidFill>
              <a:srgbClr val="FFFF00"/>
            </a:solidFill>
            <a:miter lim="800000"/>
            <a:headEnd/>
            <a:tailEnd/>
          </a:ln>
        </p:spPr>
        <p:txBody>
          <a:bodyPr anchor="ctr"/>
          <a:lstStyle/>
          <a:p>
            <a:pPr algn="ctr" eaLnBrk="0" hangingPunct="0"/>
            <a:r>
              <a:rPr lang="en-US" dirty="0" smtClean="0"/>
              <a:t>True or False?</a:t>
            </a:r>
          </a:p>
          <a:p>
            <a:pPr algn="ctr" eaLnBrk="0" hangingPunct="0"/>
            <a:r>
              <a:rPr lang="en-US" dirty="0" smtClean="0"/>
              <a:t>Everything we do will make a facility safer.</a:t>
            </a:r>
            <a:endParaRPr lang="en-US" dirty="0"/>
          </a:p>
        </p:txBody>
      </p:sp>
      <p:sp>
        <p:nvSpPr>
          <p:cNvPr id="9" name="Text Box 3"/>
          <p:cNvSpPr txBox="1">
            <a:spLocks noChangeArrowheads="1"/>
          </p:cNvSpPr>
          <p:nvPr/>
        </p:nvSpPr>
        <p:spPr bwMode="auto">
          <a:xfrm>
            <a:off x="-37073" y="22615"/>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What about Safety?</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Elbow Connector 28" title="line connecting evaluation to network screening"/>
          <p:cNvCxnSpPr>
            <a:stCxn id="15" idx="0"/>
            <a:endCxn id="9" idx="1"/>
          </p:cNvCxnSpPr>
          <p:nvPr/>
        </p:nvCxnSpPr>
        <p:spPr bwMode="auto">
          <a:xfrm rot="5400000" flipH="1" flipV="1">
            <a:off x="2010078" y="920417"/>
            <a:ext cx="784255" cy="1367790"/>
          </a:xfrm>
          <a:prstGeom prst="bentConnector2">
            <a:avLst/>
          </a:prstGeom>
          <a:solidFill>
            <a:srgbClr val="FFFF00">
              <a:alpha val="60001"/>
            </a:srgbClr>
          </a:solidFill>
          <a:ln w="63500" cap="flat" cmpd="sng" algn="ctr">
            <a:solidFill>
              <a:srgbClr val="FFFF00"/>
            </a:solidFill>
            <a:prstDash val="solid"/>
            <a:round/>
            <a:headEnd type="none" w="med" len="med"/>
            <a:tailEnd type="triangle" w="lg" len="lg"/>
          </a:ln>
          <a:effectLst/>
        </p:spPr>
      </p:cxnSp>
      <p:sp>
        <p:nvSpPr>
          <p:cNvPr id="15" name="Rectangle 14"/>
          <p:cNvSpPr/>
          <p:nvPr/>
        </p:nvSpPr>
        <p:spPr bwMode="auto">
          <a:xfrm>
            <a:off x="365760" y="1996439"/>
            <a:ext cx="2705100" cy="900369"/>
          </a:xfrm>
          <a:prstGeom prst="rect">
            <a:avLst/>
          </a:prstGeom>
          <a:solidFill>
            <a:schemeClr val="tx1"/>
          </a:solidFill>
          <a:ln w="19050" cap="flat" cmpd="sng" algn="ctr">
            <a:solidFill>
              <a:srgbClr val="FFFF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400" dirty="0" smtClean="0">
                <a:solidFill>
                  <a:schemeClr val="accent6"/>
                </a:solidFill>
                <a:latin typeface="Arial" pitchFamily="34" charset="0"/>
                <a:cs typeface="+mn-cs"/>
              </a:rPr>
              <a:t>Evaluation</a:t>
            </a:r>
            <a:endParaRPr lang="en-US" sz="2400" dirty="0">
              <a:solidFill>
                <a:schemeClr val="accent6"/>
              </a:solidFill>
              <a:latin typeface="Arial" pitchFamily="34" charset="0"/>
              <a:cs typeface="+mn-cs"/>
            </a:endParaRPr>
          </a:p>
        </p:txBody>
      </p:sp>
      <p:cxnSp>
        <p:nvCxnSpPr>
          <p:cNvPr id="36" name="Elbow Connector 35" title="line connecting prioritization to evaluation"/>
          <p:cNvCxnSpPr>
            <a:stCxn id="14" idx="0"/>
            <a:endCxn id="15" idx="2"/>
          </p:cNvCxnSpPr>
          <p:nvPr/>
        </p:nvCxnSpPr>
        <p:spPr bwMode="auto">
          <a:xfrm rot="5400000" flipH="1" flipV="1">
            <a:off x="1271996" y="3341429"/>
            <a:ext cx="890934" cy="1693"/>
          </a:xfrm>
          <a:prstGeom prst="bentConnector3">
            <a:avLst>
              <a:gd name="adj1" fmla="val 50000"/>
            </a:avLst>
          </a:prstGeom>
          <a:solidFill>
            <a:srgbClr val="FFFF00">
              <a:alpha val="60001"/>
            </a:srgbClr>
          </a:solidFill>
          <a:ln w="63500" cap="flat" cmpd="sng" algn="ctr">
            <a:solidFill>
              <a:srgbClr val="FFFF00"/>
            </a:solidFill>
            <a:prstDash val="solid"/>
            <a:round/>
            <a:headEnd type="none" w="med" len="med"/>
            <a:tailEnd type="triangle" w="lg" len="lg"/>
          </a:ln>
          <a:effectLst/>
        </p:spPr>
      </p:cxnSp>
      <p:sp>
        <p:nvSpPr>
          <p:cNvPr id="14" name="Rectangle 13"/>
          <p:cNvSpPr/>
          <p:nvPr/>
        </p:nvSpPr>
        <p:spPr bwMode="auto">
          <a:xfrm>
            <a:off x="364067" y="3787742"/>
            <a:ext cx="2705100" cy="900369"/>
          </a:xfrm>
          <a:prstGeom prst="rect">
            <a:avLst/>
          </a:prstGeom>
          <a:solidFill>
            <a:schemeClr val="tx1"/>
          </a:solidFill>
          <a:ln w="19050" cap="flat" cmpd="sng" algn="ctr">
            <a:solidFill>
              <a:srgbClr val="FFFF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400" dirty="0" smtClean="0">
                <a:solidFill>
                  <a:schemeClr val="accent6"/>
                </a:solidFill>
                <a:latin typeface="Arial" pitchFamily="34" charset="0"/>
                <a:cs typeface="+mn-cs"/>
              </a:rPr>
              <a:t>Prioritization</a:t>
            </a:r>
            <a:endParaRPr lang="en-US" sz="2400" dirty="0">
              <a:solidFill>
                <a:schemeClr val="accent6"/>
              </a:solidFill>
              <a:latin typeface="Arial" pitchFamily="34" charset="0"/>
              <a:cs typeface="+mn-cs"/>
            </a:endParaRPr>
          </a:p>
        </p:txBody>
      </p:sp>
      <p:cxnSp>
        <p:nvCxnSpPr>
          <p:cNvPr id="25" name="Elbow Connector 24" title="line connecting economic appraisal to prioritization"/>
          <p:cNvCxnSpPr>
            <a:stCxn id="13" idx="1"/>
            <a:endCxn id="14" idx="2"/>
          </p:cNvCxnSpPr>
          <p:nvPr/>
        </p:nvCxnSpPr>
        <p:spPr bwMode="auto">
          <a:xfrm rot="10800000">
            <a:off x="1716618" y="4688112"/>
            <a:ext cx="1369483" cy="1136575"/>
          </a:xfrm>
          <a:prstGeom prst="bentConnector2">
            <a:avLst/>
          </a:prstGeom>
          <a:solidFill>
            <a:srgbClr val="FFFF00">
              <a:alpha val="60001"/>
            </a:srgbClr>
          </a:solidFill>
          <a:ln w="63500" cap="flat" cmpd="sng" algn="ctr">
            <a:solidFill>
              <a:srgbClr val="FFFF00"/>
            </a:solidFill>
            <a:prstDash val="solid"/>
            <a:round/>
            <a:headEnd type="none" w="med" len="med"/>
            <a:tailEnd type="triangle" w="lg" len="lg"/>
          </a:ln>
          <a:effectLst/>
        </p:spPr>
      </p:cxnSp>
      <p:sp>
        <p:nvSpPr>
          <p:cNvPr id="13" name="Rectangle 12"/>
          <p:cNvSpPr/>
          <p:nvPr/>
        </p:nvSpPr>
        <p:spPr bwMode="auto">
          <a:xfrm>
            <a:off x="3086100" y="5374501"/>
            <a:ext cx="2705100" cy="900369"/>
          </a:xfrm>
          <a:prstGeom prst="rect">
            <a:avLst/>
          </a:prstGeom>
          <a:solidFill>
            <a:schemeClr val="tx1"/>
          </a:solidFill>
          <a:ln w="19050" cap="flat" cmpd="sng" algn="ctr">
            <a:solidFill>
              <a:srgbClr val="FFFF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400" dirty="0" smtClean="0">
                <a:solidFill>
                  <a:schemeClr val="accent6"/>
                </a:solidFill>
                <a:latin typeface="Arial" pitchFamily="34" charset="0"/>
                <a:cs typeface="+mn-cs"/>
              </a:rPr>
              <a:t>Economic</a:t>
            </a:r>
          </a:p>
          <a:p>
            <a:pPr algn="ctr" eaLnBrk="0" hangingPunct="0">
              <a:defRPr/>
            </a:pPr>
            <a:r>
              <a:rPr lang="en-US" sz="2400" dirty="0" smtClean="0">
                <a:solidFill>
                  <a:schemeClr val="accent6"/>
                </a:solidFill>
                <a:latin typeface="Arial" pitchFamily="34" charset="0"/>
                <a:cs typeface="+mn-cs"/>
              </a:rPr>
              <a:t>Appraisal</a:t>
            </a:r>
            <a:endParaRPr lang="en-US" sz="2400" dirty="0">
              <a:solidFill>
                <a:schemeClr val="accent6"/>
              </a:solidFill>
              <a:latin typeface="Arial" pitchFamily="34" charset="0"/>
              <a:cs typeface="+mn-cs"/>
            </a:endParaRPr>
          </a:p>
        </p:txBody>
      </p:sp>
      <p:cxnSp>
        <p:nvCxnSpPr>
          <p:cNvPr id="21" name="Elbow Connector 20" title="line connecting select countermeasures to economic appraisal"/>
          <p:cNvCxnSpPr>
            <a:stCxn id="12" idx="2"/>
            <a:endCxn id="13" idx="3"/>
          </p:cNvCxnSpPr>
          <p:nvPr/>
        </p:nvCxnSpPr>
        <p:spPr bwMode="auto">
          <a:xfrm rot="5400000">
            <a:off x="5959514" y="4519799"/>
            <a:ext cx="1136574" cy="1473201"/>
          </a:xfrm>
          <a:prstGeom prst="bentConnector2">
            <a:avLst/>
          </a:prstGeom>
          <a:solidFill>
            <a:srgbClr val="FFFF00">
              <a:alpha val="60001"/>
            </a:srgbClr>
          </a:solidFill>
          <a:ln w="63500" cap="flat" cmpd="sng" algn="ctr">
            <a:solidFill>
              <a:srgbClr val="FFFF00"/>
            </a:solidFill>
            <a:prstDash val="solid"/>
            <a:round/>
            <a:headEnd type="none" w="med" len="med"/>
            <a:tailEnd type="triangle" w="lg" len="lg"/>
          </a:ln>
          <a:effectLst/>
        </p:spPr>
      </p:cxnSp>
      <p:sp>
        <p:nvSpPr>
          <p:cNvPr id="12" name="Rectangle 11"/>
          <p:cNvSpPr/>
          <p:nvPr/>
        </p:nvSpPr>
        <p:spPr bwMode="auto">
          <a:xfrm>
            <a:off x="5911851" y="3787743"/>
            <a:ext cx="2705100" cy="900369"/>
          </a:xfrm>
          <a:prstGeom prst="rect">
            <a:avLst/>
          </a:prstGeom>
          <a:solidFill>
            <a:schemeClr val="tx1"/>
          </a:solidFill>
          <a:ln w="19050" cap="flat" cmpd="sng" algn="ctr">
            <a:solidFill>
              <a:srgbClr val="FFFF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400" dirty="0" smtClean="0">
                <a:solidFill>
                  <a:schemeClr val="accent6"/>
                </a:solidFill>
                <a:latin typeface="Arial" pitchFamily="34" charset="0"/>
                <a:cs typeface="+mn-cs"/>
              </a:rPr>
              <a:t>Select</a:t>
            </a:r>
          </a:p>
          <a:p>
            <a:pPr algn="ctr" eaLnBrk="0" hangingPunct="0">
              <a:defRPr/>
            </a:pPr>
            <a:r>
              <a:rPr lang="en-US" sz="2400" dirty="0" smtClean="0">
                <a:solidFill>
                  <a:schemeClr val="accent6"/>
                </a:solidFill>
                <a:latin typeface="Arial" pitchFamily="34" charset="0"/>
                <a:cs typeface="+mn-cs"/>
              </a:rPr>
              <a:t>Countermeasures</a:t>
            </a:r>
            <a:endParaRPr lang="en-US" sz="2400" dirty="0">
              <a:solidFill>
                <a:schemeClr val="accent6"/>
              </a:solidFill>
              <a:latin typeface="Arial" pitchFamily="34" charset="0"/>
              <a:cs typeface="+mn-cs"/>
            </a:endParaRPr>
          </a:p>
        </p:txBody>
      </p:sp>
      <p:cxnSp>
        <p:nvCxnSpPr>
          <p:cNvPr id="18" name="Elbow Connector 17" title="line connecting diagnosis to select countermeasures"/>
          <p:cNvCxnSpPr>
            <a:stCxn id="11" idx="2"/>
            <a:endCxn id="12" idx="0"/>
          </p:cNvCxnSpPr>
          <p:nvPr/>
        </p:nvCxnSpPr>
        <p:spPr bwMode="auto">
          <a:xfrm rot="16200000" flipH="1">
            <a:off x="6823378" y="3346719"/>
            <a:ext cx="875695" cy="6351"/>
          </a:xfrm>
          <a:prstGeom prst="bentConnector3">
            <a:avLst>
              <a:gd name="adj1" fmla="val 50000"/>
            </a:avLst>
          </a:prstGeom>
          <a:solidFill>
            <a:srgbClr val="FFFF00">
              <a:alpha val="60001"/>
            </a:srgbClr>
          </a:solidFill>
          <a:ln w="63500" cap="flat" cmpd="sng" algn="ctr">
            <a:solidFill>
              <a:srgbClr val="FFFF00"/>
            </a:solidFill>
            <a:prstDash val="solid"/>
            <a:round/>
            <a:headEnd type="none" w="med" len="med"/>
            <a:tailEnd type="triangle" w="lg" len="lg"/>
          </a:ln>
          <a:effectLst/>
        </p:spPr>
      </p:cxnSp>
      <p:sp>
        <p:nvSpPr>
          <p:cNvPr id="11" name="Rectangle 10"/>
          <p:cNvSpPr/>
          <p:nvPr/>
        </p:nvSpPr>
        <p:spPr bwMode="auto">
          <a:xfrm>
            <a:off x="5905500" y="2011679"/>
            <a:ext cx="2705100" cy="900369"/>
          </a:xfrm>
          <a:prstGeom prst="rect">
            <a:avLst/>
          </a:prstGeom>
          <a:solidFill>
            <a:srgbClr val="92D050"/>
          </a:solidFill>
          <a:ln w="19050" cap="flat" cmpd="sng" algn="ctr">
            <a:solidFill>
              <a:srgbClr val="FFFF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400" dirty="0" smtClean="0">
                <a:solidFill>
                  <a:schemeClr val="accent6"/>
                </a:solidFill>
                <a:latin typeface="Arial" pitchFamily="34" charset="0"/>
                <a:cs typeface="+mn-cs"/>
              </a:rPr>
              <a:t> Diagnosis</a:t>
            </a:r>
            <a:endParaRPr lang="en-US" sz="2400" dirty="0">
              <a:solidFill>
                <a:schemeClr val="accent6"/>
              </a:solidFill>
              <a:latin typeface="Arial" pitchFamily="34" charset="0"/>
              <a:cs typeface="+mn-cs"/>
            </a:endParaRPr>
          </a:p>
        </p:txBody>
      </p:sp>
      <p:cxnSp>
        <p:nvCxnSpPr>
          <p:cNvPr id="3" name="Elbow Connector 2" title="line connecting network screening to diagnosis"/>
          <p:cNvCxnSpPr>
            <a:endCxn id="11" idx="0"/>
          </p:cNvCxnSpPr>
          <p:nvPr/>
        </p:nvCxnSpPr>
        <p:spPr bwMode="auto">
          <a:xfrm>
            <a:off x="5791200" y="1143000"/>
            <a:ext cx="1466850" cy="868679"/>
          </a:xfrm>
          <a:prstGeom prst="bentConnector2">
            <a:avLst/>
          </a:prstGeom>
          <a:solidFill>
            <a:srgbClr val="FFFF00">
              <a:alpha val="60001"/>
            </a:srgbClr>
          </a:solidFill>
          <a:ln w="63500" cap="flat" cmpd="sng" algn="ctr">
            <a:solidFill>
              <a:srgbClr val="FFFF00"/>
            </a:solidFill>
            <a:prstDash val="solid"/>
            <a:round/>
            <a:headEnd type="none" w="med" len="med"/>
            <a:tailEnd type="triangle" w="lg" len="lg"/>
          </a:ln>
          <a:effectLst/>
        </p:spPr>
      </p:cxnSp>
      <p:sp>
        <p:nvSpPr>
          <p:cNvPr id="9" name="Rectangle 8"/>
          <p:cNvSpPr/>
          <p:nvPr/>
        </p:nvSpPr>
        <p:spPr bwMode="auto">
          <a:xfrm>
            <a:off x="3086100" y="761999"/>
            <a:ext cx="2705100" cy="900369"/>
          </a:xfrm>
          <a:prstGeom prst="rect">
            <a:avLst/>
          </a:prstGeom>
          <a:solidFill>
            <a:schemeClr val="tx1"/>
          </a:solidFill>
          <a:ln w="19050" cap="flat" cmpd="sng" algn="ctr">
            <a:solidFill>
              <a:srgbClr val="FFFF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400" dirty="0" smtClean="0">
                <a:solidFill>
                  <a:schemeClr val="accent6"/>
                </a:solidFill>
                <a:latin typeface="Arial" pitchFamily="34" charset="0"/>
                <a:cs typeface="+mn-cs"/>
              </a:rPr>
              <a:t>Network</a:t>
            </a:r>
          </a:p>
          <a:p>
            <a:pPr algn="ctr" eaLnBrk="0" hangingPunct="0">
              <a:defRPr/>
            </a:pPr>
            <a:r>
              <a:rPr lang="en-US" sz="2400" dirty="0" smtClean="0">
                <a:solidFill>
                  <a:schemeClr val="accent6"/>
                </a:solidFill>
                <a:latin typeface="Arial" pitchFamily="34" charset="0"/>
                <a:cs typeface="+mn-cs"/>
              </a:rPr>
              <a:t>Screening</a:t>
            </a:r>
            <a:endParaRPr lang="en-US" sz="2400" dirty="0">
              <a:solidFill>
                <a:schemeClr val="accent6"/>
              </a:solidFill>
              <a:latin typeface="Arial" pitchFamily="34" charset="0"/>
              <a:cs typeface="+mn-cs"/>
            </a:endParaRPr>
          </a:p>
        </p:txBody>
      </p:sp>
      <p:pic>
        <p:nvPicPr>
          <p:cNvPr id="2051" name="Picture 3" title="picture of the cover of the Highway Safety Man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048" y="2011679"/>
            <a:ext cx="2313504" cy="2984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What’s the safety management process?</a:t>
            </a:r>
            <a:endParaRPr lang="en-US" dirty="0"/>
          </a:p>
        </p:txBody>
      </p:sp>
    </p:spTree>
    <p:extLst>
      <p:ext uri="{BB962C8B-B14F-4D97-AF65-F5344CB8AC3E}">
        <p14:creationId xmlns:p14="http://schemas.microsoft.com/office/powerpoint/2010/main" val="126888880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picture of a crash analysis"/>
          <p:cNvPicPr>
            <a:picLocks noChangeAspect="1"/>
          </p:cNvPicPr>
          <p:nvPr/>
        </p:nvPicPr>
        <p:blipFill rotWithShape="1">
          <a:blip r:embed="rId3" cstate="print">
            <a:extLst>
              <a:ext uri="{28A0092B-C50C-407E-A947-70E740481C1C}">
                <a14:useLocalDpi xmlns:a14="http://schemas.microsoft.com/office/drawing/2010/main" val="0"/>
              </a:ext>
            </a:extLst>
          </a:blip>
          <a:srcRect l="11176" t="25556" r="11176" b="32222"/>
          <a:stretch/>
        </p:blipFill>
        <p:spPr>
          <a:xfrm>
            <a:off x="1752600" y="1701804"/>
            <a:ext cx="6680798" cy="4701302"/>
          </a:xfrm>
          <a:prstGeom prst="rect">
            <a:avLst/>
          </a:prstGeom>
        </p:spPr>
      </p:pic>
      <p:sp>
        <p:nvSpPr>
          <p:cNvPr id="2" name="Rectangle 1" title="purposely blocks irrelevant information from being shown"/>
          <p:cNvSpPr/>
          <p:nvPr/>
        </p:nvSpPr>
        <p:spPr bwMode="auto">
          <a:xfrm>
            <a:off x="2057400" y="2789956"/>
            <a:ext cx="6096000" cy="914400"/>
          </a:xfrm>
          <a:prstGeom prst="rect">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p:txBody>
      </p:sp>
      <p:sp>
        <p:nvSpPr>
          <p:cNvPr id="9" name="Rectangle 8" title="purposely blocks irrelevant information from being shown"/>
          <p:cNvSpPr/>
          <p:nvPr/>
        </p:nvSpPr>
        <p:spPr bwMode="auto">
          <a:xfrm>
            <a:off x="2057400" y="4313956"/>
            <a:ext cx="6096000" cy="914400"/>
          </a:xfrm>
          <a:prstGeom prst="rect">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p:txBody>
      </p:sp>
      <p:sp>
        <p:nvSpPr>
          <p:cNvPr id="10" name="Rectangle 9" title="purposely blocks irrelevant information from being shown"/>
          <p:cNvSpPr/>
          <p:nvPr/>
        </p:nvSpPr>
        <p:spPr bwMode="auto">
          <a:xfrm>
            <a:off x="7029471" y="1951756"/>
            <a:ext cx="1123929" cy="838200"/>
          </a:xfrm>
          <a:prstGeom prst="rect">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p:txBody>
      </p:sp>
      <p:sp>
        <p:nvSpPr>
          <p:cNvPr id="11" name="Rectangle 10" title="purposely blocks irrelevant information from being shown"/>
          <p:cNvSpPr/>
          <p:nvPr/>
        </p:nvSpPr>
        <p:spPr bwMode="auto">
          <a:xfrm>
            <a:off x="7029471" y="3946811"/>
            <a:ext cx="1123928" cy="367145"/>
          </a:xfrm>
          <a:prstGeom prst="rect">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p:txBody>
      </p:sp>
      <p:sp>
        <p:nvSpPr>
          <p:cNvPr id="6" name="Text Box 3"/>
          <p:cNvSpPr txBox="1">
            <a:spLocks noChangeArrowheads="1"/>
          </p:cNvSpPr>
          <p:nvPr/>
        </p:nvSpPr>
        <p:spPr bwMode="auto">
          <a:xfrm>
            <a:off x="20246" y="762000"/>
            <a:ext cx="9103507" cy="954107"/>
          </a:xfrm>
          <a:prstGeom prst="rect">
            <a:avLst/>
          </a:prstGeom>
          <a:noFill/>
          <a:ln w="9525">
            <a:noFill/>
            <a:miter lim="800000"/>
            <a:headEnd/>
            <a:tailEnd/>
          </a:ln>
        </p:spPr>
        <p:txBody>
          <a:bodyPr wrap="square">
            <a:spAutoFit/>
          </a:bodyPr>
          <a:lstStyle/>
          <a:p>
            <a:pPr eaLnBrk="0" hangingPunct="0">
              <a:spcBef>
                <a:spcPct val="50000"/>
              </a:spcBef>
            </a:pPr>
            <a:r>
              <a:rPr lang="en-US" dirty="0" smtClean="0"/>
              <a:t>Purpose is to identify sites which </a:t>
            </a:r>
            <a:r>
              <a:rPr lang="en-US" b="1" dirty="0" smtClean="0">
                <a:solidFill>
                  <a:srgbClr val="FFFF00"/>
                </a:solidFill>
              </a:rPr>
              <a:t>may</a:t>
            </a:r>
            <a:r>
              <a:rPr lang="en-US" dirty="0" smtClean="0"/>
              <a:t> respond to a countermeasure</a:t>
            </a:r>
            <a:endParaRPr lang="en-US" dirty="0"/>
          </a:p>
        </p:txBody>
      </p:sp>
      <p:sp>
        <p:nvSpPr>
          <p:cNvPr id="3" name="Title 2"/>
          <p:cNvSpPr>
            <a:spLocks noGrp="1"/>
          </p:cNvSpPr>
          <p:nvPr>
            <p:ph type="title"/>
          </p:nvPr>
        </p:nvSpPr>
        <p:spPr/>
        <p:txBody>
          <a:bodyPr/>
          <a:lstStyle/>
          <a:p>
            <a:r>
              <a:rPr lang="en-US" dirty="0" smtClean="0"/>
              <a:t>What is network screening?</a:t>
            </a:r>
            <a:endParaRPr lang="en-US" dirty="0"/>
          </a:p>
        </p:txBody>
      </p:sp>
    </p:spTree>
    <p:extLst>
      <p:ext uri="{BB962C8B-B14F-4D97-AF65-F5344CB8AC3E}">
        <p14:creationId xmlns:p14="http://schemas.microsoft.com/office/powerpoint/2010/main" val="22455301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picture of a wierd car crash"/>
          <p:cNvPicPr>
            <a:picLocks noChangeAspect="1" noChangeArrowheads="1"/>
          </p:cNvPicPr>
          <p:nvPr/>
        </p:nvPicPr>
        <p:blipFill>
          <a:blip r:embed="rId3"/>
          <a:srcRect/>
          <a:stretch>
            <a:fillRect/>
          </a:stretch>
        </p:blipFill>
        <p:spPr bwMode="auto">
          <a:xfrm>
            <a:off x="6553200" y="1828800"/>
            <a:ext cx="2438400" cy="1828800"/>
          </a:xfrm>
          <a:prstGeom prst="rect">
            <a:avLst/>
          </a:prstGeom>
          <a:ln>
            <a:noFill/>
          </a:ln>
          <a:effectLst>
            <a:outerShdw blurRad="292100" dist="139700" dir="2700000" algn="tl" rotWithShape="0">
              <a:srgbClr val="333333">
                <a:alpha val="65000"/>
              </a:srgbClr>
            </a:outerShdw>
          </a:effectLst>
        </p:spPr>
      </p:pic>
      <p:pic>
        <p:nvPicPr>
          <p:cNvPr id="2" name="Picture 1" title="picture of a crash analysis"/>
          <p:cNvPicPr>
            <a:picLocks noChangeAspect="1"/>
          </p:cNvPicPr>
          <p:nvPr/>
        </p:nvPicPr>
        <p:blipFill rotWithShape="1">
          <a:blip r:embed="rId4" cstate="email">
            <a:extLst>
              <a:ext uri="{28A0092B-C50C-407E-A947-70E740481C1C}">
                <a14:useLocalDpi xmlns:a14="http://schemas.microsoft.com/office/drawing/2010/main" val="0"/>
              </a:ext>
            </a:extLst>
          </a:blip>
          <a:srcRect l="9860" t="15415" r="7975" b="71477"/>
          <a:stretch/>
        </p:blipFill>
        <p:spPr>
          <a:xfrm>
            <a:off x="327256" y="3807500"/>
            <a:ext cx="8489488" cy="1752600"/>
          </a:xfrm>
          <a:prstGeom prst="rect">
            <a:avLst/>
          </a:prstGeom>
          <a:ln>
            <a:noFill/>
          </a:ln>
          <a:effectLst>
            <a:outerShdw blurRad="292100" dist="139700" dir="2700000" algn="tl" rotWithShape="0">
              <a:srgbClr val="333333">
                <a:alpha val="65000"/>
              </a:srgbClr>
            </a:outerShdw>
          </a:effectLst>
        </p:spPr>
      </p:pic>
      <p:sp>
        <p:nvSpPr>
          <p:cNvPr id="19" name="Text Box 3"/>
          <p:cNvSpPr txBox="1">
            <a:spLocks noChangeArrowheads="1"/>
          </p:cNvSpPr>
          <p:nvPr/>
        </p:nvSpPr>
        <p:spPr bwMode="auto">
          <a:xfrm>
            <a:off x="609600" y="914400"/>
            <a:ext cx="7696200" cy="2893100"/>
          </a:xfrm>
          <a:prstGeom prst="rect">
            <a:avLst/>
          </a:prstGeom>
          <a:noFill/>
          <a:ln w="9525">
            <a:noFill/>
            <a:miter lim="800000"/>
            <a:headEnd/>
            <a:tailEnd/>
          </a:ln>
        </p:spPr>
        <p:txBody>
          <a:bodyPr>
            <a:spAutoFit/>
          </a:bodyPr>
          <a:lstStyle/>
          <a:p>
            <a:pPr eaLnBrk="0" hangingPunct="0">
              <a:spcBef>
                <a:spcPct val="50000"/>
              </a:spcBef>
            </a:pPr>
            <a:r>
              <a:rPr lang="en-US" dirty="0" smtClean="0"/>
              <a:t>Purpose is to identify causes of collisions, potential safety concerns/crash patterns</a:t>
            </a:r>
            <a:endParaRPr lang="en-US" dirty="0"/>
          </a:p>
          <a:p>
            <a:pPr eaLnBrk="0" hangingPunct="0">
              <a:spcBef>
                <a:spcPct val="50000"/>
              </a:spcBef>
              <a:buFontTx/>
              <a:buBlip>
                <a:blip r:embed="rId5"/>
              </a:buBlip>
            </a:pPr>
            <a:r>
              <a:rPr lang="en-US" dirty="0"/>
              <a:t> </a:t>
            </a:r>
            <a:r>
              <a:rPr lang="en-US" dirty="0" smtClean="0"/>
              <a:t>safety data review</a:t>
            </a:r>
            <a:endParaRPr lang="en-US" dirty="0"/>
          </a:p>
          <a:p>
            <a:pPr eaLnBrk="0" hangingPunct="0">
              <a:spcBef>
                <a:spcPct val="50000"/>
              </a:spcBef>
              <a:buFontTx/>
              <a:buBlip>
                <a:blip r:embed="rId5"/>
              </a:buBlip>
            </a:pPr>
            <a:r>
              <a:rPr lang="en-US" dirty="0"/>
              <a:t> </a:t>
            </a:r>
            <a:r>
              <a:rPr lang="en-US" dirty="0" smtClean="0"/>
              <a:t>assess supporting documentation</a:t>
            </a:r>
          </a:p>
          <a:p>
            <a:pPr eaLnBrk="0" hangingPunct="0">
              <a:spcBef>
                <a:spcPct val="50000"/>
              </a:spcBef>
              <a:buFontTx/>
              <a:buBlip>
                <a:blip r:embed="rId5"/>
              </a:buBlip>
            </a:pPr>
            <a:r>
              <a:rPr lang="en-US" dirty="0" smtClean="0"/>
              <a:t> assess field conditions</a:t>
            </a:r>
            <a:endParaRPr lang="en-US" dirty="0"/>
          </a:p>
        </p:txBody>
      </p:sp>
      <p:sp>
        <p:nvSpPr>
          <p:cNvPr id="3" name="Title 2"/>
          <p:cNvSpPr>
            <a:spLocks noGrp="1"/>
          </p:cNvSpPr>
          <p:nvPr>
            <p:ph type="title"/>
          </p:nvPr>
        </p:nvSpPr>
        <p:spPr/>
        <p:txBody>
          <a:bodyPr/>
          <a:lstStyle/>
          <a:p>
            <a:r>
              <a:rPr lang="en-US" dirty="0" smtClean="0"/>
              <a:t>What is “diagnosis”?</a:t>
            </a:r>
            <a:endParaRPr lang="en-US" dirty="0"/>
          </a:p>
        </p:txBody>
      </p:sp>
    </p:spTree>
    <p:extLst>
      <p:ext uri="{BB962C8B-B14F-4D97-AF65-F5344CB8AC3E}">
        <p14:creationId xmlns:p14="http://schemas.microsoft.com/office/powerpoint/2010/main" val="182858686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704850" y="1981200"/>
            <a:ext cx="7924800" cy="3046988"/>
          </a:xfrm>
          <a:prstGeom prst="rect">
            <a:avLst/>
          </a:prstGeom>
          <a:noFill/>
          <a:ln w="9525">
            <a:noFill/>
            <a:miter lim="800000"/>
            <a:headEnd/>
            <a:tailEnd/>
          </a:ln>
        </p:spPr>
        <p:txBody>
          <a:bodyPr>
            <a:spAutoFit/>
          </a:bodyPr>
          <a:lstStyle/>
          <a:p>
            <a:pPr eaLnBrk="0" hangingPunct="0">
              <a:spcBef>
                <a:spcPct val="50000"/>
              </a:spcBef>
              <a:buFontTx/>
              <a:buBlip>
                <a:blip r:embed="rId3"/>
              </a:buBlip>
            </a:pPr>
            <a:r>
              <a:rPr lang="en-US" sz="3200" dirty="0" smtClean="0"/>
              <a:t> Identify P&amp;N basics</a:t>
            </a:r>
            <a:endParaRPr lang="en-US" sz="3200" b="1" u="sng" dirty="0" smtClean="0"/>
          </a:p>
          <a:p>
            <a:pPr eaLnBrk="0" hangingPunct="0">
              <a:spcBef>
                <a:spcPct val="50000"/>
              </a:spcBef>
              <a:buFontTx/>
              <a:buBlip>
                <a:blip r:embed="rId3"/>
              </a:buBlip>
            </a:pPr>
            <a:r>
              <a:rPr lang="en-US" sz="3200" dirty="0" smtClean="0"/>
              <a:t> Identify some transportation needs and purposes</a:t>
            </a:r>
          </a:p>
          <a:p>
            <a:pPr eaLnBrk="0" hangingPunct="0">
              <a:spcBef>
                <a:spcPct val="50000"/>
              </a:spcBef>
              <a:buFontTx/>
              <a:buBlip>
                <a:blip r:embed="rId3"/>
              </a:buBlip>
            </a:pPr>
            <a:r>
              <a:rPr lang="en-US" sz="3200" dirty="0" smtClean="0"/>
              <a:t> Identify a framework for crafting a quality P&amp;N statement</a:t>
            </a:r>
          </a:p>
        </p:txBody>
      </p:sp>
      <p:sp>
        <p:nvSpPr>
          <p:cNvPr id="26629" name="Text Box 5"/>
          <p:cNvSpPr txBox="1">
            <a:spLocks noChangeArrowheads="1"/>
          </p:cNvSpPr>
          <p:nvPr/>
        </p:nvSpPr>
        <p:spPr bwMode="auto">
          <a:xfrm>
            <a:off x="0" y="0"/>
            <a:ext cx="9144000" cy="707886"/>
          </a:xfrm>
          <a:prstGeom prst="rect">
            <a:avLst/>
          </a:prstGeom>
          <a:noFill/>
          <a:ln w="9525">
            <a:noFill/>
            <a:miter lim="800000"/>
            <a:headEnd/>
            <a:tailEnd/>
          </a:ln>
          <a:effectLst/>
        </p:spPr>
        <p:txBody>
          <a:bodyPr>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What are my learning outcomes?</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icture of a crash analysis"/>
          <p:cNvPicPr>
            <a:picLocks noChangeAspect="1"/>
          </p:cNvPicPr>
          <p:nvPr/>
        </p:nvPicPr>
        <p:blipFill rotWithShape="1">
          <a:blip r:embed="rId3" cstate="print">
            <a:extLst>
              <a:ext uri="{28A0092B-C50C-407E-A947-70E740481C1C}">
                <a14:useLocalDpi xmlns:a14="http://schemas.microsoft.com/office/drawing/2010/main" val="0"/>
              </a:ext>
            </a:extLst>
          </a:blip>
          <a:srcRect l="11176" t="25556" r="11176" b="32222"/>
          <a:stretch/>
        </p:blipFill>
        <p:spPr>
          <a:xfrm>
            <a:off x="1231601" y="964049"/>
            <a:ext cx="6680798" cy="4701302"/>
          </a:xfrm>
          <a:prstGeom prst="rect">
            <a:avLst/>
          </a:prstGeom>
        </p:spPr>
      </p:pic>
      <p:sp>
        <p:nvSpPr>
          <p:cNvPr id="5" name="Rectangle 4" title="highlights crash information for wet crashes"/>
          <p:cNvSpPr/>
          <p:nvPr/>
        </p:nvSpPr>
        <p:spPr bwMode="auto">
          <a:xfrm>
            <a:off x="3974801" y="2758609"/>
            <a:ext cx="3657600" cy="228600"/>
          </a:xfrm>
          <a:prstGeom prst="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p:txBody>
      </p:sp>
      <p:sp>
        <p:nvSpPr>
          <p:cNvPr id="2" name="Title 1"/>
          <p:cNvSpPr>
            <a:spLocks noGrp="1"/>
          </p:cNvSpPr>
          <p:nvPr>
            <p:ph type="title"/>
          </p:nvPr>
        </p:nvSpPr>
        <p:spPr/>
        <p:txBody>
          <a:bodyPr/>
          <a:lstStyle/>
          <a:p>
            <a:r>
              <a:rPr lang="en-US" dirty="0" smtClean="0"/>
              <a:t>How about an example?</a:t>
            </a:r>
            <a:endParaRPr lang="en-US" dirty="0"/>
          </a:p>
        </p:txBody>
      </p:sp>
    </p:spTree>
    <p:extLst>
      <p:ext uri="{BB962C8B-B14F-4D97-AF65-F5344CB8AC3E}">
        <p14:creationId xmlns:p14="http://schemas.microsoft.com/office/powerpoint/2010/main" val="111189093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picture of a worn path that needs a sidewal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800" y="952500"/>
            <a:ext cx="2952750" cy="393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Text Box 3"/>
          <p:cNvSpPr txBox="1">
            <a:spLocks noChangeArrowheads="1"/>
          </p:cNvSpPr>
          <p:nvPr/>
        </p:nvSpPr>
        <p:spPr bwMode="auto">
          <a:xfrm>
            <a:off x="609600" y="914401"/>
            <a:ext cx="5257800" cy="4678204"/>
          </a:xfrm>
          <a:prstGeom prst="rect">
            <a:avLst/>
          </a:prstGeom>
          <a:noFill/>
          <a:ln w="9525">
            <a:noFill/>
            <a:miter lim="800000"/>
            <a:headEnd/>
            <a:tailEnd/>
          </a:ln>
        </p:spPr>
        <p:txBody>
          <a:bodyPr wrap="square">
            <a:spAutoFit/>
          </a:bodyPr>
          <a:lstStyle/>
          <a:p>
            <a:pPr eaLnBrk="0" hangingPunct="0">
              <a:spcBef>
                <a:spcPts val="600"/>
              </a:spcBef>
            </a:pPr>
            <a:r>
              <a:rPr lang="en-US" sz="2400" dirty="0" smtClean="0"/>
              <a:t>Exposure is used to describe potential conflicts between users (e.g. trains v. vehicles, </a:t>
            </a:r>
            <a:r>
              <a:rPr lang="en-US" sz="2400" dirty="0" err="1" smtClean="0"/>
              <a:t>peds</a:t>
            </a:r>
            <a:r>
              <a:rPr lang="en-US" sz="2400" dirty="0" smtClean="0"/>
              <a:t> v. vehicles, vehicles v. vehicles)</a:t>
            </a:r>
          </a:p>
          <a:p>
            <a:pPr eaLnBrk="0" hangingPunct="0">
              <a:spcBef>
                <a:spcPts val="600"/>
              </a:spcBef>
            </a:pPr>
            <a:endParaRPr lang="en-US" sz="2400" dirty="0"/>
          </a:p>
          <a:p>
            <a:pPr eaLnBrk="0" hangingPunct="0">
              <a:spcBef>
                <a:spcPts val="600"/>
              </a:spcBef>
            </a:pPr>
            <a:r>
              <a:rPr lang="en-US" sz="2400" dirty="0" smtClean="0"/>
              <a:t>For example, if pedestrians are walking along the side of the road (because there are no sidewalks), but there’s no evidence of pedestrians being hit, a community might want to reduce/eliminate the exposure of pedestrians to vehicles</a:t>
            </a:r>
            <a:endParaRPr lang="en-US" sz="2400" dirty="0"/>
          </a:p>
        </p:txBody>
      </p:sp>
      <p:sp>
        <p:nvSpPr>
          <p:cNvPr id="2" name="Title 1"/>
          <p:cNvSpPr>
            <a:spLocks noGrp="1"/>
          </p:cNvSpPr>
          <p:nvPr>
            <p:ph type="title"/>
          </p:nvPr>
        </p:nvSpPr>
        <p:spPr/>
        <p:txBody>
          <a:bodyPr/>
          <a:lstStyle/>
          <a:p>
            <a:r>
              <a:rPr lang="en-US" dirty="0" smtClean="0"/>
              <a:t>What if there isn’t a crash history?</a:t>
            </a:r>
            <a:endParaRPr lang="en-US" dirty="0"/>
          </a:p>
        </p:txBody>
      </p:sp>
    </p:spTree>
    <p:extLst>
      <p:ext uri="{BB962C8B-B14F-4D97-AF65-F5344CB8AC3E}">
        <p14:creationId xmlns:p14="http://schemas.microsoft.com/office/powerpoint/2010/main" val="173053801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3"/>
          <p:cNvSpPr txBox="1">
            <a:spLocks noChangeArrowheads="1"/>
          </p:cNvSpPr>
          <p:nvPr/>
        </p:nvSpPr>
        <p:spPr bwMode="auto">
          <a:xfrm>
            <a:off x="152400" y="914400"/>
            <a:ext cx="8610600" cy="1384995"/>
          </a:xfrm>
          <a:prstGeom prst="rect">
            <a:avLst/>
          </a:prstGeom>
          <a:noFill/>
          <a:ln w="9525">
            <a:noFill/>
            <a:miter lim="800000"/>
            <a:headEnd/>
            <a:tailEnd/>
          </a:ln>
        </p:spPr>
        <p:txBody>
          <a:bodyPr wrap="square">
            <a:spAutoFit/>
          </a:bodyPr>
          <a:lstStyle/>
          <a:p>
            <a:pPr algn="ctr" eaLnBrk="0" hangingPunct="0"/>
            <a:r>
              <a:rPr lang="en-US" dirty="0" smtClean="0">
                <a:solidFill>
                  <a:srgbClr val="FFFF00"/>
                </a:solidFill>
              </a:rPr>
              <a:t>Example</a:t>
            </a:r>
            <a:endParaRPr lang="en-US" i="1" dirty="0" smtClean="0"/>
          </a:p>
          <a:p>
            <a:pPr eaLnBrk="0" hangingPunct="0"/>
            <a:r>
              <a:rPr lang="en-US" i="1" dirty="0" smtClean="0"/>
              <a:t>“Currently </a:t>
            </a:r>
            <a:r>
              <a:rPr lang="en-US" i="1" dirty="0"/>
              <a:t>there is a sight distance problem at the intersection with Fry Rd. </a:t>
            </a:r>
            <a:r>
              <a:rPr lang="en-US" dirty="0" smtClean="0"/>
              <a:t>“</a:t>
            </a:r>
            <a:endParaRPr lang="en-US" i="1" dirty="0"/>
          </a:p>
        </p:txBody>
      </p:sp>
      <p:sp>
        <p:nvSpPr>
          <p:cNvPr id="6"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Is there a Safety need?</a:t>
            </a:r>
            <a:endParaRPr lang="en-US" sz="4000" b="1" dirty="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6973156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3"/>
          <p:cNvSpPr txBox="1">
            <a:spLocks noChangeArrowheads="1"/>
          </p:cNvSpPr>
          <p:nvPr/>
        </p:nvSpPr>
        <p:spPr bwMode="auto">
          <a:xfrm>
            <a:off x="152400" y="914400"/>
            <a:ext cx="8610600" cy="2677656"/>
          </a:xfrm>
          <a:prstGeom prst="rect">
            <a:avLst/>
          </a:prstGeom>
          <a:noFill/>
          <a:ln w="9525">
            <a:noFill/>
            <a:miter lim="800000"/>
            <a:headEnd/>
            <a:tailEnd/>
          </a:ln>
        </p:spPr>
        <p:txBody>
          <a:bodyPr wrap="square">
            <a:spAutoFit/>
          </a:bodyPr>
          <a:lstStyle/>
          <a:p>
            <a:pPr algn="ctr" eaLnBrk="0" hangingPunct="0"/>
            <a:r>
              <a:rPr lang="en-US" dirty="0" smtClean="0">
                <a:solidFill>
                  <a:srgbClr val="FFFF00"/>
                </a:solidFill>
              </a:rPr>
              <a:t>Example</a:t>
            </a:r>
            <a:endParaRPr lang="en-US" i="1" dirty="0" smtClean="0"/>
          </a:p>
          <a:p>
            <a:pPr eaLnBrk="0" hangingPunct="0"/>
            <a:r>
              <a:rPr lang="en-US" i="1" dirty="0" smtClean="0"/>
              <a:t>“Currently </a:t>
            </a:r>
            <a:r>
              <a:rPr lang="en-US" i="1" dirty="0"/>
              <a:t>there is a sight distance problem at the intersection with Fry Rd. </a:t>
            </a:r>
            <a:r>
              <a:rPr lang="en-US" i="1" dirty="0" smtClean="0"/>
              <a:t> </a:t>
            </a:r>
            <a:r>
              <a:rPr lang="en-US" i="1" u="sng" dirty="0" smtClean="0"/>
              <a:t>A tight curve exists at MP. 21 and there have been numerous run-off-the-road crashes.  Crash analysis shows a run-off-the-road crash rate of 87.2 and the critical  crash rate is 50.1“</a:t>
            </a:r>
            <a:endParaRPr lang="en-US" i="1" u="sng" dirty="0"/>
          </a:p>
        </p:txBody>
      </p:sp>
      <p:sp>
        <p:nvSpPr>
          <p:cNvPr id="6"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Is this better?</a:t>
            </a:r>
            <a:endParaRPr lang="en-US" sz="4000" b="1" dirty="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6973156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3"/>
          <p:cNvSpPr txBox="1">
            <a:spLocks noChangeArrowheads="1"/>
          </p:cNvSpPr>
          <p:nvPr/>
        </p:nvSpPr>
        <p:spPr bwMode="auto">
          <a:xfrm>
            <a:off x="152400" y="914400"/>
            <a:ext cx="8610600" cy="1815882"/>
          </a:xfrm>
          <a:prstGeom prst="rect">
            <a:avLst/>
          </a:prstGeom>
          <a:noFill/>
          <a:ln w="9525">
            <a:noFill/>
            <a:miter lim="800000"/>
            <a:headEnd/>
            <a:tailEnd/>
          </a:ln>
        </p:spPr>
        <p:txBody>
          <a:bodyPr wrap="square">
            <a:spAutoFit/>
          </a:bodyPr>
          <a:lstStyle/>
          <a:p>
            <a:pPr algn="ctr" eaLnBrk="0" hangingPunct="0"/>
            <a:r>
              <a:rPr lang="en-US" dirty="0">
                <a:solidFill>
                  <a:srgbClr val="FFFF00"/>
                </a:solidFill>
              </a:rPr>
              <a:t>Same </a:t>
            </a:r>
            <a:r>
              <a:rPr lang="en-US" dirty="0" smtClean="0">
                <a:solidFill>
                  <a:srgbClr val="FFFF00"/>
                </a:solidFill>
              </a:rPr>
              <a:t>Example</a:t>
            </a:r>
            <a:endParaRPr lang="en-US" i="1" dirty="0"/>
          </a:p>
          <a:p>
            <a:pPr eaLnBrk="0" hangingPunct="0"/>
            <a:endParaRPr lang="en-US" i="1" dirty="0" smtClean="0"/>
          </a:p>
          <a:p>
            <a:pPr eaLnBrk="0" hangingPunct="0"/>
            <a:r>
              <a:rPr lang="en-US" i="1" dirty="0" smtClean="0"/>
              <a:t>“This project will…alleviate accident problems associated with this intersection.”</a:t>
            </a:r>
            <a:endParaRPr lang="en-US" i="1" dirty="0"/>
          </a:p>
        </p:txBody>
      </p:sp>
      <p:sp>
        <p:nvSpPr>
          <p:cNvPr id="6"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So what was the purpose?</a:t>
            </a:r>
            <a:endParaRPr lang="en-US" sz="4000" b="1" dirty="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53620057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3"/>
          <p:cNvSpPr txBox="1">
            <a:spLocks noChangeArrowheads="1"/>
          </p:cNvSpPr>
          <p:nvPr/>
        </p:nvSpPr>
        <p:spPr bwMode="auto">
          <a:xfrm>
            <a:off x="152400" y="914400"/>
            <a:ext cx="8610600" cy="2246769"/>
          </a:xfrm>
          <a:prstGeom prst="rect">
            <a:avLst/>
          </a:prstGeom>
          <a:noFill/>
          <a:ln w="9525">
            <a:noFill/>
            <a:miter lim="800000"/>
            <a:headEnd/>
            <a:tailEnd/>
          </a:ln>
        </p:spPr>
        <p:txBody>
          <a:bodyPr wrap="square">
            <a:spAutoFit/>
          </a:bodyPr>
          <a:lstStyle/>
          <a:p>
            <a:pPr algn="ctr" eaLnBrk="0" hangingPunct="0"/>
            <a:r>
              <a:rPr lang="en-US" dirty="0">
                <a:solidFill>
                  <a:srgbClr val="FFFF00"/>
                </a:solidFill>
              </a:rPr>
              <a:t>Same </a:t>
            </a:r>
            <a:r>
              <a:rPr lang="en-US" dirty="0" err="1">
                <a:solidFill>
                  <a:srgbClr val="FFFF00"/>
                </a:solidFill>
              </a:rPr>
              <a:t>PennDOT</a:t>
            </a:r>
            <a:r>
              <a:rPr lang="en-US" dirty="0">
                <a:solidFill>
                  <a:srgbClr val="FFFF00"/>
                </a:solidFill>
              </a:rPr>
              <a:t> Example</a:t>
            </a:r>
            <a:endParaRPr lang="en-US" i="1" dirty="0"/>
          </a:p>
          <a:p>
            <a:pPr eaLnBrk="0" hangingPunct="0"/>
            <a:endParaRPr lang="en-US" i="1" dirty="0" smtClean="0"/>
          </a:p>
          <a:p>
            <a:pPr eaLnBrk="0" hangingPunct="0"/>
            <a:r>
              <a:rPr lang="en-US" i="1" dirty="0" smtClean="0"/>
              <a:t>“This project will </a:t>
            </a:r>
            <a:r>
              <a:rPr lang="en-US" i="1" u="sng" dirty="0" smtClean="0"/>
              <a:t>reduce run-off-the-road crashes</a:t>
            </a:r>
            <a:r>
              <a:rPr lang="en-US" i="1" dirty="0" smtClean="0"/>
              <a:t>…</a:t>
            </a:r>
            <a:r>
              <a:rPr lang="en-US" i="1" strike="sngStrike" dirty="0" smtClean="0"/>
              <a:t>alleviate accident problems reduce  </a:t>
            </a:r>
            <a:r>
              <a:rPr lang="en-US" i="1" dirty="0" smtClean="0"/>
              <a:t>associated with this intersection.”</a:t>
            </a:r>
            <a:endParaRPr lang="en-US" i="1" dirty="0"/>
          </a:p>
        </p:txBody>
      </p:sp>
      <p:sp>
        <p:nvSpPr>
          <p:cNvPr id="6"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Is this better?</a:t>
            </a:r>
            <a:endParaRPr lang="en-US" sz="4000" b="1" dirty="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53620057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What about Facility Deficiencies?</a:t>
            </a:r>
            <a:endParaRPr lang="en-US" sz="4000" b="1" dirty="0">
              <a:effectLst>
                <a:outerShdw blurRad="38100" dist="38100" dir="2700000" algn="tl">
                  <a:srgbClr val="000000"/>
                </a:outerShdw>
              </a:effectLst>
              <a:latin typeface="Arial" pitchFamily="34" charset="0"/>
            </a:endParaRPr>
          </a:p>
        </p:txBody>
      </p:sp>
      <p:pic>
        <p:nvPicPr>
          <p:cNvPr id="214018" name="Picture 5" descr="alligator on side of road"/>
          <p:cNvPicPr>
            <a:picLocks noChangeAspect="1" noChangeArrowheads="1"/>
          </p:cNvPicPr>
          <p:nvPr/>
        </p:nvPicPr>
        <p:blipFill>
          <a:blip r:embed="rId3" cstate="print"/>
          <a:srcRect/>
          <a:stretch>
            <a:fillRect/>
          </a:stretch>
        </p:blipFill>
        <p:spPr bwMode="auto">
          <a:xfrm>
            <a:off x="838200" y="1066800"/>
            <a:ext cx="7467600" cy="4818063"/>
          </a:xfrm>
          <a:prstGeom prst="rect">
            <a:avLst/>
          </a:prstGeom>
          <a:noFill/>
          <a:ln w="9525">
            <a:noFill/>
            <a:miter lim="800000"/>
            <a:headEnd/>
            <a:tailEnd/>
          </a:ln>
        </p:spPr>
      </p:pic>
    </p:spTree>
    <p:extLst>
      <p:ext uri="{BB962C8B-B14F-4D97-AF65-F5344CB8AC3E}">
        <p14:creationId xmlns:p14="http://schemas.microsoft.com/office/powerpoint/2010/main" val="376270798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ext Box 3"/>
          <p:cNvSpPr txBox="1">
            <a:spLocks noChangeArrowheads="1"/>
          </p:cNvSpPr>
          <p:nvPr/>
        </p:nvSpPr>
        <p:spPr bwMode="auto">
          <a:xfrm>
            <a:off x="457200" y="1323439"/>
            <a:ext cx="7696200" cy="3081338"/>
          </a:xfrm>
          <a:prstGeom prst="rect">
            <a:avLst/>
          </a:prstGeom>
          <a:noFill/>
          <a:ln w="9525">
            <a:noFill/>
            <a:miter lim="800000"/>
            <a:headEnd/>
            <a:tailEnd/>
          </a:ln>
        </p:spPr>
        <p:txBody>
          <a:bodyPr>
            <a:spAutoFit/>
          </a:bodyPr>
          <a:lstStyle/>
          <a:p>
            <a:pPr eaLnBrk="0" hangingPunct="0"/>
            <a:r>
              <a:rPr lang="en-US" dirty="0"/>
              <a:t>Physical characteristics of a facility that are below the desired performance</a:t>
            </a:r>
          </a:p>
          <a:p>
            <a:pPr eaLnBrk="0" hangingPunct="0"/>
            <a:endParaRPr lang="en-US" dirty="0"/>
          </a:p>
          <a:p>
            <a:pPr eaLnBrk="0" hangingPunct="0">
              <a:buFontTx/>
              <a:buBlip>
                <a:blip r:embed="rId3"/>
              </a:buBlip>
            </a:pPr>
            <a:r>
              <a:rPr lang="en-US" dirty="0"/>
              <a:t> Substandard geometrics</a:t>
            </a:r>
          </a:p>
          <a:p>
            <a:pPr eaLnBrk="0" hangingPunct="0">
              <a:buFontTx/>
              <a:buBlip>
                <a:blip r:embed="rId3"/>
              </a:buBlip>
            </a:pPr>
            <a:r>
              <a:rPr lang="en-US" dirty="0"/>
              <a:t> Load limits on structures</a:t>
            </a:r>
          </a:p>
          <a:p>
            <a:pPr eaLnBrk="0" hangingPunct="0">
              <a:buFontTx/>
              <a:buBlip>
                <a:blip r:embed="rId3"/>
              </a:buBlip>
            </a:pPr>
            <a:r>
              <a:rPr lang="en-US" dirty="0"/>
              <a:t> Inadequate cross-sections</a:t>
            </a:r>
          </a:p>
          <a:p>
            <a:pPr eaLnBrk="0" hangingPunct="0">
              <a:buFontTx/>
              <a:buBlip>
                <a:blip r:embed="rId3"/>
              </a:buBlip>
            </a:pPr>
            <a:r>
              <a:rPr lang="en-US" dirty="0"/>
              <a:t> High maintenance costs</a:t>
            </a:r>
          </a:p>
        </p:txBody>
      </p:sp>
      <p:pic>
        <p:nvPicPr>
          <p:cNvPr id="216067" name="Picture 6" descr="KFC pothole"/>
          <p:cNvPicPr>
            <a:picLocks noChangeAspect="1" noChangeArrowheads="1"/>
          </p:cNvPicPr>
          <p:nvPr/>
        </p:nvPicPr>
        <p:blipFill>
          <a:blip r:embed="rId4" cstate="print"/>
          <a:srcRect/>
          <a:stretch>
            <a:fillRect/>
          </a:stretch>
        </p:blipFill>
        <p:spPr bwMode="auto">
          <a:xfrm>
            <a:off x="5334000" y="3278188"/>
            <a:ext cx="3648075" cy="2732087"/>
          </a:xfrm>
          <a:prstGeom prst="rect">
            <a:avLst/>
          </a:prstGeom>
          <a:noFill/>
          <a:ln w="9525">
            <a:noFill/>
            <a:miter lim="800000"/>
            <a:headEnd/>
            <a:tailEnd/>
          </a:ln>
        </p:spPr>
      </p:pic>
      <p:sp>
        <p:nvSpPr>
          <p:cNvPr id="8" name="Text Box 3"/>
          <p:cNvSpPr txBox="1">
            <a:spLocks noChangeArrowheads="1"/>
          </p:cNvSpPr>
          <p:nvPr/>
        </p:nvSpPr>
        <p:spPr bwMode="auto">
          <a:xfrm>
            <a:off x="0" y="0"/>
            <a:ext cx="9144000" cy="1323439"/>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How do we define Facility Deficiencies?</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ext Box 3"/>
          <p:cNvSpPr txBox="1">
            <a:spLocks noChangeArrowheads="1"/>
          </p:cNvSpPr>
          <p:nvPr/>
        </p:nvSpPr>
        <p:spPr bwMode="auto">
          <a:xfrm>
            <a:off x="381000" y="1323439"/>
            <a:ext cx="7696200" cy="2246769"/>
          </a:xfrm>
          <a:prstGeom prst="rect">
            <a:avLst/>
          </a:prstGeom>
          <a:noFill/>
          <a:ln w="9525">
            <a:noFill/>
            <a:miter lim="800000"/>
            <a:headEnd/>
            <a:tailEnd/>
          </a:ln>
        </p:spPr>
        <p:txBody>
          <a:bodyPr>
            <a:spAutoFit/>
          </a:bodyPr>
          <a:lstStyle/>
          <a:p>
            <a:pPr eaLnBrk="0" hangingPunct="0">
              <a:buFontTx/>
              <a:buBlip>
                <a:blip r:embed="rId3"/>
              </a:buBlip>
            </a:pPr>
            <a:r>
              <a:rPr lang="en-US" dirty="0" smtClean="0"/>
              <a:t> </a:t>
            </a:r>
            <a:r>
              <a:rPr lang="en-US" dirty="0"/>
              <a:t>Pavement Management System</a:t>
            </a:r>
          </a:p>
          <a:p>
            <a:pPr eaLnBrk="0" hangingPunct="0">
              <a:buFontTx/>
              <a:buBlip>
                <a:blip r:embed="rId3"/>
              </a:buBlip>
            </a:pPr>
            <a:r>
              <a:rPr lang="en-US" dirty="0"/>
              <a:t> Bridge Management System</a:t>
            </a:r>
          </a:p>
          <a:p>
            <a:pPr eaLnBrk="0" hangingPunct="0">
              <a:buFontTx/>
              <a:buBlip>
                <a:blip r:embed="rId3"/>
              </a:buBlip>
            </a:pPr>
            <a:r>
              <a:rPr lang="en-US" dirty="0"/>
              <a:t> Maintenance Management System</a:t>
            </a:r>
          </a:p>
          <a:p>
            <a:pPr eaLnBrk="0" hangingPunct="0">
              <a:buFontTx/>
              <a:buBlip>
                <a:blip r:embed="rId3"/>
              </a:buBlip>
            </a:pPr>
            <a:r>
              <a:rPr lang="en-US" dirty="0"/>
              <a:t> Roadway Design Manuals and Guidelines</a:t>
            </a:r>
          </a:p>
          <a:p>
            <a:pPr eaLnBrk="0" hangingPunct="0">
              <a:buFontTx/>
              <a:buBlip>
                <a:blip r:embed="rId3"/>
              </a:buBlip>
            </a:pPr>
            <a:r>
              <a:rPr lang="en-US" dirty="0"/>
              <a:t> Structure </a:t>
            </a:r>
            <a:r>
              <a:rPr lang="en-US" dirty="0" smtClean="0"/>
              <a:t>Standards</a:t>
            </a:r>
            <a:endParaRPr lang="en-US" dirty="0"/>
          </a:p>
        </p:txBody>
      </p:sp>
      <p:pic>
        <p:nvPicPr>
          <p:cNvPr id="218115" name="Picture 5" descr="Bridge Collapse"/>
          <p:cNvPicPr>
            <a:picLocks noChangeAspect="1" noChangeArrowheads="1"/>
          </p:cNvPicPr>
          <p:nvPr/>
        </p:nvPicPr>
        <p:blipFill>
          <a:blip r:embed="rId4" cstate="print"/>
          <a:srcRect/>
          <a:stretch>
            <a:fillRect/>
          </a:stretch>
        </p:blipFill>
        <p:spPr bwMode="auto">
          <a:xfrm>
            <a:off x="6324600" y="3251200"/>
            <a:ext cx="2514600" cy="2489200"/>
          </a:xfrm>
          <a:prstGeom prst="rect">
            <a:avLst/>
          </a:prstGeom>
          <a:noFill/>
          <a:ln w="9525">
            <a:noFill/>
            <a:miter lim="800000"/>
            <a:headEnd/>
            <a:tailEnd/>
          </a:ln>
        </p:spPr>
      </p:pic>
      <p:pic>
        <p:nvPicPr>
          <p:cNvPr id="218116" name="Picture 6"/>
          <p:cNvPicPr>
            <a:picLocks noChangeAspect="1" noChangeArrowheads="1"/>
          </p:cNvPicPr>
          <p:nvPr/>
        </p:nvPicPr>
        <p:blipFill>
          <a:blip r:embed="rId5" cstate="print"/>
          <a:srcRect/>
          <a:stretch>
            <a:fillRect/>
          </a:stretch>
        </p:blipFill>
        <p:spPr bwMode="auto">
          <a:xfrm>
            <a:off x="1905000" y="4495800"/>
            <a:ext cx="3090863" cy="2141538"/>
          </a:xfrm>
          <a:prstGeom prst="rect">
            <a:avLst/>
          </a:prstGeom>
          <a:noFill/>
          <a:ln w="19050" algn="ctr">
            <a:noFill/>
            <a:miter lim="800000"/>
            <a:headEnd/>
            <a:tailEnd/>
          </a:ln>
        </p:spPr>
      </p:pic>
      <p:sp>
        <p:nvSpPr>
          <p:cNvPr id="8" name="Text Box 3"/>
          <p:cNvSpPr txBox="1">
            <a:spLocks noChangeArrowheads="1"/>
          </p:cNvSpPr>
          <p:nvPr/>
        </p:nvSpPr>
        <p:spPr bwMode="auto">
          <a:xfrm>
            <a:off x="0" y="0"/>
            <a:ext cx="9144000" cy="1323439"/>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Where might we find performance information?</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3"/>
          <p:cNvSpPr txBox="1">
            <a:spLocks noChangeArrowheads="1"/>
          </p:cNvSpPr>
          <p:nvPr/>
        </p:nvSpPr>
        <p:spPr bwMode="auto">
          <a:xfrm>
            <a:off x="152400" y="914400"/>
            <a:ext cx="8610600" cy="3108543"/>
          </a:xfrm>
          <a:prstGeom prst="rect">
            <a:avLst/>
          </a:prstGeom>
          <a:noFill/>
          <a:ln w="9525">
            <a:noFill/>
            <a:miter lim="800000"/>
            <a:headEnd/>
            <a:tailEnd/>
          </a:ln>
        </p:spPr>
        <p:txBody>
          <a:bodyPr wrap="square">
            <a:spAutoFit/>
          </a:bodyPr>
          <a:lstStyle/>
          <a:p>
            <a:pPr algn="ctr" eaLnBrk="0" hangingPunct="0"/>
            <a:r>
              <a:rPr lang="en-US" dirty="0" smtClean="0">
                <a:solidFill>
                  <a:srgbClr val="FFFF00"/>
                </a:solidFill>
              </a:rPr>
              <a:t>Example</a:t>
            </a:r>
            <a:endParaRPr lang="en-US" i="1" dirty="0" smtClean="0"/>
          </a:p>
          <a:p>
            <a:pPr eaLnBrk="0" hangingPunct="0"/>
            <a:r>
              <a:rPr lang="en-US" i="1" dirty="0"/>
              <a:t>“The bridge is Structurally Deficient, posted for a 3 Ton weight limit, and requires continual maintenance to remain open.   The bridge was closed to all traffic for several months in 2006 due to the collapse of part of the masonry retaining wall and the severely deteriorated condition of the masonry arches. “</a:t>
            </a:r>
          </a:p>
        </p:txBody>
      </p:sp>
      <p:sp>
        <p:nvSpPr>
          <p:cNvPr id="6"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Is there a Facility Deficiency need?</a:t>
            </a:r>
            <a:endParaRPr lang="en-US" sz="4000" b="1" dirty="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22279486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pplemental Information for FHWA Resource Center Delivery of Purpose &amp; Need Training, Version 2, June 2014&#10;" title="picture of the cover page for the supplemental information handou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762000"/>
            <a:ext cx="4228861" cy="5472642"/>
          </a:xfrm>
          <a:prstGeom prst="rect">
            <a:avLst/>
          </a:prstGeom>
          <a:ln>
            <a:noFill/>
          </a:ln>
          <a:effectLst>
            <a:outerShdw blurRad="292100" dist="139700" dir="2700000" algn="tl" rotWithShape="0">
              <a:srgbClr val="333333">
                <a:alpha val="65000"/>
              </a:srgbClr>
            </a:outerShdw>
          </a:effectLst>
        </p:spPr>
      </p:pic>
      <p:sp>
        <p:nvSpPr>
          <p:cNvPr id="340993" name="Text Box 2"/>
          <p:cNvSpPr txBox="1">
            <a:spLocks noChangeArrowheads="1"/>
          </p:cNvSpPr>
          <p:nvPr/>
        </p:nvSpPr>
        <p:spPr bwMode="auto">
          <a:xfrm>
            <a:off x="304800" y="915570"/>
            <a:ext cx="4114800" cy="1938992"/>
          </a:xfrm>
          <a:prstGeom prst="rect">
            <a:avLst/>
          </a:prstGeom>
          <a:noFill/>
          <a:ln w="9525">
            <a:noFill/>
            <a:miter lim="800000"/>
            <a:headEnd/>
            <a:tailEnd/>
          </a:ln>
        </p:spPr>
        <p:txBody>
          <a:bodyPr wrap="square">
            <a:spAutoFit/>
          </a:bodyPr>
          <a:lstStyle/>
          <a:p>
            <a:pPr eaLnBrk="0" hangingPunct="0">
              <a:spcBef>
                <a:spcPts val="0"/>
              </a:spcBef>
              <a:spcAft>
                <a:spcPct val="50000"/>
              </a:spcAft>
            </a:pPr>
            <a:r>
              <a:rPr lang="en-US" sz="2400" i="1" dirty="0" smtClean="0"/>
              <a:t>“Supplemental </a:t>
            </a:r>
            <a:r>
              <a:rPr lang="en-US" sz="2400" i="1" dirty="0"/>
              <a:t>Information for FHWA Resource Center Delivery of Purpose &amp; Need </a:t>
            </a:r>
            <a:r>
              <a:rPr lang="en-US" sz="2400" i="1" dirty="0" smtClean="0"/>
              <a:t>Training (</a:t>
            </a:r>
            <a:r>
              <a:rPr lang="en-US" sz="2400" i="1" dirty="0"/>
              <a:t>Version </a:t>
            </a:r>
            <a:r>
              <a:rPr lang="en-US" sz="2400" i="1" dirty="0" smtClean="0"/>
              <a:t>2, June 2014)”</a:t>
            </a:r>
          </a:p>
        </p:txBody>
      </p:sp>
      <p:sp>
        <p:nvSpPr>
          <p:cNvPr id="6" name="Title 5"/>
          <p:cNvSpPr>
            <a:spLocks noGrp="1"/>
          </p:cNvSpPr>
          <p:nvPr>
            <p:ph type="title"/>
          </p:nvPr>
        </p:nvSpPr>
        <p:spPr>
          <a:xfrm>
            <a:off x="0" y="0"/>
            <a:ext cx="9144000" cy="915570"/>
          </a:xfrm>
        </p:spPr>
        <p:txBody>
          <a:bodyPr/>
          <a:lstStyle/>
          <a:p>
            <a:r>
              <a:rPr lang="en-US" sz="3600" b="1" dirty="0">
                <a:solidFill>
                  <a:schemeClr val="tx1"/>
                </a:solidFill>
              </a:rPr>
              <a:t>What resources are available to me</a:t>
            </a:r>
            <a:r>
              <a:rPr lang="en-US" sz="3600" b="1" dirty="0" smtClean="0">
                <a:solidFill>
                  <a:schemeClr val="tx1"/>
                </a:solidFill>
              </a:rPr>
              <a:t>?</a:t>
            </a:r>
            <a:endParaRPr lang="en-US" sz="3600" dirty="0"/>
          </a:p>
        </p:txBody>
      </p:sp>
    </p:spTree>
    <p:extLst>
      <p:ext uri="{BB962C8B-B14F-4D97-AF65-F5344CB8AC3E}">
        <p14:creationId xmlns:p14="http://schemas.microsoft.com/office/powerpoint/2010/main" val="243764118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3"/>
          <p:cNvSpPr txBox="1">
            <a:spLocks noChangeArrowheads="1"/>
          </p:cNvSpPr>
          <p:nvPr/>
        </p:nvSpPr>
        <p:spPr bwMode="auto">
          <a:xfrm>
            <a:off x="152400" y="914400"/>
            <a:ext cx="8610600" cy="2246769"/>
          </a:xfrm>
          <a:prstGeom prst="rect">
            <a:avLst/>
          </a:prstGeom>
          <a:noFill/>
          <a:ln w="9525">
            <a:noFill/>
            <a:miter lim="800000"/>
            <a:headEnd/>
            <a:tailEnd/>
          </a:ln>
        </p:spPr>
        <p:txBody>
          <a:bodyPr wrap="square">
            <a:spAutoFit/>
          </a:bodyPr>
          <a:lstStyle/>
          <a:p>
            <a:pPr algn="ctr" eaLnBrk="0" hangingPunct="0"/>
            <a:r>
              <a:rPr lang="en-US" dirty="0">
                <a:solidFill>
                  <a:srgbClr val="FFFF00"/>
                </a:solidFill>
              </a:rPr>
              <a:t>Same </a:t>
            </a:r>
            <a:r>
              <a:rPr lang="en-US" dirty="0" smtClean="0">
                <a:solidFill>
                  <a:srgbClr val="FFFF00"/>
                </a:solidFill>
              </a:rPr>
              <a:t>Example</a:t>
            </a:r>
            <a:endParaRPr lang="en-US" i="1" dirty="0"/>
          </a:p>
          <a:p>
            <a:pPr eaLnBrk="0" hangingPunct="0"/>
            <a:endParaRPr lang="en-US" i="1" dirty="0" smtClean="0"/>
          </a:p>
          <a:p>
            <a:r>
              <a:rPr lang="en-US" i="1" dirty="0"/>
              <a:t>“The purpose of this project is to provide a reliable crossing of the…Creek that provides for legal loads, is not structurally deficient or functionally obsolete…”</a:t>
            </a:r>
          </a:p>
        </p:txBody>
      </p:sp>
      <p:sp>
        <p:nvSpPr>
          <p:cNvPr id="6"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So what was the purpose?</a:t>
            </a:r>
            <a:endParaRPr lang="en-US" sz="4000" b="1" dirty="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60121441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3"/>
          <p:cNvSpPr txBox="1">
            <a:spLocks noChangeArrowheads="1"/>
          </p:cNvSpPr>
          <p:nvPr/>
        </p:nvSpPr>
        <p:spPr bwMode="auto">
          <a:xfrm>
            <a:off x="990600" y="1219200"/>
            <a:ext cx="7315200" cy="1815882"/>
          </a:xfrm>
          <a:prstGeom prst="rect">
            <a:avLst/>
          </a:prstGeom>
          <a:noFill/>
          <a:ln w="9525">
            <a:noFill/>
            <a:miter lim="800000"/>
            <a:headEnd/>
            <a:tailEnd/>
          </a:ln>
        </p:spPr>
        <p:txBody>
          <a:bodyPr>
            <a:spAutoFit/>
          </a:bodyPr>
          <a:lstStyle/>
          <a:p>
            <a:pPr eaLnBrk="0" hangingPunct="0">
              <a:spcBef>
                <a:spcPct val="50000"/>
              </a:spcBef>
            </a:pPr>
            <a:r>
              <a:rPr lang="en-US" i="1" dirty="0"/>
              <a:t>“A goal without a plan is just a wish.” </a:t>
            </a:r>
          </a:p>
          <a:p>
            <a:pPr eaLnBrk="0" hangingPunct="0">
              <a:spcBef>
                <a:spcPct val="50000"/>
              </a:spcBef>
            </a:pPr>
            <a:r>
              <a:rPr lang="en-US" dirty="0"/>
              <a:t>--Antoine de Saint-Exupery</a:t>
            </a:r>
          </a:p>
          <a:p>
            <a:pPr eaLnBrk="0" hangingPunct="0">
              <a:spcBef>
                <a:spcPct val="50000"/>
              </a:spcBef>
            </a:pPr>
            <a:endParaRPr lang="en-US" b="1" dirty="0"/>
          </a:p>
        </p:txBody>
      </p:sp>
      <p:sp>
        <p:nvSpPr>
          <p:cNvPr id="333828" name="Text Box 4"/>
          <p:cNvSpPr txBox="1">
            <a:spLocks noChangeArrowheads="1"/>
          </p:cNvSpPr>
          <p:nvPr/>
        </p:nvSpPr>
        <p:spPr bwMode="auto">
          <a:xfrm>
            <a:off x="0" y="0"/>
            <a:ext cx="9143999" cy="707886"/>
          </a:xfrm>
          <a:prstGeom prst="rect">
            <a:avLst/>
          </a:prstGeom>
          <a:noFill/>
          <a:ln w="9525">
            <a:noFill/>
            <a:miter lim="800000"/>
            <a:headEnd/>
            <a:tailEnd/>
          </a:ln>
          <a:effectLst/>
        </p:spPr>
        <p:txBody>
          <a:bodyPr wrap="square">
            <a:spAutoFit/>
          </a:bodyPr>
          <a:lstStyle/>
          <a:p>
            <a:pPr algn="ctr" eaLnBrk="0" hangingPunct="0">
              <a:defRPr/>
            </a:pPr>
            <a:r>
              <a:rPr lang="en-US" sz="4000" b="1" dirty="0">
                <a:effectLst>
                  <a:outerShdw blurRad="38100" dist="38100" dir="2700000" algn="tl">
                    <a:srgbClr val="000000"/>
                  </a:outerShdw>
                </a:effectLst>
                <a:latin typeface="Arial" pitchFamily="34" charset="0"/>
              </a:rPr>
              <a:t>Questions?</a:t>
            </a:r>
          </a:p>
        </p:txBody>
      </p:sp>
    </p:spTree>
    <p:extLst>
      <p:ext uri="{BB962C8B-B14F-4D97-AF65-F5344CB8AC3E}">
        <p14:creationId xmlns:p14="http://schemas.microsoft.com/office/powerpoint/2010/main" val="168605036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ext Box 3"/>
          <p:cNvSpPr txBox="1">
            <a:spLocks noChangeArrowheads="1"/>
          </p:cNvSpPr>
          <p:nvPr/>
        </p:nvSpPr>
        <p:spPr bwMode="auto">
          <a:xfrm>
            <a:off x="609600" y="2193786"/>
            <a:ext cx="7848600" cy="3539430"/>
          </a:xfrm>
          <a:prstGeom prst="rect">
            <a:avLst/>
          </a:prstGeom>
          <a:noFill/>
          <a:ln w="9525">
            <a:noFill/>
            <a:miter lim="800000"/>
            <a:headEnd/>
            <a:tailEnd/>
          </a:ln>
        </p:spPr>
        <p:txBody>
          <a:bodyPr>
            <a:spAutoFit/>
          </a:bodyPr>
          <a:lstStyle/>
          <a:p>
            <a:pPr eaLnBrk="0" hangingPunct="0">
              <a:spcBef>
                <a:spcPct val="50000"/>
              </a:spcBef>
              <a:buFontTx/>
              <a:buBlip>
                <a:blip r:embed="rId3"/>
              </a:buBlip>
            </a:pPr>
            <a:r>
              <a:rPr lang="en-US" dirty="0"/>
              <a:t> Project-specific legislation does not necessarily determine the project purpose</a:t>
            </a:r>
          </a:p>
          <a:p>
            <a:pPr eaLnBrk="0" hangingPunct="0">
              <a:spcBef>
                <a:spcPct val="50000"/>
              </a:spcBef>
              <a:buFontTx/>
              <a:buBlip>
                <a:blip r:embed="rId3"/>
              </a:buBlip>
            </a:pPr>
            <a:r>
              <a:rPr lang="en-US" dirty="0"/>
              <a:t> Lead agency still must exercise judgment in </a:t>
            </a:r>
            <a:r>
              <a:rPr lang="en-US" dirty="0" smtClean="0"/>
              <a:t>NEPA when </a:t>
            </a:r>
            <a:r>
              <a:rPr lang="en-US" dirty="0"/>
              <a:t>deciding if and how to incorporate legislative </a:t>
            </a:r>
            <a:r>
              <a:rPr lang="en-US" dirty="0" smtClean="0"/>
              <a:t>intent</a:t>
            </a:r>
            <a:endParaRPr lang="en-US" dirty="0"/>
          </a:p>
          <a:p>
            <a:pPr eaLnBrk="0" hangingPunct="0">
              <a:spcBef>
                <a:spcPct val="50000"/>
              </a:spcBef>
              <a:buFontTx/>
              <a:buBlip>
                <a:blip r:embed="rId3"/>
              </a:buBlip>
            </a:pPr>
            <a:r>
              <a:rPr lang="en-US" dirty="0" smtClean="0"/>
              <a:t>Did the legislature </a:t>
            </a:r>
            <a:r>
              <a:rPr lang="en-US" dirty="0" smtClean="0">
                <a:solidFill>
                  <a:srgbClr val="FFFF00"/>
                </a:solidFill>
              </a:rPr>
              <a:t>exempt</a:t>
            </a:r>
            <a:r>
              <a:rPr lang="en-US" dirty="0" smtClean="0"/>
              <a:t> FHWA (now Alaska) </a:t>
            </a:r>
            <a:r>
              <a:rPr lang="en-US" dirty="0"/>
              <a:t>from </a:t>
            </a:r>
            <a:r>
              <a:rPr lang="en-US" dirty="0" smtClean="0"/>
              <a:t>NEPA?</a:t>
            </a:r>
          </a:p>
        </p:txBody>
      </p:sp>
      <p:sp>
        <p:nvSpPr>
          <p:cNvPr id="6" name="Text Box 4"/>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What about Legislative Intent?</a:t>
            </a:r>
            <a:endParaRPr lang="en-US" sz="4000" b="1" dirty="0">
              <a:effectLst>
                <a:outerShdw blurRad="38100" dist="38100" dir="2700000" algn="tl">
                  <a:srgbClr val="000000"/>
                </a:outerShdw>
              </a:effectLst>
              <a:latin typeface="Arial" pitchFamily="34" charset="0"/>
            </a:endParaRPr>
          </a:p>
        </p:txBody>
      </p:sp>
      <p:pic>
        <p:nvPicPr>
          <p:cNvPr id="7" name="Picture 5" descr="congress_seal"/>
          <p:cNvPicPr>
            <a:picLocks noChangeAspect="1" noChangeArrowheads="1"/>
          </p:cNvPicPr>
          <p:nvPr/>
        </p:nvPicPr>
        <p:blipFill>
          <a:blip r:embed="rId4" cstate="print"/>
          <a:srcRect/>
          <a:stretch>
            <a:fillRect/>
          </a:stretch>
        </p:blipFill>
        <p:spPr bwMode="auto">
          <a:xfrm>
            <a:off x="352425" y="707886"/>
            <a:ext cx="1400175" cy="14001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20" name="Picture 4" descr="MCj04342330000[1]"/>
          <p:cNvPicPr>
            <a:picLocks noChangeAspect="1" noChangeArrowheads="1"/>
          </p:cNvPicPr>
          <p:nvPr/>
        </p:nvPicPr>
        <p:blipFill>
          <a:blip r:embed="rId3" cstate="print"/>
          <a:srcRect/>
          <a:stretch>
            <a:fillRect/>
          </a:stretch>
        </p:blipFill>
        <p:spPr bwMode="auto">
          <a:xfrm>
            <a:off x="4870450" y="3657600"/>
            <a:ext cx="4273550" cy="2660650"/>
          </a:xfrm>
          <a:prstGeom prst="rect">
            <a:avLst/>
          </a:prstGeom>
          <a:noFill/>
          <a:ln w="9525">
            <a:noFill/>
            <a:miter lim="800000"/>
            <a:headEnd/>
            <a:tailEnd/>
          </a:ln>
        </p:spPr>
      </p:pic>
      <p:pic>
        <p:nvPicPr>
          <p:cNvPr id="393221" name="Picture 5" descr="MCj04342330000[1]"/>
          <p:cNvPicPr>
            <a:picLocks noChangeAspect="1" noChangeArrowheads="1"/>
          </p:cNvPicPr>
          <p:nvPr/>
        </p:nvPicPr>
        <p:blipFill>
          <a:blip r:embed="rId3" cstate="print"/>
          <a:srcRect/>
          <a:stretch>
            <a:fillRect/>
          </a:stretch>
        </p:blipFill>
        <p:spPr bwMode="auto">
          <a:xfrm>
            <a:off x="4870450" y="838200"/>
            <a:ext cx="4273550" cy="2660650"/>
          </a:xfrm>
          <a:prstGeom prst="rect">
            <a:avLst/>
          </a:prstGeom>
          <a:noFill/>
          <a:ln w="9525">
            <a:noFill/>
            <a:miter lim="800000"/>
            <a:headEnd/>
            <a:tailEnd/>
          </a:ln>
        </p:spPr>
      </p:pic>
      <p:pic>
        <p:nvPicPr>
          <p:cNvPr id="393222" name="Picture 6" descr="MCj04342330000[1]"/>
          <p:cNvPicPr>
            <a:picLocks noChangeAspect="1" noChangeArrowheads="1"/>
          </p:cNvPicPr>
          <p:nvPr/>
        </p:nvPicPr>
        <p:blipFill>
          <a:blip r:embed="rId3" cstate="print"/>
          <a:srcRect/>
          <a:stretch>
            <a:fillRect/>
          </a:stretch>
        </p:blipFill>
        <p:spPr bwMode="auto">
          <a:xfrm>
            <a:off x="0" y="4197350"/>
            <a:ext cx="4273550" cy="2660650"/>
          </a:xfrm>
          <a:prstGeom prst="rect">
            <a:avLst/>
          </a:prstGeom>
          <a:noFill/>
          <a:ln w="9525">
            <a:noFill/>
            <a:miter lim="800000"/>
            <a:headEnd/>
            <a:tailEnd/>
          </a:ln>
        </p:spPr>
      </p:pic>
      <p:pic>
        <p:nvPicPr>
          <p:cNvPr id="393223" name="Picture 7" descr="MCj04342330000[1]"/>
          <p:cNvPicPr>
            <a:picLocks noChangeAspect="1" noChangeArrowheads="1"/>
          </p:cNvPicPr>
          <p:nvPr/>
        </p:nvPicPr>
        <p:blipFill>
          <a:blip r:embed="rId3" cstate="print"/>
          <a:srcRect/>
          <a:stretch>
            <a:fillRect/>
          </a:stretch>
        </p:blipFill>
        <p:spPr bwMode="auto">
          <a:xfrm>
            <a:off x="0" y="1219200"/>
            <a:ext cx="4273550" cy="2660650"/>
          </a:xfrm>
          <a:prstGeom prst="rect">
            <a:avLst/>
          </a:prstGeom>
          <a:noFill/>
          <a:ln w="9525">
            <a:noFill/>
            <a:miter lim="800000"/>
            <a:headEnd/>
            <a:tailEnd/>
          </a:ln>
        </p:spPr>
      </p:pic>
      <p:pic>
        <p:nvPicPr>
          <p:cNvPr id="393224" name="Picture 8" descr="MCj04342330000[1]"/>
          <p:cNvPicPr>
            <a:picLocks noChangeAspect="1" noChangeArrowheads="1"/>
          </p:cNvPicPr>
          <p:nvPr/>
        </p:nvPicPr>
        <p:blipFill>
          <a:blip r:embed="rId3" cstate="print"/>
          <a:srcRect/>
          <a:stretch>
            <a:fillRect/>
          </a:stretch>
        </p:blipFill>
        <p:spPr bwMode="auto">
          <a:xfrm>
            <a:off x="2362200" y="2514600"/>
            <a:ext cx="4273550" cy="2660650"/>
          </a:xfrm>
          <a:prstGeom prst="rect">
            <a:avLst/>
          </a:prstGeom>
          <a:noFill/>
          <a:ln w="9525">
            <a:noFill/>
            <a:miter lim="800000"/>
            <a:headEnd/>
            <a:tailEnd/>
          </a:ln>
        </p:spPr>
      </p:pic>
      <p:sp>
        <p:nvSpPr>
          <p:cNvPr id="393219" name="Text Box 3"/>
          <p:cNvSpPr txBox="1">
            <a:spLocks noChangeArrowheads="1"/>
          </p:cNvSpPr>
          <p:nvPr/>
        </p:nvSpPr>
        <p:spPr bwMode="auto">
          <a:xfrm>
            <a:off x="1" y="0"/>
            <a:ext cx="9144000" cy="646331"/>
          </a:xfrm>
          <a:prstGeom prst="rect">
            <a:avLst/>
          </a:prstGeom>
          <a:noFill/>
          <a:ln w="9525">
            <a:noFill/>
            <a:miter lim="800000"/>
            <a:headEnd/>
            <a:tailEnd/>
          </a:ln>
          <a:effectLst/>
        </p:spPr>
        <p:txBody>
          <a:bodyPr wrap="square">
            <a:spAutoFit/>
          </a:bodyPr>
          <a:lstStyle/>
          <a:p>
            <a:pPr algn="ctr" eaLnBrk="0" hangingPunct="0">
              <a:defRPr/>
            </a:pPr>
            <a:r>
              <a:rPr lang="en-US" sz="3600" b="1" dirty="0" smtClean="0">
                <a:effectLst>
                  <a:outerShdw blurRad="38100" dist="38100" dir="2700000" algn="tl">
                    <a:srgbClr val="000000"/>
                  </a:outerShdw>
                </a:effectLst>
                <a:latin typeface="Arial" pitchFamily="34" charset="0"/>
              </a:rPr>
              <a:t>What about Economic Development?</a:t>
            </a:r>
            <a:endParaRPr lang="en-US" sz="36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93220"/>
                                        </p:tgtEl>
                                        <p:attrNameLst>
                                          <p:attrName>style.visibility</p:attrName>
                                        </p:attrNameLst>
                                      </p:cBhvr>
                                      <p:to>
                                        <p:strVal val="visible"/>
                                      </p:to>
                                    </p:set>
                                    <p:animEffect transition="in" filter="dissolve">
                                      <p:cBhvr>
                                        <p:cTn id="7" dur="500"/>
                                        <p:tgtEl>
                                          <p:spTgt spid="39322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93221"/>
                                        </p:tgtEl>
                                        <p:attrNameLst>
                                          <p:attrName>style.visibility</p:attrName>
                                        </p:attrNameLst>
                                      </p:cBhvr>
                                      <p:to>
                                        <p:strVal val="visible"/>
                                      </p:to>
                                    </p:set>
                                    <p:animEffect transition="in" filter="dissolve">
                                      <p:cBhvr>
                                        <p:cTn id="11" dur="500"/>
                                        <p:tgtEl>
                                          <p:spTgt spid="393221"/>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93222"/>
                                        </p:tgtEl>
                                        <p:attrNameLst>
                                          <p:attrName>style.visibility</p:attrName>
                                        </p:attrNameLst>
                                      </p:cBhvr>
                                      <p:to>
                                        <p:strVal val="visible"/>
                                      </p:to>
                                    </p:set>
                                    <p:animEffect transition="in" filter="dissolve">
                                      <p:cBhvr>
                                        <p:cTn id="15" dur="500"/>
                                        <p:tgtEl>
                                          <p:spTgt spid="39322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93223"/>
                                        </p:tgtEl>
                                        <p:attrNameLst>
                                          <p:attrName>style.visibility</p:attrName>
                                        </p:attrNameLst>
                                      </p:cBhvr>
                                      <p:to>
                                        <p:strVal val="visible"/>
                                      </p:to>
                                    </p:set>
                                    <p:animEffect transition="in" filter="dissolve">
                                      <p:cBhvr>
                                        <p:cTn id="19" dur="500"/>
                                        <p:tgtEl>
                                          <p:spTgt spid="393223"/>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93224"/>
                                        </p:tgtEl>
                                        <p:attrNameLst>
                                          <p:attrName>style.visibility</p:attrName>
                                        </p:attrNameLst>
                                      </p:cBhvr>
                                      <p:to>
                                        <p:strVal val="visible"/>
                                      </p:to>
                                    </p:set>
                                    <p:animEffect transition="in" filter="dissolve">
                                      <p:cBhvr>
                                        <p:cTn id="23" dur="500"/>
                                        <p:tgtEl>
                                          <p:spTgt spid="393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ext Box 3"/>
          <p:cNvSpPr txBox="1">
            <a:spLocks noChangeArrowheads="1"/>
          </p:cNvSpPr>
          <p:nvPr/>
        </p:nvSpPr>
        <p:spPr bwMode="auto">
          <a:xfrm>
            <a:off x="457200" y="1219200"/>
            <a:ext cx="8458200" cy="2654300"/>
          </a:xfrm>
          <a:prstGeom prst="rect">
            <a:avLst/>
          </a:prstGeom>
          <a:noFill/>
          <a:ln w="9525">
            <a:noFill/>
            <a:miter lim="800000"/>
            <a:headEnd/>
            <a:tailEnd/>
          </a:ln>
        </p:spPr>
        <p:txBody>
          <a:bodyPr wrap="square">
            <a:spAutoFit/>
          </a:bodyPr>
          <a:lstStyle/>
          <a:p>
            <a:pPr eaLnBrk="0" hangingPunct="0">
              <a:spcBef>
                <a:spcPct val="50000"/>
              </a:spcBef>
            </a:pPr>
            <a:r>
              <a:rPr lang="en-US" dirty="0"/>
              <a:t>Public infrastructure (e.g. water, sewer, schools &amp; transportation) and other considerations (e.g. tax rates, available workforce, available land and/or buildings, real estate values) collectively help determine how and where a community will grow and prosper economically</a:t>
            </a:r>
          </a:p>
        </p:txBody>
      </p:sp>
      <p:pic>
        <p:nvPicPr>
          <p:cNvPr id="332803" name="Picture 5" descr="funny sign 13"/>
          <p:cNvPicPr>
            <a:picLocks noChangeAspect="1" noChangeArrowheads="1"/>
          </p:cNvPicPr>
          <p:nvPr/>
        </p:nvPicPr>
        <p:blipFill>
          <a:blip r:embed="rId3" cstate="print"/>
          <a:srcRect/>
          <a:stretch>
            <a:fillRect/>
          </a:stretch>
        </p:blipFill>
        <p:spPr bwMode="auto">
          <a:xfrm>
            <a:off x="1828800" y="4114800"/>
            <a:ext cx="4972050" cy="2362200"/>
          </a:xfrm>
          <a:prstGeom prst="rect">
            <a:avLst/>
          </a:prstGeom>
          <a:noFill/>
          <a:ln w="9525">
            <a:noFill/>
            <a:miter lim="800000"/>
            <a:headEnd/>
            <a:tailEnd/>
          </a:ln>
        </p:spPr>
      </p:pic>
      <p:sp>
        <p:nvSpPr>
          <p:cNvPr id="8" name="Text Box 3"/>
          <p:cNvSpPr txBox="1">
            <a:spLocks noChangeArrowheads="1"/>
          </p:cNvSpPr>
          <p:nvPr/>
        </p:nvSpPr>
        <p:spPr bwMode="auto">
          <a:xfrm>
            <a:off x="1"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Is it just about transportation?</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Text Box 3"/>
          <p:cNvSpPr txBox="1">
            <a:spLocks noChangeArrowheads="1"/>
          </p:cNvSpPr>
          <p:nvPr/>
        </p:nvSpPr>
        <p:spPr bwMode="auto">
          <a:xfrm>
            <a:off x="609600" y="1066800"/>
            <a:ext cx="7696200" cy="2014538"/>
          </a:xfrm>
          <a:prstGeom prst="rect">
            <a:avLst/>
          </a:prstGeom>
          <a:noFill/>
          <a:ln w="9525">
            <a:noFill/>
            <a:miter lim="800000"/>
            <a:headEnd/>
            <a:tailEnd/>
          </a:ln>
        </p:spPr>
        <p:txBody>
          <a:bodyPr>
            <a:spAutoFit/>
          </a:bodyPr>
          <a:lstStyle/>
          <a:p>
            <a:pPr eaLnBrk="0" hangingPunct="0">
              <a:spcBef>
                <a:spcPct val="50000"/>
              </a:spcBef>
            </a:pPr>
            <a:r>
              <a:rPr lang="en-US" dirty="0"/>
              <a:t>P&amp;N should focus on the </a:t>
            </a:r>
            <a:r>
              <a:rPr lang="en-US" dirty="0">
                <a:solidFill>
                  <a:srgbClr val="FFFF00"/>
                </a:solidFill>
              </a:rPr>
              <a:t>underlying reasons</a:t>
            </a:r>
            <a:r>
              <a:rPr lang="en-US" dirty="0"/>
              <a:t> </a:t>
            </a:r>
            <a:r>
              <a:rPr lang="en-US" dirty="0">
                <a:solidFill>
                  <a:srgbClr val="FFFF00"/>
                </a:solidFill>
              </a:rPr>
              <a:t>based on meeting a transportation need</a:t>
            </a:r>
          </a:p>
          <a:p>
            <a:pPr eaLnBrk="0" hangingPunct="0">
              <a:spcBef>
                <a:spcPct val="50000"/>
              </a:spcBef>
            </a:pPr>
            <a:r>
              <a:rPr lang="en-US" dirty="0"/>
              <a:t>A desired outcome of a transportation project can be the </a:t>
            </a:r>
            <a:r>
              <a:rPr lang="en-US" dirty="0">
                <a:solidFill>
                  <a:srgbClr val="FFFF00"/>
                </a:solidFill>
              </a:rPr>
              <a:t>facilitation</a:t>
            </a:r>
            <a:r>
              <a:rPr lang="en-US" dirty="0"/>
              <a:t> of growth</a:t>
            </a:r>
          </a:p>
        </p:txBody>
      </p:sp>
      <p:pic>
        <p:nvPicPr>
          <p:cNvPr id="334851" name="Picture 5" descr="modular housing"/>
          <p:cNvPicPr>
            <a:picLocks noChangeAspect="1" noChangeArrowheads="1"/>
          </p:cNvPicPr>
          <p:nvPr/>
        </p:nvPicPr>
        <p:blipFill>
          <a:blip r:embed="rId3" cstate="print"/>
          <a:srcRect/>
          <a:stretch>
            <a:fillRect/>
          </a:stretch>
        </p:blipFill>
        <p:spPr bwMode="auto">
          <a:xfrm>
            <a:off x="1371600" y="3124200"/>
            <a:ext cx="6096000" cy="2805112"/>
          </a:xfrm>
          <a:prstGeom prst="rect">
            <a:avLst/>
          </a:prstGeom>
          <a:noFill/>
          <a:ln w="9525">
            <a:noFill/>
            <a:miter lim="800000"/>
            <a:headEnd/>
            <a:tailEnd/>
          </a:ln>
        </p:spPr>
      </p:pic>
      <p:sp>
        <p:nvSpPr>
          <p:cNvPr id="8" name="Text Box 3"/>
          <p:cNvSpPr txBox="1">
            <a:spLocks noChangeArrowheads="1"/>
          </p:cNvSpPr>
          <p:nvPr/>
        </p:nvSpPr>
        <p:spPr bwMode="auto">
          <a:xfrm>
            <a:off x="1" y="0"/>
            <a:ext cx="9144000" cy="1323439"/>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What’s the transportation connection?</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ext Box 3"/>
          <p:cNvSpPr txBox="1">
            <a:spLocks noChangeArrowheads="1"/>
          </p:cNvSpPr>
          <p:nvPr/>
        </p:nvSpPr>
        <p:spPr bwMode="auto">
          <a:xfrm>
            <a:off x="609600" y="1219200"/>
            <a:ext cx="8077200" cy="2677656"/>
          </a:xfrm>
          <a:prstGeom prst="rect">
            <a:avLst/>
          </a:prstGeom>
          <a:noFill/>
          <a:ln w="9525">
            <a:noFill/>
            <a:miter lim="800000"/>
            <a:headEnd/>
            <a:tailEnd/>
          </a:ln>
        </p:spPr>
        <p:txBody>
          <a:bodyPr>
            <a:spAutoFit/>
          </a:bodyPr>
          <a:lstStyle/>
          <a:p>
            <a:pPr algn="ctr" eaLnBrk="0" hangingPunct="0">
              <a:spcBef>
                <a:spcPct val="50000"/>
              </a:spcBef>
            </a:pPr>
            <a:r>
              <a:rPr lang="en-US" dirty="0" smtClean="0">
                <a:solidFill>
                  <a:srgbClr val="FFFF00"/>
                </a:solidFill>
              </a:rPr>
              <a:t>Example</a:t>
            </a:r>
          </a:p>
          <a:p>
            <a:r>
              <a:rPr lang="en-US" i="1" dirty="0" smtClean="0"/>
              <a:t>“By providing better access to the industrial park, the project will also discourage industrial traffic (including heavy truck traffic) from utilizing a section of …that traverses through an existing residential area. “</a:t>
            </a:r>
            <a:endParaRPr lang="en-US" i="1" dirty="0"/>
          </a:p>
        </p:txBody>
      </p:sp>
      <p:sp>
        <p:nvSpPr>
          <p:cNvPr id="7" name="Text Box 3"/>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Is there a transportation need?</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ext Box 3"/>
          <p:cNvSpPr txBox="1">
            <a:spLocks noChangeArrowheads="1"/>
          </p:cNvSpPr>
          <p:nvPr/>
        </p:nvSpPr>
        <p:spPr bwMode="auto">
          <a:xfrm>
            <a:off x="609600" y="1219200"/>
            <a:ext cx="8077200" cy="1600438"/>
          </a:xfrm>
          <a:prstGeom prst="rect">
            <a:avLst/>
          </a:prstGeom>
          <a:noFill/>
          <a:ln w="9525">
            <a:noFill/>
            <a:miter lim="800000"/>
            <a:headEnd/>
            <a:tailEnd/>
          </a:ln>
        </p:spPr>
        <p:txBody>
          <a:bodyPr>
            <a:spAutoFit/>
          </a:bodyPr>
          <a:lstStyle/>
          <a:p>
            <a:pPr algn="ctr" eaLnBrk="0" hangingPunct="0">
              <a:spcBef>
                <a:spcPct val="50000"/>
              </a:spcBef>
            </a:pPr>
            <a:r>
              <a:rPr lang="en-US" dirty="0" smtClean="0">
                <a:solidFill>
                  <a:srgbClr val="FFFF00"/>
                </a:solidFill>
              </a:rPr>
              <a:t>Same example</a:t>
            </a:r>
            <a:endParaRPr lang="en-US" dirty="0">
              <a:solidFill>
                <a:srgbClr val="FFFF00"/>
              </a:solidFill>
            </a:endParaRPr>
          </a:p>
          <a:p>
            <a:pPr eaLnBrk="0" hangingPunct="0">
              <a:spcBef>
                <a:spcPct val="50000"/>
              </a:spcBef>
            </a:pPr>
            <a:r>
              <a:rPr lang="en-US" i="1" dirty="0" smtClean="0"/>
              <a:t>“The </a:t>
            </a:r>
            <a:r>
              <a:rPr lang="en-US" i="1" dirty="0"/>
              <a:t>purpose of the project is to promote growth and job creation in </a:t>
            </a:r>
            <a:r>
              <a:rPr lang="en-US" i="1" dirty="0" smtClean="0"/>
              <a:t>the…Business </a:t>
            </a:r>
            <a:r>
              <a:rPr lang="en-US" i="1" dirty="0"/>
              <a:t>Park</a:t>
            </a:r>
            <a:r>
              <a:rPr lang="en-US" i="1" dirty="0" smtClean="0"/>
              <a:t>.”</a:t>
            </a:r>
            <a:endParaRPr lang="en-US" i="1" dirty="0"/>
          </a:p>
        </p:txBody>
      </p:sp>
      <p:sp>
        <p:nvSpPr>
          <p:cNvPr id="8" name="Text Box 3"/>
          <p:cNvSpPr txBox="1">
            <a:spLocks noChangeArrowheads="1"/>
          </p:cNvSpPr>
          <p:nvPr/>
        </p:nvSpPr>
        <p:spPr bwMode="auto">
          <a:xfrm>
            <a:off x="1"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Was it just about transportation?</a:t>
            </a:r>
            <a:endParaRPr lang="en-US" sz="4000" b="1" dirty="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188514738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ext Box 3"/>
          <p:cNvSpPr txBox="1">
            <a:spLocks noChangeArrowheads="1"/>
          </p:cNvSpPr>
          <p:nvPr/>
        </p:nvSpPr>
        <p:spPr bwMode="auto">
          <a:xfrm>
            <a:off x="609600" y="1219200"/>
            <a:ext cx="8077200" cy="3754874"/>
          </a:xfrm>
          <a:prstGeom prst="rect">
            <a:avLst/>
          </a:prstGeom>
          <a:noFill/>
          <a:ln w="9525">
            <a:noFill/>
            <a:miter lim="800000"/>
            <a:headEnd/>
            <a:tailEnd/>
          </a:ln>
        </p:spPr>
        <p:txBody>
          <a:bodyPr>
            <a:spAutoFit/>
          </a:bodyPr>
          <a:lstStyle/>
          <a:p>
            <a:pPr algn="ctr" eaLnBrk="0" hangingPunct="0">
              <a:spcBef>
                <a:spcPct val="50000"/>
              </a:spcBef>
            </a:pPr>
            <a:r>
              <a:rPr lang="en-US" dirty="0" smtClean="0">
                <a:solidFill>
                  <a:srgbClr val="FFFF00"/>
                </a:solidFill>
              </a:rPr>
              <a:t>Same example</a:t>
            </a:r>
            <a:endParaRPr lang="en-US" dirty="0">
              <a:solidFill>
                <a:srgbClr val="FFFF00"/>
              </a:solidFill>
            </a:endParaRPr>
          </a:p>
          <a:p>
            <a:pPr eaLnBrk="0" hangingPunct="0">
              <a:spcBef>
                <a:spcPct val="50000"/>
              </a:spcBef>
            </a:pPr>
            <a:r>
              <a:rPr lang="en-US" i="1" dirty="0" smtClean="0"/>
              <a:t>“The </a:t>
            </a:r>
            <a:r>
              <a:rPr lang="en-US" i="1" dirty="0"/>
              <a:t>purpose of the project is to </a:t>
            </a:r>
            <a:r>
              <a:rPr lang="en-US" i="1" strike="sngStrike" dirty="0"/>
              <a:t>promote growth and job creation in </a:t>
            </a:r>
            <a:r>
              <a:rPr lang="en-US" i="1" strike="sngStrike" dirty="0" smtClean="0"/>
              <a:t>the…Business </a:t>
            </a:r>
            <a:r>
              <a:rPr lang="en-US" i="1" strike="sngStrike" dirty="0"/>
              <a:t>Park. By </a:t>
            </a:r>
            <a:r>
              <a:rPr lang="en-US" i="1" dirty="0" err="1" smtClean="0"/>
              <a:t>provid</a:t>
            </a:r>
            <a:r>
              <a:rPr lang="en-US" i="1" u="sng" dirty="0" err="1" smtClean="0"/>
              <a:t>e</a:t>
            </a:r>
            <a:r>
              <a:rPr lang="en-US" i="1" strike="sngStrike" dirty="0" err="1" smtClean="0"/>
              <a:t>ing</a:t>
            </a:r>
            <a:r>
              <a:rPr lang="en-US" i="1" dirty="0" smtClean="0"/>
              <a:t> </a:t>
            </a:r>
            <a:r>
              <a:rPr lang="en-US" i="1" dirty="0"/>
              <a:t>better access to the industrial </a:t>
            </a:r>
            <a:r>
              <a:rPr lang="en-US" i="1" dirty="0" smtClean="0"/>
              <a:t>park </a:t>
            </a:r>
            <a:r>
              <a:rPr lang="en-US" i="1" strike="sngStrike" dirty="0" smtClean="0"/>
              <a:t>the </a:t>
            </a:r>
            <a:r>
              <a:rPr lang="en-US" i="1" strike="sngStrike" dirty="0"/>
              <a:t>project will also</a:t>
            </a:r>
            <a:r>
              <a:rPr lang="en-US" i="1" dirty="0"/>
              <a:t>  </a:t>
            </a:r>
            <a:r>
              <a:rPr lang="en-US" i="1" dirty="0" smtClean="0"/>
              <a:t>and discourage </a:t>
            </a:r>
            <a:r>
              <a:rPr lang="en-US" i="1" dirty="0"/>
              <a:t>industrial traffic (including heavy truck traffic) from utilizing a section </a:t>
            </a:r>
            <a:r>
              <a:rPr lang="en-US" i="1" dirty="0" smtClean="0"/>
              <a:t>of…that </a:t>
            </a:r>
            <a:r>
              <a:rPr lang="en-US" i="1" dirty="0"/>
              <a:t>traverses through an existing residential area</a:t>
            </a:r>
            <a:r>
              <a:rPr lang="en-US" i="1" dirty="0" smtClean="0"/>
              <a:t>.”</a:t>
            </a:r>
            <a:endParaRPr lang="en-US" i="1" dirty="0"/>
          </a:p>
        </p:txBody>
      </p:sp>
      <p:sp>
        <p:nvSpPr>
          <p:cNvPr id="8" name="Text Box 3"/>
          <p:cNvSpPr txBox="1">
            <a:spLocks noChangeArrowheads="1"/>
          </p:cNvSpPr>
          <p:nvPr/>
        </p:nvSpPr>
        <p:spPr bwMode="auto">
          <a:xfrm>
            <a:off x="1"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Is this better?</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ext Box 3"/>
          <p:cNvSpPr txBox="1">
            <a:spLocks noChangeArrowheads="1"/>
          </p:cNvSpPr>
          <p:nvPr/>
        </p:nvSpPr>
        <p:spPr bwMode="auto">
          <a:xfrm>
            <a:off x="381000" y="685800"/>
            <a:ext cx="8382000" cy="5262979"/>
          </a:xfrm>
          <a:prstGeom prst="rect">
            <a:avLst/>
          </a:prstGeom>
          <a:noFill/>
          <a:ln w="9525">
            <a:noFill/>
            <a:miter lim="800000"/>
            <a:headEnd/>
            <a:tailEnd/>
          </a:ln>
        </p:spPr>
        <p:txBody>
          <a:bodyPr wrap="square">
            <a:spAutoFit/>
          </a:bodyPr>
          <a:lstStyle/>
          <a:p>
            <a:pPr eaLnBrk="0" hangingPunct="0">
              <a:buFontTx/>
              <a:buBlip>
                <a:blip r:embed="rId3"/>
              </a:buBlip>
            </a:pPr>
            <a:r>
              <a:rPr lang="en-US" dirty="0"/>
              <a:t> Understand </a:t>
            </a:r>
            <a:r>
              <a:rPr lang="en-US" dirty="0" smtClean="0"/>
              <a:t>project needs</a:t>
            </a:r>
            <a:endParaRPr lang="en-US" dirty="0"/>
          </a:p>
          <a:p>
            <a:pPr eaLnBrk="0" hangingPunct="0">
              <a:buFontTx/>
              <a:buBlip>
                <a:blip r:embed="rId3"/>
              </a:buBlip>
            </a:pPr>
            <a:r>
              <a:rPr lang="en-US" dirty="0" smtClean="0"/>
              <a:t> Determine </a:t>
            </a:r>
            <a:r>
              <a:rPr lang="en-US" dirty="0"/>
              <a:t>if there is a well-defined and well-supported need</a:t>
            </a:r>
          </a:p>
          <a:p>
            <a:pPr eaLnBrk="0" hangingPunct="0">
              <a:buFontTx/>
              <a:buBlip>
                <a:blip r:embed="rId3"/>
              </a:buBlip>
            </a:pPr>
            <a:r>
              <a:rPr lang="en-US" dirty="0"/>
              <a:t> </a:t>
            </a:r>
            <a:r>
              <a:rPr lang="en-US" dirty="0" smtClean="0"/>
              <a:t>Decide (for each potential purpose):</a:t>
            </a:r>
            <a:endParaRPr lang="en-US" dirty="0"/>
          </a:p>
          <a:p>
            <a:pPr lvl="1" eaLnBrk="0" hangingPunct="0">
              <a:buFontTx/>
              <a:buBlip>
                <a:blip r:embed="rId3"/>
              </a:buBlip>
            </a:pPr>
            <a:r>
              <a:rPr lang="en-US" dirty="0"/>
              <a:t> </a:t>
            </a:r>
            <a:r>
              <a:rPr lang="en-US" dirty="0" smtClean="0"/>
              <a:t>include as a primary purpose;</a:t>
            </a:r>
          </a:p>
          <a:p>
            <a:pPr lvl="1" eaLnBrk="0" hangingPunct="0">
              <a:buFontTx/>
              <a:buBlip>
                <a:blip r:embed="rId3"/>
              </a:buBlip>
            </a:pPr>
            <a:r>
              <a:rPr lang="en-US" dirty="0"/>
              <a:t> </a:t>
            </a:r>
            <a:r>
              <a:rPr lang="en-US" dirty="0" smtClean="0"/>
              <a:t>include as a secondary purpose; or</a:t>
            </a:r>
            <a:endParaRPr lang="en-US" dirty="0"/>
          </a:p>
          <a:p>
            <a:pPr lvl="1" eaLnBrk="0" hangingPunct="0">
              <a:buFontTx/>
              <a:buBlip>
                <a:blip r:embed="rId3"/>
              </a:buBlip>
            </a:pPr>
            <a:r>
              <a:rPr lang="en-US" dirty="0"/>
              <a:t> do not </a:t>
            </a:r>
            <a:r>
              <a:rPr lang="en-US" dirty="0" smtClean="0"/>
              <a:t>include</a:t>
            </a:r>
          </a:p>
          <a:p>
            <a:pPr eaLnBrk="0" hangingPunct="0">
              <a:buFontTx/>
              <a:buBlip>
                <a:blip r:embed="rId3"/>
              </a:buBlip>
            </a:pPr>
            <a:endParaRPr lang="en-US" dirty="0" smtClean="0">
              <a:solidFill>
                <a:srgbClr val="FFFF00"/>
              </a:solidFill>
            </a:endParaRPr>
          </a:p>
          <a:p>
            <a:pPr eaLnBrk="0" hangingPunct="0"/>
            <a:endParaRPr lang="en-US" dirty="0" smtClean="0">
              <a:solidFill>
                <a:srgbClr val="FFFF00"/>
              </a:solidFill>
            </a:endParaRPr>
          </a:p>
          <a:p>
            <a:pPr eaLnBrk="0" hangingPunct="0"/>
            <a:r>
              <a:rPr lang="en-US" dirty="0" smtClean="0">
                <a:solidFill>
                  <a:srgbClr val="FFFF00"/>
                </a:solidFill>
              </a:rPr>
              <a:t>Remember: </a:t>
            </a:r>
            <a:r>
              <a:rPr lang="en-US" dirty="0">
                <a:solidFill>
                  <a:srgbClr val="FFFF00"/>
                </a:solidFill>
              </a:rPr>
              <a:t>there needs to be at least one </a:t>
            </a:r>
            <a:r>
              <a:rPr lang="en-US" dirty="0" smtClean="0">
                <a:solidFill>
                  <a:srgbClr val="FFFF00"/>
                </a:solidFill>
              </a:rPr>
              <a:t>    primary </a:t>
            </a:r>
            <a:r>
              <a:rPr lang="en-US" dirty="0">
                <a:solidFill>
                  <a:srgbClr val="FFFF00"/>
                </a:solidFill>
              </a:rPr>
              <a:t>purpose and all it takes to justify a </a:t>
            </a:r>
            <a:r>
              <a:rPr lang="en-US" dirty="0" smtClean="0">
                <a:solidFill>
                  <a:srgbClr val="FFFF00"/>
                </a:solidFill>
              </a:rPr>
              <a:t> project </a:t>
            </a:r>
            <a:r>
              <a:rPr lang="en-US" dirty="0">
                <a:solidFill>
                  <a:srgbClr val="FFFF00"/>
                </a:solidFill>
              </a:rPr>
              <a:t>is one primary purpose</a:t>
            </a:r>
          </a:p>
        </p:txBody>
      </p:sp>
      <p:sp>
        <p:nvSpPr>
          <p:cNvPr id="406532" name="Text Box 4"/>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a:effectLst>
                  <a:outerShdw blurRad="38100" dist="38100" dir="2700000" algn="tl">
                    <a:srgbClr val="000000"/>
                  </a:outerShdw>
                </a:effectLst>
                <a:latin typeface="Arial" pitchFamily="34" charset="0"/>
              </a:rPr>
              <a:t>So Which One(s) Do I Pick?</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 y="5636280"/>
            <a:ext cx="9144000" cy="461665"/>
          </a:xfrm>
          <a:prstGeom prst="rect">
            <a:avLst/>
          </a:prstGeom>
        </p:spPr>
        <p:txBody>
          <a:bodyPr wrap="square">
            <a:spAutoFit/>
          </a:bodyPr>
          <a:lstStyle/>
          <a:p>
            <a:pPr algn="ctr"/>
            <a:r>
              <a:rPr lang="en-US" sz="2400" dirty="0" smtClean="0"/>
              <a:t>www.environment.fhwa.dot.gov/projdev/impta6640.asp</a:t>
            </a:r>
            <a:endParaRPr lang="en-US" sz="2400" dirty="0"/>
          </a:p>
        </p:txBody>
      </p:sp>
      <p:pic>
        <p:nvPicPr>
          <p:cNvPr id="1026" name="Picture 2" descr="computer screenshot of FHWA website location for the FHWA Technical Advisory TA T 6640.8A " title="computer screenshot of the FHWA website location for the FHWA Technical Advisory TA T 6640.8A "/>
          <p:cNvPicPr>
            <a:picLocks noChangeAspect="1" noChangeArrowheads="1"/>
          </p:cNvPicPr>
          <p:nvPr/>
        </p:nvPicPr>
        <p:blipFill rotWithShape="1">
          <a:blip r:embed="rId3">
            <a:extLst>
              <a:ext uri="{28A0092B-C50C-407E-A947-70E740481C1C}">
                <a14:useLocalDpi xmlns:a14="http://schemas.microsoft.com/office/drawing/2010/main" val="0"/>
              </a:ext>
            </a:extLst>
          </a:blip>
          <a:srcRect l="49600" t="10890" r="3210" b="9188"/>
          <a:stretch/>
        </p:blipFill>
        <p:spPr bwMode="auto">
          <a:xfrm>
            <a:off x="1265208" y="1178052"/>
            <a:ext cx="6613583" cy="4447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0993" name="Text Box 2"/>
          <p:cNvSpPr txBox="1">
            <a:spLocks noChangeArrowheads="1"/>
          </p:cNvSpPr>
          <p:nvPr/>
        </p:nvSpPr>
        <p:spPr bwMode="auto">
          <a:xfrm>
            <a:off x="584200" y="716387"/>
            <a:ext cx="7924800" cy="461665"/>
          </a:xfrm>
          <a:prstGeom prst="rect">
            <a:avLst/>
          </a:prstGeom>
          <a:noFill/>
          <a:ln w="9525">
            <a:noFill/>
            <a:miter lim="800000"/>
            <a:headEnd/>
            <a:tailEnd/>
          </a:ln>
        </p:spPr>
        <p:txBody>
          <a:bodyPr wrap="square">
            <a:spAutoFit/>
          </a:bodyPr>
          <a:lstStyle/>
          <a:p>
            <a:pPr algn="ctr" eaLnBrk="0" hangingPunct="0">
              <a:spcBef>
                <a:spcPts val="0"/>
              </a:spcBef>
              <a:spcAft>
                <a:spcPct val="50000"/>
              </a:spcAft>
            </a:pPr>
            <a:r>
              <a:rPr lang="en-US" sz="2400" i="1" dirty="0" smtClean="0"/>
              <a:t>FHWA Technical Advisory TA T 6640.8A (1987)”</a:t>
            </a:r>
          </a:p>
        </p:txBody>
      </p:sp>
      <p:sp>
        <p:nvSpPr>
          <p:cNvPr id="8" name="Title 5"/>
          <p:cNvSpPr>
            <a:spLocks noGrp="1"/>
          </p:cNvSpPr>
          <p:nvPr>
            <p:ph type="title"/>
          </p:nvPr>
        </p:nvSpPr>
        <p:spPr>
          <a:xfrm>
            <a:off x="0" y="0"/>
            <a:ext cx="9144000" cy="915570"/>
          </a:xfrm>
        </p:spPr>
        <p:txBody>
          <a:bodyPr/>
          <a:lstStyle/>
          <a:p>
            <a:r>
              <a:rPr lang="en-US" sz="3600" b="1" dirty="0">
                <a:solidFill>
                  <a:schemeClr val="tx1"/>
                </a:solidFill>
              </a:rPr>
              <a:t>What resources are available to me</a:t>
            </a:r>
            <a:r>
              <a:rPr lang="en-US" sz="3600" b="1" dirty="0" smtClean="0">
                <a:solidFill>
                  <a:schemeClr val="tx1"/>
                </a:solidFill>
              </a:rPr>
              <a:t>?</a:t>
            </a:r>
            <a:endParaRPr lang="en-US" sz="3600" dirty="0"/>
          </a:p>
        </p:txBody>
      </p:sp>
    </p:spTree>
    <p:extLst>
      <p:ext uri="{BB962C8B-B14F-4D97-AF65-F5344CB8AC3E}">
        <p14:creationId xmlns:p14="http://schemas.microsoft.com/office/powerpoint/2010/main" val="422934346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3"/>
          <p:cNvSpPr txBox="1">
            <a:spLocks noChangeArrowheads="1"/>
          </p:cNvSpPr>
          <p:nvPr/>
        </p:nvSpPr>
        <p:spPr bwMode="auto">
          <a:xfrm>
            <a:off x="990600" y="1219200"/>
            <a:ext cx="7315200" cy="2031325"/>
          </a:xfrm>
          <a:prstGeom prst="rect">
            <a:avLst/>
          </a:prstGeom>
          <a:noFill/>
          <a:ln w="9525">
            <a:noFill/>
            <a:miter lim="800000"/>
            <a:headEnd/>
            <a:tailEnd/>
          </a:ln>
        </p:spPr>
        <p:txBody>
          <a:bodyPr>
            <a:spAutoFit/>
          </a:bodyPr>
          <a:lstStyle/>
          <a:p>
            <a:pPr eaLnBrk="0" hangingPunct="0">
              <a:spcBef>
                <a:spcPct val="50000"/>
              </a:spcBef>
            </a:pPr>
            <a:r>
              <a:rPr lang="en-US" i="1" dirty="0" smtClean="0"/>
              <a:t>“I am the </a:t>
            </a:r>
            <a:r>
              <a:rPr lang="en-US" i="1" dirty="0" err="1" smtClean="0"/>
              <a:t>Lorax</a:t>
            </a:r>
            <a:r>
              <a:rPr lang="en-US" i="1" dirty="0" smtClean="0"/>
              <a:t>, and I'll yell and I'll shout for the fine things on earth that are on their way out!”</a:t>
            </a:r>
          </a:p>
          <a:p>
            <a:pPr eaLnBrk="0" hangingPunct="0">
              <a:spcBef>
                <a:spcPct val="50000"/>
              </a:spcBef>
            </a:pPr>
            <a:r>
              <a:rPr lang="en-US" b="1" dirty="0" smtClean="0"/>
              <a:t>--Dr. Seuss</a:t>
            </a:r>
          </a:p>
        </p:txBody>
      </p:sp>
      <p:sp>
        <p:nvSpPr>
          <p:cNvPr id="6" name="Title 1"/>
          <p:cNvSpPr txBox="1">
            <a:spLocks/>
          </p:cNvSpPr>
          <p:nvPr/>
        </p:nvSpPr>
        <p:spPr bwMode="auto">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Questions?</a:t>
            </a:r>
            <a:endParaRPr kumimoji="0" lang="en-US" sz="4000" b="1" i="0" u="none" strike="noStrike" kern="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176941423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Text Box 4"/>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p>
            <a:pPr algn="ctr" eaLnBrk="0" hangingPunct="0">
              <a:defRPr/>
            </a:pPr>
            <a:r>
              <a:rPr lang="en-US" sz="3600" b="1" dirty="0" smtClean="0">
                <a:effectLst>
                  <a:outerShdw blurRad="38100" dist="38100" dir="2700000" algn="tl">
                    <a:srgbClr val="000000"/>
                  </a:outerShdw>
                </a:effectLst>
                <a:latin typeface="Arial" pitchFamily="34" charset="0"/>
                <a:cs typeface="+mn-cs"/>
              </a:rPr>
              <a:t>How do I craft a quality P&amp;N?</a:t>
            </a:r>
            <a:endParaRPr lang="en-US" sz="3600" b="1" dirty="0">
              <a:effectLst>
                <a:outerShdw blurRad="38100" dist="38100" dir="2700000" algn="tl">
                  <a:srgbClr val="000000"/>
                </a:outerShdw>
              </a:effectLst>
              <a:latin typeface="Arial" pitchFamily="34" charset="0"/>
              <a:cs typeface="+mn-cs"/>
            </a:endParaRPr>
          </a:p>
        </p:txBody>
      </p:sp>
      <p:pic>
        <p:nvPicPr>
          <p:cNvPr id="3074" name="Picture 2" descr="C:\Users\rob.ayers\AppData\Local\Microsoft\Windows\Temporary Internet Files\Content.IE5\F72KDCC2\MC90044190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82119" y="3100703"/>
            <a:ext cx="3179762" cy="3757297"/>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bwMode="auto">
          <a:xfrm>
            <a:off x="5537886" y="862633"/>
            <a:ext cx="3581400" cy="1270967"/>
          </a:xfrm>
          <a:prstGeom prst="cloudCallout">
            <a:avLst>
              <a:gd name="adj1" fmla="val -73967"/>
              <a:gd name="adj2" fmla="val 161623"/>
            </a:avLst>
          </a:prstGeom>
          <a:solidFill>
            <a:srgbClr val="FFFF00">
              <a:alpha val="60001"/>
            </a:srgbClr>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Presentation</a:t>
            </a:r>
          </a:p>
        </p:txBody>
      </p:sp>
      <p:sp>
        <p:nvSpPr>
          <p:cNvPr id="13" name="Cloud Callout 12"/>
          <p:cNvSpPr/>
          <p:nvPr/>
        </p:nvSpPr>
        <p:spPr bwMode="auto">
          <a:xfrm>
            <a:off x="1191419" y="750720"/>
            <a:ext cx="3581400" cy="1270967"/>
          </a:xfrm>
          <a:prstGeom prst="cloudCallout">
            <a:avLst>
              <a:gd name="adj1" fmla="val 31610"/>
              <a:gd name="adj2" fmla="val 180874"/>
            </a:avLst>
          </a:prstGeom>
          <a:solidFill>
            <a:srgbClr val="FFFF00">
              <a:alpha val="60001"/>
            </a:srgbClr>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Data &amp;</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rPr>
              <a:t>Analysis</a:t>
            </a:r>
            <a:endParaRPr kumimoji="0" lang="en-US" sz="2800" b="0" i="0" u="none" strike="noStrike" cap="none" normalizeH="0" baseline="0" dirty="0" smtClean="0">
              <a:ln>
                <a:noFill/>
              </a:ln>
              <a:solidFill>
                <a:schemeClr val="tx1"/>
              </a:solidFill>
              <a:effectLst/>
              <a:latin typeface="Arial" pitchFamily="34" charset="0"/>
            </a:endParaRPr>
          </a:p>
        </p:txBody>
      </p:sp>
      <p:sp>
        <p:nvSpPr>
          <p:cNvPr id="14" name="Cloud Callout 13"/>
          <p:cNvSpPr/>
          <p:nvPr/>
        </p:nvSpPr>
        <p:spPr bwMode="auto">
          <a:xfrm>
            <a:off x="6161881" y="4383186"/>
            <a:ext cx="3581400" cy="1321147"/>
          </a:xfrm>
          <a:prstGeom prst="cloudCallout">
            <a:avLst>
              <a:gd name="adj1" fmla="val -78107"/>
              <a:gd name="adj2" fmla="val -54943"/>
            </a:avLst>
          </a:prstGeom>
          <a:solidFill>
            <a:srgbClr val="FFFF00">
              <a:alpha val="60001"/>
            </a:srgbClr>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Coordination</a:t>
            </a:r>
          </a:p>
        </p:txBody>
      </p:sp>
      <p:sp>
        <p:nvSpPr>
          <p:cNvPr id="15" name="Cloud Callout 14"/>
          <p:cNvSpPr/>
          <p:nvPr/>
        </p:nvSpPr>
        <p:spPr bwMode="auto">
          <a:xfrm>
            <a:off x="-457200" y="2462130"/>
            <a:ext cx="3995351" cy="1277145"/>
          </a:xfrm>
          <a:prstGeom prst="cloudCallout">
            <a:avLst>
              <a:gd name="adj1" fmla="val 46933"/>
              <a:gd name="adj2" fmla="val 84694"/>
            </a:avLst>
          </a:prstGeom>
          <a:solidFill>
            <a:srgbClr val="FFFF00">
              <a:alpha val="60001"/>
            </a:srgbClr>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Documentation</a:t>
            </a:r>
          </a:p>
        </p:txBody>
      </p:sp>
    </p:spTree>
    <p:extLst>
      <p:ext uri="{BB962C8B-B14F-4D97-AF65-F5344CB8AC3E}">
        <p14:creationId xmlns:p14="http://schemas.microsoft.com/office/powerpoint/2010/main" val="114441634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3276601" y="3776262"/>
            <a:ext cx="2577931" cy="893996"/>
            <a:chOff x="152402" y="228606"/>
            <a:chExt cx="1802699" cy="1171754"/>
          </a:xfrm>
          <a:solidFill>
            <a:schemeClr val="accent3"/>
          </a:solidFill>
          <a:scene3d>
            <a:camera prst="orthographicFront">
              <a:rot lat="0" lon="0" rev="0"/>
            </a:camera>
            <a:lightRig rig="contrasting" dir="t">
              <a:rot lat="0" lon="0" rev="1200000"/>
            </a:lightRig>
          </a:scene3d>
        </p:grpSpPr>
        <p:sp>
          <p:nvSpPr>
            <p:cNvPr id="7" name="Rounded Rectangle 6"/>
            <p:cNvSpPr/>
            <p:nvPr/>
          </p:nvSpPr>
          <p:spPr>
            <a:xfrm>
              <a:off x="152402" y="228606"/>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Rounded Rectangle 4"/>
            <p:cNvSpPr/>
            <p:nvPr/>
          </p:nvSpPr>
          <p:spPr>
            <a:xfrm>
              <a:off x="209602" y="285806"/>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dirty="0" smtClean="0"/>
                <a:t>I.D. Problems</a:t>
              </a:r>
            </a:p>
            <a:p>
              <a:pPr lvl="0" algn="ctr" defTabSz="800100">
                <a:lnSpc>
                  <a:spcPct val="90000"/>
                </a:lnSpc>
                <a:spcBef>
                  <a:spcPct val="0"/>
                </a:spcBef>
              </a:pPr>
              <a:r>
                <a:rPr lang="en-US" sz="2400" kern="1200" dirty="0" smtClean="0"/>
                <a:t>To be fixed</a:t>
              </a:r>
              <a:endParaRPr lang="en-US" sz="2400" kern="1200" dirty="0"/>
            </a:p>
          </p:txBody>
        </p:sp>
      </p:grpSp>
      <p:grpSp>
        <p:nvGrpSpPr>
          <p:cNvPr id="4" name="Group 8"/>
          <p:cNvGrpSpPr/>
          <p:nvPr/>
        </p:nvGrpSpPr>
        <p:grpSpPr>
          <a:xfrm>
            <a:off x="3285185" y="2335756"/>
            <a:ext cx="2556475" cy="886702"/>
            <a:chOff x="5476288" y="1619238"/>
            <a:chExt cx="1802699" cy="1171754"/>
          </a:xfrm>
          <a:solidFill>
            <a:schemeClr val="accent3"/>
          </a:solidFill>
          <a:scene3d>
            <a:camera prst="orthographicFront">
              <a:rot lat="0" lon="0" rev="0"/>
            </a:camera>
            <a:lightRig rig="contrasting" dir="t">
              <a:rot lat="0" lon="0" rev="1200000"/>
            </a:lightRig>
          </a:scene3d>
        </p:grpSpPr>
        <p:sp>
          <p:nvSpPr>
            <p:cNvPr id="10" name="Rounded Rectangle 9"/>
            <p:cNvSpPr/>
            <p:nvPr/>
          </p:nvSpPr>
          <p:spPr>
            <a:xfrm>
              <a:off x="5476288" y="1619238"/>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ounded Rectangle 4"/>
            <p:cNvSpPr/>
            <p:nvPr/>
          </p:nvSpPr>
          <p:spPr>
            <a:xfrm>
              <a:off x="5533488" y="1676438"/>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kern="1200" dirty="0" smtClean="0"/>
                <a:t>Identify</a:t>
              </a:r>
            </a:p>
            <a:p>
              <a:pPr lvl="0" algn="ctr" defTabSz="800100">
                <a:lnSpc>
                  <a:spcPct val="90000"/>
                </a:lnSpc>
                <a:spcBef>
                  <a:spcPct val="0"/>
                </a:spcBef>
              </a:pPr>
              <a:r>
                <a:rPr lang="en-US" sz="2400" dirty="0" smtClean="0"/>
                <a:t>Gaps</a:t>
              </a:r>
              <a:endParaRPr lang="en-US" sz="2400" kern="1200" dirty="0"/>
            </a:p>
          </p:txBody>
        </p:sp>
      </p:grpSp>
      <p:grpSp>
        <p:nvGrpSpPr>
          <p:cNvPr id="5" name="Group 11"/>
          <p:cNvGrpSpPr/>
          <p:nvPr/>
        </p:nvGrpSpPr>
        <p:grpSpPr>
          <a:xfrm>
            <a:off x="7086602" y="1622258"/>
            <a:ext cx="1732944" cy="1295401"/>
            <a:chOff x="152402" y="228606"/>
            <a:chExt cx="1802699" cy="1171754"/>
          </a:xfrm>
          <a:solidFill>
            <a:schemeClr val="accent3"/>
          </a:solidFill>
          <a:scene3d>
            <a:camera prst="orthographicFront">
              <a:rot lat="0" lon="0" rev="0"/>
            </a:camera>
            <a:lightRig rig="contrasting" dir="t">
              <a:rot lat="0" lon="0" rev="1200000"/>
            </a:lightRig>
          </a:scene3d>
        </p:grpSpPr>
        <p:sp>
          <p:nvSpPr>
            <p:cNvPr id="13" name="Rounded Rectangle 12"/>
            <p:cNvSpPr/>
            <p:nvPr/>
          </p:nvSpPr>
          <p:spPr>
            <a:xfrm>
              <a:off x="152402" y="228606"/>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Rounded Rectangle 4"/>
            <p:cNvSpPr/>
            <p:nvPr/>
          </p:nvSpPr>
          <p:spPr>
            <a:xfrm>
              <a:off x="209602" y="285806"/>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400" kern="1200" dirty="0" smtClean="0"/>
                <a:t>Need</a:t>
              </a:r>
              <a:endParaRPr lang="en-US" sz="2400" kern="1200" dirty="0"/>
            </a:p>
          </p:txBody>
        </p:sp>
      </p:grpSp>
      <p:cxnSp>
        <p:nvCxnSpPr>
          <p:cNvPr id="15" name="Elbow Connector 14"/>
          <p:cNvCxnSpPr>
            <a:stCxn id="7" idx="3"/>
            <a:endCxn id="13" idx="1"/>
          </p:cNvCxnSpPr>
          <p:nvPr/>
        </p:nvCxnSpPr>
        <p:spPr bwMode="auto">
          <a:xfrm flipV="1">
            <a:off x="5854532" y="2269959"/>
            <a:ext cx="1232070" cy="1953301"/>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grpSp>
        <p:nvGrpSpPr>
          <p:cNvPr id="6" name="Group 15"/>
          <p:cNvGrpSpPr/>
          <p:nvPr/>
        </p:nvGrpSpPr>
        <p:grpSpPr>
          <a:xfrm>
            <a:off x="3268017" y="5127457"/>
            <a:ext cx="2599383" cy="1066801"/>
            <a:chOff x="4626513" y="4234574"/>
            <a:chExt cx="1802699" cy="1171754"/>
          </a:xfrm>
          <a:solidFill>
            <a:schemeClr val="accent3"/>
          </a:solidFill>
          <a:scene3d>
            <a:camera prst="orthographicFront">
              <a:rot lat="0" lon="0" rev="0"/>
            </a:camera>
            <a:lightRig rig="contrasting" dir="t">
              <a:rot lat="0" lon="0" rev="1200000"/>
            </a:lightRig>
          </a:scene3d>
        </p:grpSpPr>
        <p:sp>
          <p:nvSpPr>
            <p:cNvPr id="17" name="Rounded Rectangle 16"/>
            <p:cNvSpPr/>
            <p:nvPr/>
          </p:nvSpPr>
          <p:spPr>
            <a:xfrm>
              <a:off x="4626513" y="4234574"/>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 name="Rounded Rectangle 4"/>
            <p:cNvSpPr/>
            <p:nvPr/>
          </p:nvSpPr>
          <p:spPr>
            <a:xfrm>
              <a:off x="4683713" y="4291774"/>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pPr>
              <a:r>
                <a:rPr lang="en-US" sz="2400" kern="1200" dirty="0" smtClean="0"/>
                <a:t>Desired</a:t>
              </a:r>
            </a:p>
            <a:p>
              <a:pPr algn="ctr" defTabSz="800100">
                <a:lnSpc>
                  <a:spcPct val="90000"/>
                </a:lnSpc>
                <a:spcBef>
                  <a:spcPct val="0"/>
                </a:spcBef>
              </a:pPr>
              <a:r>
                <a:rPr lang="en-US" sz="2400" dirty="0" smtClean="0"/>
                <a:t>Facility</a:t>
              </a:r>
              <a:r>
                <a:rPr lang="en-US" sz="2400" kern="1200" dirty="0" smtClean="0"/>
                <a:t> Performance</a:t>
              </a:r>
              <a:endParaRPr lang="en-US" sz="2400" kern="1200" dirty="0"/>
            </a:p>
          </p:txBody>
        </p:sp>
      </p:grpSp>
      <p:cxnSp>
        <p:nvCxnSpPr>
          <p:cNvPr id="19" name="Elbow Connector 18"/>
          <p:cNvCxnSpPr>
            <a:stCxn id="17" idx="3"/>
            <a:endCxn id="21" idx="1"/>
          </p:cNvCxnSpPr>
          <p:nvPr/>
        </p:nvCxnSpPr>
        <p:spPr bwMode="auto">
          <a:xfrm flipV="1">
            <a:off x="5867400" y="5365888"/>
            <a:ext cx="1219200" cy="294970"/>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grpSp>
        <p:nvGrpSpPr>
          <p:cNvPr id="9" name="Group 19"/>
          <p:cNvGrpSpPr/>
          <p:nvPr/>
        </p:nvGrpSpPr>
        <p:grpSpPr>
          <a:xfrm>
            <a:off x="7086600" y="4718187"/>
            <a:ext cx="1732944" cy="1295401"/>
            <a:chOff x="152402" y="228606"/>
            <a:chExt cx="1802699" cy="1171754"/>
          </a:xfrm>
          <a:solidFill>
            <a:schemeClr val="accent3"/>
          </a:solidFill>
          <a:scene3d>
            <a:camera prst="orthographicFront">
              <a:rot lat="0" lon="0" rev="0"/>
            </a:camera>
            <a:lightRig rig="contrasting" dir="t">
              <a:rot lat="0" lon="0" rev="1200000"/>
            </a:lightRig>
          </a:scene3d>
        </p:grpSpPr>
        <p:sp>
          <p:nvSpPr>
            <p:cNvPr id="21" name="Rounded Rectangle 20"/>
            <p:cNvSpPr/>
            <p:nvPr/>
          </p:nvSpPr>
          <p:spPr>
            <a:xfrm>
              <a:off x="152402" y="228606"/>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2" name="Rounded Rectangle 4"/>
            <p:cNvSpPr/>
            <p:nvPr/>
          </p:nvSpPr>
          <p:spPr>
            <a:xfrm>
              <a:off x="209602" y="285806"/>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400" kern="1200" dirty="0" smtClean="0"/>
                <a:t>Purpose</a:t>
              </a:r>
              <a:endParaRPr lang="en-US" sz="2400" kern="1200" dirty="0"/>
            </a:p>
          </p:txBody>
        </p:sp>
      </p:grpSp>
      <p:cxnSp>
        <p:nvCxnSpPr>
          <p:cNvPr id="23" name="Elbow Connector 22"/>
          <p:cNvCxnSpPr>
            <a:stCxn id="13" idx="2"/>
            <a:endCxn id="21" idx="0"/>
          </p:cNvCxnSpPr>
          <p:nvPr/>
        </p:nvCxnSpPr>
        <p:spPr bwMode="auto">
          <a:xfrm rot="5400000">
            <a:off x="7052809" y="3817922"/>
            <a:ext cx="1800528" cy="2"/>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grpSp>
        <p:nvGrpSpPr>
          <p:cNvPr id="12" name="Group 23"/>
          <p:cNvGrpSpPr/>
          <p:nvPr/>
        </p:nvGrpSpPr>
        <p:grpSpPr>
          <a:xfrm>
            <a:off x="3276600" y="860258"/>
            <a:ext cx="2577930" cy="1139651"/>
            <a:chOff x="4626513" y="4234574"/>
            <a:chExt cx="1802699" cy="1171754"/>
          </a:xfrm>
          <a:solidFill>
            <a:srgbClr val="92D050"/>
          </a:solidFill>
          <a:scene3d>
            <a:camera prst="orthographicFront">
              <a:rot lat="0" lon="0" rev="0"/>
            </a:camera>
            <a:lightRig rig="contrasting" dir="t">
              <a:rot lat="0" lon="0" rev="1200000"/>
            </a:lightRig>
          </a:scene3d>
        </p:grpSpPr>
        <p:sp>
          <p:nvSpPr>
            <p:cNvPr id="25" name="Rounded Rectangle 24"/>
            <p:cNvSpPr/>
            <p:nvPr/>
          </p:nvSpPr>
          <p:spPr>
            <a:xfrm>
              <a:off x="4626513" y="4234574"/>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6" name="Rounded Rectangle 4"/>
            <p:cNvSpPr/>
            <p:nvPr/>
          </p:nvSpPr>
          <p:spPr>
            <a:xfrm>
              <a:off x="4683713" y="4291774"/>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kern="1200" dirty="0" smtClean="0"/>
                <a:t>Vision &amp; Goals</a:t>
              </a:r>
            </a:p>
            <a:p>
              <a:pPr lvl="0" algn="ctr" defTabSz="800100">
                <a:lnSpc>
                  <a:spcPct val="90000"/>
                </a:lnSpc>
                <a:spcBef>
                  <a:spcPct val="0"/>
                </a:spcBef>
              </a:pPr>
              <a:r>
                <a:rPr lang="en-US" sz="2400" dirty="0" smtClean="0"/>
                <a:t>(system performance)</a:t>
              </a:r>
              <a:endParaRPr lang="en-US" sz="2400" kern="1200" dirty="0"/>
            </a:p>
          </p:txBody>
        </p:sp>
      </p:grpSp>
      <p:cxnSp>
        <p:nvCxnSpPr>
          <p:cNvPr id="27" name="Elbow Connector 26"/>
          <p:cNvCxnSpPr>
            <a:stCxn id="10" idx="2"/>
            <a:endCxn id="7" idx="0"/>
          </p:cNvCxnSpPr>
          <p:nvPr/>
        </p:nvCxnSpPr>
        <p:spPr bwMode="auto">
          <a:xfrm rot="16200000" flipH="1">
            <a:off x="4287593" y="3498288"/>
            <a:ext cx="553804" cy="2144"/>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cxnSp>
        <p:nvCxnSpPr>
          <p:cNvPr id="28" name="Elbow Connector 27"/>
          <p:cNvCxnSpPr>
            <a:stCxn id="7" idx="2"/>
            <a:endCxn id="17" idx="0"/>
          </p:cNvCxnSpPr>
          <p:nvPr/>
        </p:nvCxnSpPr>
        <p:spPr bwMode="auto">
          <a:xfrm rot="16200000" flipH="1">
            <a:off x="4338039" y="4897786"/>
            <a:ext cx="457199" cy="2142"/>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cxnSp>
        <p:nvCxnSpPr>
          <p:cNvPr id="29" name="Elbow Connector 28"/>
          <p:cNvCxnSpPr>
            <a:stCxn id="25" idx="2"/>
            <a:endCxn id="10" idx="0"/>
          </p:cNvCxnSpPr>
          <p:nvPr/>
        </p:nvCxnSpPr>
        <p:spPr bwMode="auto">
          <a:xfrm rot="5400000">
            <a:off x="4396571" y="2166761"/>
            <a:ext cx="335847" cy="2142"/>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sp>
        <p:nvSpPr>
          <p:cNvPr id="16" name="Title 15"/>
          <p:cNvSpPr>
            <a:spLocks noGrp="1"/>
          </p:cNvSpPr>
          <p:nvPr>
            <p:ph type="title"/>
          </p:nvPr>
        </p:nvSpPr>
        <p:spPr>
          <a:xfrm>
            <a:off x="0" y="22058"/>
            <a:ext cx="9144000" cy="838200"/>
          </a:xfrm>
        </p:spPr>
        <p:txBody>
          <a:bodyPr/>
          <a:lstStyle/>
          <a:p>
            <a:r>
              <a:rPr lang="en-US" dirty="0" smtClean="0"/>
              <a:t>What is “system performance?</a:t>
            </a:r>
            <a:endParaRPr lang="en-US" dirty="0"/>
          </a:p>
        </p:txBody>
      </p:sp>
    </p:spTree>
    <p:extLst>
      <p:ext uri="{BB962C8B-B14F-4D97-AF65-F5344CB8AC3E}">
        <p14:creationId xmlns:p14="http://schemas.microsoft.com/office/powerpoint/2010/main" val="1398620144"/>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9050"/>
            <a:ext cx="9144000" cy="838200"/>
          </a:xfrm>
        </p:spPr>
        <p:txBody>
          <a:bodyPr/>
          <a:lstStyle/>
          <a:p>
            <a:r>
              <a:rPr lang="en-US" dirty="0" smtClean="0"/>
              <a:t>How do I do this?</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725" t="68222" r="7725" b="7111"/>
          <a:stretch/>
        </p:blipFill>
        <p:spPr>
          <a:xfrm>
            <a:off x="335692" y="838200"/>
            <a:ext cx="8274908" cy="3124200"/>
          </a:xfrm>
          <a:prstGeom prst="rect">
            <a:avLst/>
          </a:prstGeom>
        </p:spPr>
      </p:pic>
      <p:sp>
        <p:nvSpPr>
          <p:cNvPr id="8" name="Rounded Rectangular Callout 7"/>
          <p:cNvSpPr/>
          <p:nvPr/>
        </p:nvSpPr>
        <p:spPr bwMode="auto">
          <a:xfrm>
            <a:off x="990600" y="4225290"/>
            <a:ext cx="6615113" cy="1934210"/>
          </a:xfrm>
          <a:prstGeom prst="wedgeRoundRectCallout">
            <a:avLst>
              <a:gd name="adj1" fmla="val -50153"/>
              <a:gd name="adj2" fmla="val -116732"/>
              <a:gd name="adj3" fmla="val 16667"/>
            </a:avLst>
          </a:prstGeom>
          <a:solidFill>
            <a:srgbClr val="FFFF00">
              <a:alpha val="60001"/>
            </a:srgbClr>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sz="2400" dirty="0" smtClean="0">
                <a:latin typeface="Arial" pitchFamily="34" charset="0"/>
              </a:rPr>
              <a:t>A bridge is considered to be in good condition if the Level of Service (LOS) for Deck, Sub-Structure and Super Structure are all greater than or equal to 6.</a:t>
            </a:r>
            <a:endParaRPr kumimoji="0" lang="en-US"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40792783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3200401" y="3814362"/>
            <a:ext cx="2577931" cy="893996"/>
            <a:chOff x="152402" y="228606"/>
            <a:chExt cx="1802699" cy="1171754"/>
          </a:xfrm>
          <a:solidFill>
            <a:schemeClr val="accent3"/>
          </a:solidFill>
          <a:scene3d>
            <a:camera prst="orthographicFront">
              <a:rot lat="0" lon="0" rev="0"/>
            </a:camera>
            <a:lightRig rig="contrasting" dir="t">
              <a:rot lat="0" lon="0" rev="1200000"/>
            </a:lightRig>
          </a:scene3d>
        </p:grpSpPr>
        <p:sp>
          <p:nvSpPr>
            <p:cNvPr id="10" name="Rounded Rectangle 9"/>
            <p:cNvSpPr/>
            <p:nvPr/>
          </p:nvSpPr>
          <p:spPr>
            <a:xfrm>
              <a:off x="152402" y="228606"/>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ounded Rectangle 4"/>
            <p:cNvSpPr/>
            <p:nvPr/>
          </p:nvSpPr>
          <p:spPr>
            <a:xfrm>
              <a:off x="209602" y="285806"/>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dirty="0" smtClean="0"/>
                <a:t>I.D. Problems</a:t>
              </a:r>
            </a:p>
            <a:p>
              <a:pPr lvl="0" algn="ctr" defTabSz="800100">
                <a:lnSpc>
                  <a:spcPct val="90000"/>
                </a:lnSpc>
                <a:spcBef>
                  <a:spcPct val="0"/>
                </a:spcBef>
              </a:pPr>
              <a:r>
                <a:rPr lang="en-US" sz="2400" kern="1200" dirty="0" smtClean="0"/>
                <a:t>To be fixed</a:t>
              </a:r>
              <a:endParaRPr lang="en-US" sz="2400" kern="1200" dirty="0"/>
            </a:p>
          </p:txBody>
        </p:sp>
      </p:grpSp>
      <p:grpSp>
        <p:nvGrpSpPr>
          <p:cNvPr id="4" name="Group 11"/>
          <p:cNvGrpSpPr/>
          <p:nvPr/>
        </p:nvGrpSpPr>
        <p:grpSpPr>
          <a:xfrm>
            <a:off x="3208985" y="2373856"/>
            <a:ext cx="2556475" cy="886702"/>
            <a:chOff x="5476288" y="1619238"/>
            <a:chExt cx="1802699" cy="1171754"/>
          </a:xfrm>
          <a:solidFill>
            <a:srgbClr val="92D050"/>
          </a:solidFill>
          <a:scene3d>
            <a:camera prst="orthographicFront">
              <a:rot lat="0" lon="0" rev="0"/>
            </a:camera>
            <a:lightRig rig="contrasting" dir="t">
              <a:rot lat="0" lon="0" rev="1200000"/>
            </a:lightRig>
          </a:scene3d>
        </p:grpSpPr>
        <p:sp>
          <p:nvSpPr>
            <p:cNvPr id="13" name="Rounded Rectangle 12"/>
            <p:cNvSpPr/>
            <p:nvPr/>
          </p:nvSpPr>
          <p:spPr>
            <a:xfrm>
              <a:off x="5476288" y="1619238"/>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Rounded Rectangle 4"/>
            <p:cNvSpPr/>
            <p:nvPr/>
          </p:nvSpPr>
          <p:spPr>
            <a:xfrm>
              <a:off x="5533488" y="1676438"/>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kern="1200" dirty="0" smtClean="0"/>
                <a:t>Identify</a:t>
              </a:r>
            </a:p>
            <a:p>
              <a:pPr lvl="0" algn="ctr" defTabSz="800100">
                <a:lnSpc>
                  <a:spcPct val="90000"/>
                </a:lnSpc>
                <a:spcBef>
                  <a:spcPct val="0"/>
                </a:spcBef>
              </a:pPr>
              <a:r>
                <a:rPr lang="en-US" sz="2400" dirty="0" smtClean="0"/>
                <a:t>Gaps</a:t>
              </a:r>
              <a:endParaRPr lang="en-US" sz="2400" kern="1200" dirty="0"/>
            </a:p>
          </p:txBody>
        </p:sp>
      </p:grpSp>
      <p:grpSp>
        <p:nvGrpSpPr>
          <p:cNvPr id="5" name="Group 14"/>
          <p:cNvGrpSpPr/>
          <p:nvPr/>
        </p:nvGrpSpPr>
        <p:grpSpPr>
          <a:xfrm>
            <a:off x="7010402" y="1660358"/>
            <a:ext cx="1732944" cy="1295401"/>
            <a:chOff x="152402" y="228606"/>
            <a:chExt cx="1802699" cy="1171754"/>
          </a:xfrm>
          <a:solidFill>
            <a:schemeClr val="accent3"/>
          </a:solidFill>
          <a:scene3d>
            <a:camera prst="orthographicFront">
              <a:rot lat="0" lon="0" rev="0"/>
            </a:camera>
            <a:lightRig rig="contrasting" dir="t">
              <a:rot lat="0" lon="0" rev="1200000"/>
            </a:lightRig>
          </a:scene3d>
        </p:grpSpPr>
        <p:sp>
          <p:nvSpPr>
            <p:cNvPr id="16" name="Rounded Rectangle 15"/>
            <p:cNvSpPr/>
            <p:nvPr/>
          </p:nvSpPr>
          <p:spPr>
            <a:xfrm>
              <a:off x="152402" y="228606"/>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Rounded Rectangle 4"/>
            <p:cNvSpPr/>
            <p:nvPr/>
          </p:nvSpPr>
          <p:spPr>
            <a:xfrm>
              <a:off x="209602" y="285806"/>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400" kern="1200" dirty="0" smtClean="0"/>
                <a:t>Need</a:t>
              </a:r>
              <a:endParaRPr lang="en-US" sz="2400" kern="1200" dirty="0"/>
            </a:p>
          </p:txBody>
        </p:sp>
      </p:grpSp>
      <p:cxnSp>
        <p:nvCxnSpPr>
          <p:cNvPr id="18" name="Elbow Connector 17"/>
          <p:cNvCxnSpPr>
            <a:stCxn id="10" idx="3"/>
            <a:endCxn id="16" idx="1"/>
          </p:cNvCxnSpPr>
          <p:nvPr/>
        </p:nvCxnSpPr>
        <p:spPr bwMode="auto">
          <a:xfrm flipV="1">
            <a:off x="5778332" y="2308059"/>
            <a:ext cx="1232070" cy="1953301"/>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grpSp>
        <p:nvGrpSpPr>
          <p:cNvPr id="6" name="Group 18"/>
          <p:cNvGrpSpPr/>
          <p:nvPr/>
        </p:nvGrpSpPr>
        <p:grpSpPr>
          <a:xfrm>
            <a:off x="3191817" y="5165557"/>
            <a:ext cx="2599383" cy="1066801"/>
            <a:chOff x="4626513" y="4234574"/>
            <a:chExt cx="1802699" cy="1171754"/>
          </a:xfrm>
          <a:solidFill>
            <a:schemeClr val="accent3"/>
          </a:solidFill>
          <a:scene3d>
            <a:camera prst="orthographicFront">
              <a:rot lat="0" lon="0" rev="0"/>
            </a:camera>
            <a:lightRig rig="contrasting" dir="t">
              <a:rot lat="0" lon="0" rev="1200000"/>
            </a:lightRig>
          </a:scene3d>
        </p:grpSpPr>
        <p:sp>
          <p:nvSpPr>
            <p:cNvPr id="20" name="Rounded Rectangle 19"/>
            <p:cNvSpPr/>
            <p:nvPr/>
          </p:nvSpPr>
          <p:spPr>
            <a:xfrm>
              <a:off x="4626513" y="4234574"/>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1" name="Rounded Rectangle 4"/>
            <p:cNvSpPr/>
            <p:nvPr/>
          </p:nvSpPr>
          <p:spPr>
            <a:xfrm>
              <a:off x="4683713" y="4291774"/>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pPr>
              <a:r>
                <a:rPr lang="en-US" sz="2400" kern="1200" dirty="0" smtClean="0"/>
                <a:t>Desired</a:t>
              </a:r>
            </a:p>
            <a:p>
              <a:pPr algn="ctr" defTabSz="800100">
                <a:lnSpc>
                  <a:spcPct val="90000"/>
                </a:lnSpc>
                <a:spcBef>
                  <a:spcPct val="0"/>
                </a:spcBef>
              </a:pPr>
              <a:r>
                <a:rPr lang="en-US" sz="2400" dirty="0" smtClean="0"/>
                <a:t>Facility</a:t>
              </a:r>
              <a:r>
                <a:rPr lang="en-US" sz="2400" kern="1200" dirty="0" smtClean="0"/>
                <a:t> Performance</a:t>
              </a:r>
              <a:endParaRPr lang="en-US" sz="2400" kern="1200" dirty="0"/>
            </a:p>
          </p:txBody>
        </p:sp>
      </p:grpSp>
      <p:cxnSp>
        <p:nvCxnSpPr>
          <p:cNvPr id="22" name="Elbow Connector 21"/>
          <p:cNvCxnSpPr>
            <a:stCxn id="20" idx="3"/>
            <a:endCxn id="24" idx="1"/>
          </p:cNvCxnSpPr>
          <p:nvPr/>
        </p:nvCxnSpPr>
        <p:spPr bwMode="auto">
          <a:xfrm flipV="1">
            <a:off x="5791200" y="5403988"/>
            <a:ext cx="1219200" cy="294970"/>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grpSp>
        <p:nvGrpSpPr>
          <p:cNvPr id="7" name="Group 22"/>
          <p:cNvGrpSpPr/>
          <p:nvPr/>
        </p:nvGrpSpPr>
        <p:grpSpPr>
          <a:xfrm>
            <a:off x="7010400" y="4756287"/>
            <a:ext cx="1732944" cy="1295401"/>
            <a:chOff x="152402" y="228606"/>
            <a:chExt cx="1802699" cy="1171754"/>
          </a:xfrm>
          <a:solidFill>
            <a:schemeClr val="accent3"/>
          </a:solidFill>
          <a:scene3d>
            <a:camera prst="orthographicFront">
              <a:rot lat="0" lon="0" rev="0"/>
            </a:camera>
            <a:lightRig rig="contrasting" dir="t">
              <a:rot lat="0" lon="0" rev="1200000"/>
            </a:lightRig>
          </a:scene3d>
        </p:grpSpPr>
        <p:sp>
          <p:nvSpPr>
            <p:cNvPr id="24" name="Rounded Rectangle 23"/>
            <p:cNvSpPr/>
            <p:nvPr/>
          </p:nvSpPr>
          <p:spPr>
            <a:xfrm>
              <a:off x="152402" y="228606"/>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Rounded Rectangle 4"/>
            <p:cNvSpPr/>
            <p:nvPr/>
          </p:nvSpPr>
          <p:spPr>
            <a:xfrm>
              <a:off x="209602" y="285806"/>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400" kern="1200" dirty="0" smtClean="0"/>
                <a:t>Purpose</a:t>
              </a:r>
              <a:endParaRPr lang="en-US" sz="2400" kern="1200" dirty="0"/>
            </a:p>
          </p:txBody>
        </p:sp>
      </p:grpSp>
      <p:cxnSp>
        <p:nvCxnSpPr>
          <p:cNvPr id="26" name="Elbow Connector 25"/>
          <p:cNvCxnSpPr>
            <a:stCxn id="16" idx="2"/>
            <a:endCxn id="24" idx="0"/>
          </p:cNvCxnSpPr>
          <p:nvPr/>
        </p:nvCxnSpPr>
        <p:spPr bwMode="auto">
          <a:xfrm rot="5400000">
            <a:off x="6976609" y="3856022"/>
            <a:ext cx="1800528" cy="2"/>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grpSp>
        <p:nvGrpSpPr>
          <p:cNvPr id="8" name="Group 26"/>
          <p:cNvGrpSpPr/>
          <p:nvPr/>
        </p:nvGrpSpPr>
        <p:grpSpPr>
          <a:xfrm>
            <a:off x="3200400" y="898358"/>
            <a:ext cx="2577930" cy="1139651"/>
            <a:chOff x="4626513" y="4234574"/>
            <a:chExt cx="1802699" cy="1171754"/>
          </a:xfrm>
          <a:solidFill>
            <a:schemeClr val="accent3"/>
          </a:solidFill>
          <a:scene3d>
            <a:camera prst="orthographicFront">
              <a:rot lat="0" lon="0" rev="0"/>
            </a:camera>
            <a:lightRig rig="contrasting" dir="t">
              <a:rot lat="0" lon="0" rev="1200000"/>
            </a:lightRig>
          </a:scene3d>
        </p:grpSpPr>
        <p:sp>
          <p:nvSpPr>
            <p:cNvPr id="28" name="Rounded Rectangle 27"/>
            <p:cNvSpPr/>
            <p:nvPr/>
          </p:nvSpPr>
          <p:spPr>
            <a:xfrm>
              <a:off x="4626513" y="4234574"/>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Rounded Rectangle 4"/>
            <p:cNvSpPr/>
            <p:nvPr/>
          </p:nvSpPr>
          <p:spPr>
            <a:xfrm>
              <a:off x="4683713" y="4291774"/>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kern="1200" dirty="0" smtClean="0"/>
                <a:t>Vision &amp; Goals</a:t>
              </a:r>
            </a:p>
            <a:p>
              <a:pPr lvl="0" algn="ctr" defTabSz="800100">
                <a:lnSpc>
                  <a:spcPct val="90000"/>
                </a:lnSpc>
                <a:spcBef>
                  <a:spcPct val="0"/>
                </a:spcBef>
              </a:pPr>
              <a:r>
                <a:rPr lang="en-US" sz="2400" dirty="0" smtClean="0"/>
                <a:t>(system performance)</a:t>
              </a:r>
              <a:endParaRPr lang="en-US" sz="2400" kern="1200" dirty="0"/>
            </a:p>
          </p:txBody>
        </p:sp>
      </p:grpSp>
      <p:cxnSp>
        <p:nvCxnSpPr>
          <p:cNvPr id="30" name="Elbow Connector 29"/>
          <p:cNvCxnSpPr>
            <a:stCxn id="13" idx="2"/>
            <a:endCxn id="10" idx="0"/>
          </p:cNvCxnSpPr>
          <p:nvPr/>
        </p:nvCxnSpPr>
        <p:spPr bwMode="auto">
          <a:xfrm rot="16200000" flipH="1">
            <a:off x="4211393" y="3536388"/>
            <a:ext cx="553804" cy="2144"/>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cxnSp>
        <p:nvCxnSpPr>
          <p:cNvPr id="31" name="Elbow Connector 30"/>
          <p:cNvCxnSpPr>
            <a:stCxn id="10" idx="2"/>
            <a:endCxn id="20" idx="0"/>
          </p:cNvCxnSpPr>
          <p:nvPr/>
        </p:nvCxnSpPr>
        <p:spPr bwMode="auto">
          <a:xfrm rot="16200000" flipH="1">
            <a:off x="4261839" y="4935886"/>
            <a:ext cx="457199" cy="2142"/>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cxnSp>
        <p:nvCxnSpPr>
          <p:cNvPr id="32" name="Elbow Connector 31"/>
          <p:cNvCxnSpPr>
            <a:stCxn id="28" idx="2"/>
            <a:endCxn id="13" idx="0"/>
          </p:cNvCxnSpPr>
          <p:nvPr/>
        </p:nvCxnSpPr>
        <p:spPr bwMode="auto">
          <a:xfrm rot="5400000">
            <a:off x="4320371" y="2204861"/>
            <a:ext cx="335847" cy="2142"/>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sp>
        <p:nvSpPr>
          <p:cNvPr id="12" name="Title 11"/>
          <p:cNvSpPr>
            <a:spLocks noGrp="1"/>
          </p:cNvSpPr>
          <p:nvPr>
            <p:ph type="title"/>
          </p:nvPr>
        </p:nvSpPr>
        <p:spPr/>
        <p:txBody>
          <a:bodyPr/>
          <a:lstStyle/>
          <a:p>
            <a:r>
              <a:rPr lang="en-US" dirty="0" smtClean="0"/>
              <a:t>What is Identify Gaps?</a:t>
            </a:r>
            <a:endParaRPr lang="en-US" dirty="0"/>
          </a:p>
        </p:txBody>
      </p:sp>
    </p:spTree>
    <p:extLst>
      <p:ext uri="{BB962C8B-B14F-4D97-AF65-F5344CB8AC3E}">
        <p14:creationId xmlns:p14="http://schemas.microsoft.com/office/powerpoint/2010/main" val="1547270291"/>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838200"/>
          </a:xfrm>
          <a:prstGeom prst="rect">
            <a:avLst/>
          </a:prstGeom>
        </p:spPr>
        <p:txBody>
          <a:bodyPr/>
          <a:lstStyle>
            <a:lvl1pPr algn="l" rtl="0" eaLnBrk="0" fontAlgn="base" hangingPunct="0">
              <a:spcBef>
                <a:spcPct val="0"/>
              </a:spcBef>
              <a:spcAft>
                <a:spcPct val="0"/>
              </a:spcAft>
              <a:defRPr sz="2500" b="1">
                <a:solidFill>
                  <a:srgbClr val="192F8F"/>
                </a:solidFill>
                <a:latin typeface="+mj-lt"/>
                <a:ea typeface="+mj-ea"/>
                <a:cs typeface="+mj-cs"/>
              </a:defRPr>
            </a:lvl1pPr>
            <a:lvl2pPr algn="l" rtl="0" eaLnBrk="0" fontAlgn="base" hangingPunct="0">
              <a:spcBef>
                <a:spcPct val="0"/>
              </a:spcBef>
              <a:spcAft>
                <a:spcPct val="0"/>
              </a:spcAft>
              <a:defRPr sz="2500" b="1">
                <a:solidFill>
                  <a:srgbClr val="192F8F"/>
                </a:solidFill>
                <a:latin typeface="Arial" charset="0"/>
              </a:defRPr>
            </a:lvl2pPr>
            <a:lvl3pPr algn="l" rtl="0" eaLnBrk="0" fontAlgn="base" hangingPunct="0">
              <a:spcBef>
                <a:spcPct val="0"/>
              </a:spcBef>
              <a:spcAft>
                <a:spcPct val="0"/>
              </a:spcAft>
              <a:defRPr sz="2500" b="1">
                <a:solidFill>
                  <a:srgbClr val="192F8F"/>
                </a:solidFill>
                <a:latin typeface="Arial" charset="0"/>
              </a:defRPr>
            </a:lvl3pPr>
            <a:lvl4pPr algn="l" rtl="0" eaLnBrk="0" fontAlgn="base" hangingPunct="0">
              <a:spcBef>
                <a:spcPct val="0"/>
              </a:spcBef>
              <a:spcAft>
                <a:spcPct val="0"/>
              </a:spcAft>
              <a:defRPr sz="2500" b="1">
                <a:solidFill>
                  <a:srgbClr val="192F8F"/>
                </a:solidFill>
                <a:latin typeface="Arial" charset="0"/>
              </a:defRPr>
            </a:lvl4pPr>
            <a:lvl5pPr algn="l" rtl="0" eaLnBrk="0" fontAlgn="base" hangingPunct="0">
              <a:spcBef>
                <a:spcPct val="0"/>
              </a:spcBef>
              <a:spcAft>
                <a:spcPct val="0"/>
              </a:spcAft>
              <a:defRPr sz="2500" b="1">
                <a:solidFill>
                  <a:srgbClr val="192F8F"/>
                </a:solidFill>
                <a:latin typeface="Arial" charset="0"/>
              </a:defRPr>
            </a:lvl5pPr>
            <a:lvl6pPr marL="457200" algn="l" rtl="0" eaLnBrk="0" fontAlgn="base" hangingPunct="0">
              <a:spcBef>
                <a:spcPct val="0"/>
              </a:spcBef>
              <a:spcAft>
                <a:spcPct val="0"/>
              </a:spcAft>
              <a:defRPr sz="2500" b="1">
                <a:solidFill>
                  <a:srgbClr val="192F8F"/>
                </a:solidFill>
                <a:latin typeface="Arial" charset="0"/>
              </a:defRPr>
            </a:lvl6pPr>
            <a:lvl7pPr marL="914400" algn="l" rtl="0" eaLnBrk="0" fontAlgn="base" hangingPunct="0">
              <a:spcBef>
                <a:spcPct val="0"/>
              </a:spcBef>
              <a:spcAft>
                <a:spcPct val="0"/>
              </a:spcAft>
              <a:defRPr sz="2500" b="1">
                <a:solidFill>
                  <a:srgbClr val="192F8F"/>
                </a:solidFill>
                <a:latin typeface="Arial" charset="0"/>
              </a:defRPr>
            </a:lvl7pPr>
            <a:lvl8pPr marL="1371600" algn="l" rtl="0" eaLnBrk="0" fontAlgn="base" hangingPunct="0">
              <a:spcBef>
                <a:spcPct val="0"/>
              </a:spcBef>
              <a:spcAft>
                <a:spcPct val="0"/>
              </a:spcAft>
              <a:defRPr sz="2500" b="1">
                <a:solidFill>
                  <a:srgbClr val="192F8F"/>
                </a:solidFill>
                <a:latin typeface="Arial" charset="0"/>
              </a:defRPr>
            </a:lvl8pPr>
            <a:lvl9pPr marL="1828800" algn="l" rtl="0" eaLnBrk="0" fontAlgn="base" hangingPunct="0">
              <a:spcBef>
                <a:spcPct val="0"/>
              </a:spcBef>
              <a:spcAft>
                <a:spcPct val="0"/>
              </a:spcAft>
              <a:defRPr sz="2500" b="1">
                <a:solidFill>
                  <a:srgbClr val="192F8F"/>
                </a:solidFill>
                <a:latin typeface="Arial" charset="0"/>
              </a:defRPr>
            </a:lvl9pPr>
          </a:lstStyle>
          <a:p>
            <a:pPr algn="ctr"/>
            <a:r>
              <a:rPr lang="en-US" sz="3600" dirty="0" smtClean="0">
                <a:solidFill>
                  <a:schemeClr val="tx1"/>
                </a:solidFill>
                <a:effectLst>
                  <a:outerShdw blurRad="38100" dist="38100" dir="2700000" algn="tl">
                    <a:srgbClr val="000000">
                      <a:alpha val="43137"/>
                    </a:srgbClr>
                  </a:outerShdw>
                </a:effectLst>
              </a:rPr>
              <a:t>How do I do this (bridge example)?</a:t>
            </a:r>
            <a:endParaRPr lang="en-US" sz="3600" dirty="0">
              <a:solidFill>
                <a:schemeClr val="tx1"/>
              </a:solidFill>
              <a:effectLst>
                <a:outerShdw blurRad="38100" dist="38100" dir="2700000" algn="tl">
                  <a:srgbClr val="000000">
                    <a:alpha val="43137"/>
                  </a:srgbClr>
                </a:outerShdw>
              </a:effectLst>
            </a:endParaRPr>
          </a:p>
        </p:txBody>
      </p:sp>
      <p:grpSp>
        <p:nvGrpSpPr>
          <p:cNvPr id="2" name="Group 3"/>
          <p:cNvGrpSpPr/>
          <p:nvPr/>
        </p:nvGrpSpPr>
        <p:grpSpPr>
          <a:xfrm>
            <a:off x="685800" y="1676400"/>
            <a:ext cx="2556475" cy="1219200"/>
            <a:chOff x="5476288" y="1619238"/>
            <a:chExt cx="1802699" cy="1171754"/>
          </a:xfrm>
          <a:solidFill>
            <a:schemeClr val="accent3"/>
          </a:solidFill>
          <a:scene3d>
            <a:camera prst="orthographicFront">
              <a:rot lat="0" lon="0" rev="0"/>
            </a:camera>
            <a:lightRig rig="contrasting" dir="t">
              <a:rot lat="0" lon="0" rev="1200000"/>
            </a:lightRig>
          </a:scene3d>
        </p:grpSpPr>
        <p:sp>
          <p:nvSpPr>
            <p:cNvPr id="6" name="Rounded Rectangle 5"/>
            <p:cNvSpPr/>
            <p:nvPr/>
          </p:nvSpPr>
          <p:spPr>
            <a:xfrm>
              <a:off x="5476288" y="1619238"/>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5533488" y="1676438"/>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kern="1200" dirty="0" smtClean="0"/>
                <a:t>Desired</a:t>
              </a:r>
            </a:p>
            <a:p>
              <a:pPr lvl="0" algn="ctr" defTabSz="800100">
                <a:lnSpc>
                  <a:spcPct val="90000"/>
                </a:lnSpc>
                <a:spcBef>
                  <a:spcPct val="0"/>
                </a:spcBef>
              </a:pPr>
              <a:r>
                <a:rPr lang="en-US" sz="2400" dirty="0" smtClean="0"/>
                <a:t>System performance</a:t>
              </a:r>
              <a:endParaRPr lang="en-US" sz="2400" kern="1200" dirty="0"/>
            </a:p>
          </p:txBody>
        </p:sp>
      </p:grpSp>
      <p:sp>
        <p:nvSpPr>
          <p:cNvPr id="8" name="TextBox 7"/>
          <p:cNvSpPr txBox="1"/>
          <p:nvPr/>
        </p:nvSpPr>
        <p:spPr>
          <a:xfrm>
            <a:off x="3657601" y="1752600"/>
            <a:ext cx="5486400" cy="830997"/>
          </a:xfrm>
          <a:prstGeom prst="rect">
            <a:avLst/>
          </a:prstGeom>
          <a:noFill/>
        </p:spPr>
        <p:txBody>
          <a:bodyPr wrap="square" rtlCol="0">
            <a:spAutoFit/>
          </a:bodyPr>
          <a:lstStyle/>
          <a:p>
            <a:r>
              <a:rPr lang="en-US" sz="2400" dirty="0" smtClean="0"/>
              <a:t>“</a:t>
            </a:r>
            <a:r>
              <a:rPr lang="en-US" sz="2400" i="1" dirty="0" smtClean="0"/>
              <a:t>condition 6 or greater</a:t>
            </a:r>
            <a:r>
              <a:rPr lang="en-US" sz="2400" dirty="0" smtClean="0"/>
              <a:t>” (from DOT dashboard) </a:t>
            </a:r>
            <a:endParaRPr lang="en-US" sz="2400" dirty="0"/>
          </a:p>
        </p:txBody>
      </p:sp>
      <p:grpSp>
        <p:nvGrpSpPr>
          <p:cNvPr id="3" name="Group 8"/>
          <p:cNvGrpSpPr/>
          <p:nvPr/>
        </p:nvGrpSpPr>
        <p:grpSpPr>
          <a:xfrm>
            <a:off x="685800" y="3124200"/>
            <a:ext cx="2556475" cy="1219200"/>
            <a:chOff x="5476288" y="1619238"/>
            <a:chExt cx="1802699" cy="1171754"/>
          </a:xfrm>
          <a:solidFill>
            <a:schemeClr val="accent3"/>
          </a:solidFill>
          <a:scene3d>
            <a:camera prst="orthographicFront">
              <a:rot lat="0" lon="0" rev="0"/>
            </a:camera>
            <a:lightRig rig="contrasting" dir="t">
              <a:rot lat="0" lon="0" rev="1200000"/>
            </a:lightRig>
          </a:scene3d>
        </p:grpSpPr>
        <p:sp>
          <p:nvSpPr>
            <p:cNvPr id="10" name="Rounded Rectangle 9"/>
            <p:cNvSpPr/>
            <p:nvPr/>
          </p:nvSpPr>
          <p:spPr>
            <a:xfrm>
              <a:off x="5476288" y="1619238"/>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ounded Rectangle 4"/>
            <p:cNvSpPr/>
            <p:nvPr/>
          </p:nvSpPr>
          <p:spPr>
            <a:xfrm>
              <a:off x="5533488" y="1676438"/>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kern="1200" dirty="0" smtClean="0"/>
                <a:t>Actual</a:t>
              </a:r>
            </a:p>
            <a:p>
              <a:pPr lvl="0" algn="ctr" defTabSz="800100">
                <a:lnSpc>
                  <a:spcPct val="90000"/>
                </a:lnSpc>
                <a:spcBef>
                  <a:spcPct val="0"/>
                </a:spcBef>
              </a:pPr>
              <a:r>
                <a:rPr lang="en-US" sz="2400" dirty="0" smtClean="0"/>
                <a:t>System performance</a:t>
              </a:r>
              <a:endParaRPr lang="en-US" sz="2400" kern="1200" dirty="0"/>
            </a:p>
          </p:txBody>
        </p:sp>
      </p:grpSp>
      <p:sp>
        <p:nvSpPr>
          <p:cNvPr id="12" name="TextBox 11"/>
          <p:cNvSpPr txBox="1"/>
          <p:nvPr/>
        </p:nvSpPr>
        <p:spPr>
          <a:xfrm>
            <a:off x="3657600" y="3124200"/>
            <a:ext cx="5486400" cy="1200329"/>
          </a:xfrm>
          <a:prstGeom prst="rect">
            <a:avLst/>
          </a:prstGeom>
          <a:noFill/>
        </p:spPr>
        <p:txBody>
          <a:bodyPr wrap="square" rtlCol="0">
            <a:spAutoFit/>
          </a:bodyPr>
          <a:lstStyle/>
          <a:p>
            <a:r>
              <a:rPr lang="en-US" sz="2400" dirty="0" smtClean="0"/>
              <a:t>“</a:t>
            </a:r>
            <a:r>
              <a:rPr lang="en-US" sz="2400" i="1" dirty="0" smtClean="0"/>
              <a:t>Bridge #1234 has a condition rating of 3 for the Deck</a:t>
            </a:r>
            <a:r>
              <a:rPr lang="en-US" sz="2400" dirty="0" smtClean="0"/>
              <a:t>” (from bridge inspection report)</a:t>
            </a:r>
            <a:endParaRPr lang="en-US" sz="2400" dirty="0"/>
          </a:p>
        </p:txBody>
      </p:sp>
      <p:grpSp>
        <p:nvGrpSpPr>
          <p:cNvPr id="4" name="Group 12"/>
          <p:cNvGrpSpPr/>
          <p:nvPr/>
        </p:nvGrpSpPr>
        <p:grpSpPr>
          <a:xfrm>
            <a:off x="685800" y="4724400"/>
            <a:ext cx="2556475" cy="1219200"/>
            <a:chOff x="5476288" y="1619238"/>
            <a:chExt cx="1802699" cy="1171754"/>
          </a:xfrm>
          <a:solidFill>
            <a:schemeClr val="accent3"/>
          </a:solidFill>
          <a:scene3d>
            <a:camera prst="orthographicFront">
              <a:rot lat="0" lon="0" rev="0"/>
            </a:camera>
            <a:lightRig rig="contrasting" dir="t">
              <a:rot lat="0" lon="0" rev="1200000"/>
            </a:lightRig>
          </a:scene3d>
        </p:grpSpPr>
        <p:sp>
          <p:nvSpPr>
            <p:cNvPr id="14" name="Rounded Rectangle 13"/>
            <p:cNvSpPr/>
            <p:nvPr/>
          </p:nvSpPr>
          <p:spPr>
            <a:xfrm>
              <a:off x="5476288" y="1619238"/>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Rounded Rectangle 4"/>
            <p:cNvSpPr/>
            <p:nvPr/>
          </p:nvSpPr>
          <p:spPr>
            <a:xfrm>
              <a:off x="5533488" y="1676438"/>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kern="1200" dirty="0" smtClean="0"/>
                <a:t>Gap?</a:t>
              </a:r>
              <a:endParaRPr lang="en-US" sz="2400" kern="1200" dirty="0"/>
            </a:p>
          </p:txBody>
        </p:sp>
      </p:grpSp>
      <p:sp>
        <p:nvSpPr>
          <p:cNvPr id="16" name="TextBox 15"/>
          <p:cNvSpPr txBox="1"/>
          <p:nvPr/>
        </p:nvSpPr>
        <p:spPr>
          <a:xfrm>
            <a:off x="3657600" y="4800600"/>
            <a:ext cx="5486400" cy="830997"/>
          </a:xfrm>
          <a:prstGeom prst="rect">
            <a:avLst/>
          </a:prstGeom>
          <a:noFill/>
        </p:spPr>
        <p:txBody>
          <a:bodyPr wrap="square" rtlCol="0">
            <a:spAutoFit/>
          </a:bodyPr>
          <a:lstStyle/>
          <a:p>
            <a:r>
              <a:rPr lang="en-US" sz="2400" dirty="0" smtClean="0"/>
              <a:t>Yes, since the deck condition is less than 6</a:t>
            </a:r>
            <a:endParaRPr lang="en-US" sz="2400" dirty="0"/>
          </a:p>
        </p:txBody>
      </p:sp>
    </p:spTree>
    <p:extLst>
      <p:ext uri="{BB962C8B-B14F-4D97-AF65-F5344CB8AC3E}">
        <p14:creationId xmlns:p14="http://schemas.microsoft.com/office/powerpoint/2010/main" val="2979260667"/>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91" name="Picture 7" descr="Appendix 09 - Purpose and Need 3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14400" y="990600"/>
            <a:ext cx="7467600" cy="4955501"/>
          </a:xfrm>
          <a:prstGeom prst="rect">
            <a:avLst/>
          </a:prstGeom>
          <a:noFill/>
        </p:spPr>
      </p:pic>
      <p:sp>
        <p:nvSpPr>
          <p:cNvPr id="3" name="Title 2"/>
          <p:cNvSpPr>
            <a:spLocks noGrp="1"/>
          </p:cNvSpPr>
          <p:nvPr>
            <p:ph type="title"/>
          </p:nvPr>
        </p:nvSpPr>
        <p:spPr/>
        <p:txBody>
          <a:bodyPr/>
          <a:lstStyle/>
          <a:p>
            <a:r>
              <a:rPr lang="en-US" dirty="0" smtClean="0"/>
              <a:t>How do I do this?</a:t>
            </a:r>
            <a:endParaRPr lang="en-US" dirty="0"/>
          </a:p>
        </p:txBody>
      </p:sp>
    </p:spTree>
    <p:extLst>
      <p:ext uri="{BB962C8B-B14F-4D97-AF65-F5344CB8AC3E}">
        <p14:creationId xmlns:p14="http://schemas.microsoft.com/office/powerpoint/2010/main" val="218987912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
          <p:cNvGrpSpPr/>
          <p:nvPr/>
        </p:nvGrpSpPr>
        <p:grpSpPr>
          <a:xfrm>
            <a:off x="3132784" y="3838425"/>
            <a:ext cx="2577931" cy="893996"/>
            <a:chOff x="152402" y="228606"/>
            <a:chExt cx="1802699" cy="1171754"/>
          </a:xfrm>
          <a:solidFill>
            <a:srgbClr val="92D050"/>
          </a:solidFill>
          <a:scene3d>
            <a:camera prst="orthographicFront">
              <a:rot lat="0" lon="0" rev="0"/>
            </a:camera>
            <a:lightRig rig="contrasting" dir="t">
              <a:rot lat="0" lon="0" rev="1200000"/>
            </a:lightRig>
          </a:scene3d>
        </p:grpSpPr>
        <p:sp>
          <p:nvSpPr>
            <p:cNvPr id="15" name="Rounded Rectangle 14"/>
            <p:cNvSpPr/>
            <p:nvPr/>
          </p:nvSpPr>
          <p:spPr>
            <a:xfrm>
              <a:off x="152402" y="228606"/>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6" name="Rounded Rectangle 4"/>
            <p:cNvSpPr/>
            <p:nvPr/>
          </p:nvSpPr>
          <p:spPr>
            <a:xfrm>
              <a:off x="209602" y="285806"/>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dirty="0" smtClean="0"/>
                <a:t>I.D. Problems</a:t>
              </a:r>
            </a:p>
            <a:p>
              <a:pPr lvl="0" algn="ctr" defTabSz="800100">
                <a:lnSpc>
                  <a:spcPct val="90000"/>
                </a:lnSpc>
                <a:spcBef>
                  <a:spcPct val="0"/>
                </a:spcBef>
              </a:pPr>
              <a:r>
                <a:rPr lang="en-US" sz="2400" kern="1200" dirty="0" smtClean="0"/>
                <a:t>To be fixed</a:t>
              </a:r>
              <a:endParaRPr lang="en-US" sz="2400" kern="1200" dirty="0"/>
            </a:p>
          </p:txBody>
        </p:sp>
      </p:grpSp>
      <p:grpSp>
        <p:nvGrpSpPr>
          <p:cNvPr id="4" name="Group 16"/>
          <p:cNvGrpSpPr/>
          <p:nvPr/>
        </p:nvGrpSpPr>
        <p:grpSpPr>
          <a:xfrm>
            <a:off x="3141368" y="2397919"/>
            <a:ext cx="2556475" cy="886702"/>
            <a:chOff x="5476288" y="1619238"/>
            <a:chExt cx="1802699" cy="1171754"/>
          </a:xfrm>
          <a:solidFill>
            <a:schemeClr val="accent3"/>
          </a:solidFill>
          <a:scene3d>
            <a:camera prst="orthographicFront">
              <a:rot lat="0" lon="0" rev="0"/>
            </a:camera>
            <a:lightRig rig="contrasting" dir="t">
              <a:rot lat="0" lon="0" rev="1200000"/>
            </a:lightRig>
          </a:scene3d>
        </p:grpSpPr>
        <p:sp>
          <p:nvSpPr>
            <p:cNvPr id="18" name="Rounded Rectangle 17"/>
            <p:cNvSpPr/>
            <p:nvPr/>
          </p:nvSpPr>
          <p:spPr>
            <a:xfrm>
              <a:off x="5476288" y="1619238"/>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9" name="Rounded Rectangle 4"/>
            <p:cNvSpPr/>
            <p:nvPr/>
          </p:nvSpPr>
          <p:spPr>
            <a:xfrm>
              <a:off x="5533488" y="1676438"/>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kern="1200" dirty="0" smtClean="0"/>
                <a:t>Identify</a:t>
              </a:r>
            </a:p>
            <a:p>
              <a:pPr lvl="0" algn="ctr" defTabSz="800100">
                <a:lnSpc>
                  <a:spcPct val="90000"/>
                </a:lnSpc>
                <a:spcBef>
                  <a:spcPct val="0"/>
                </a:spcBef>
              </a:pPr>
              <a:r>
                <a:rPr lang="en-US" sz="2400" dirty="0" smtClean="0"/>
                <a:t>Gaps</a:t>
              </a:r>
              <a:endParaRPr lang="en-US" sz="2400" kern="1200" dirty="0"/>
            </a:p>
          </p:txBody>
        </p:sp>
      </p:grpSp>
      <p:grpSp>
        <p:nvGrpSpPr>
          <p:cNvPr id="5" name="Group 19"/>
          <p:cNvGrpSpPr/>
          <p:nvPr/>
        </p:nvGrpSpPr>
        <p:grpSpPr>
          <a:xfrm>
            <a:off x="6942785" y="1684421"/>
            <a:ext cx="1732944" cy="1295401"/>
            <a:chOff x="152402" y="228606"/>
            <a:chExt cx="1802699" cy="1171754"/>
          </a:xfrm>
          <a:solidFill>
            <a:schemeClr val="accent3"/>
          </a:solidFill>
          <a:scene3d>
            <a:camera prst="orthographicFront">
              <a:rot lat="0" lon="0" rev="0"/>
            </a:camera>
            <a:lightRig rig="contrasting" dir="t">
              <a:rot lat="0" lon="0" rev="1200000"/>
            </a:lightRig>
          </a:scene3d>
        </p:grpSpPr>
        <p:sp>
          <p:nvSpPr>
            <p:cNvPr id="21" name="Rounded Rectangle 20"/>
            <p:cNvSpPr/>
            <p:nvPr/>
          </p:nvSpPr>
          <p:spPr>
            <a:xfrm>
              <a:off x="152402" y="228606"/>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2" name="Rounded Rectangle 4"/>
            <p:cNvSpPr/>
            <p:nvPr/>
          </p:nvSpPr>
          <p:spPr>
            <a:xfrm>
              <a:off x="209602" y="285806"/>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400" kern="1200" dirty="0" smtClean="0"/>
                <a:t>Need</a:t>
              </a:r>
              <a:endParaRPr lang="en-US" sz="2400" kern="1200" dirty="0"/>
            </a:p>
          </p:txBody>
        </p:sp>
      </p:grpSp>
      <p:cxnSp>
        <p:nvCxnSpPr>
          <p:cNvPr id="23" name="Elbow Connector 22"/>
          <p:cNvCxnSpPr>
            <a:stCxn id="15" idx="3"/>
            <a:endCxn id="21" idx="1"/>
          </p:cNvCxnSpPr>
          <p:nvPr/>
        </p:nvCxnSpPr>
        <p:spPr bwMode="auto">
          <a:xfrm flipV="1">
            <a:off x="5710715" y="2332122"/>
            <a:ext cx="1232070" cy="1953301"/>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grpSp>
        <p:nvGrpSpPr>
          <p:cNvPr id="6" name="Group 23"/>
          <p:cNvGrpSpPr/>
          <p:nvPr/>
        </p:nvGrpSpPr>
        <p:grpSpPr>
          <a:xfrm>
            <a:off x="3124200" y="5189620"/>
            <a:ext cx="2599383" cy="1066801"/>
            <a:chOff x="4626513" y="4234574"/>
            <a:chExt cx="1802699" cy="1171754"/>
          </a:xfrm>
          <a:solidFill>
            <a:schemeClr val="accent3"/>
          </a:solidFill>
          <a:scene3d>
            <a:camera prst="orthographicFront">
              <a:rot lat="0" lon="0" rev="0"/>
            </a:camera>
            <a:lightRig rig="contrasting" dir="t">
              <a:rot lat="0" lon="0" rev="1200000"/>
            </a:lightRig>
          </a:scene3d>
        </p:grpSpPr>
        <p:sp>
          <p:nvSpPr>
            <p:cNvPr id="25" name="Rounded Rectangle 24"/>
            <p:cNvSpPr/>
            <p:nvPr/>
          </p:nvSpPr>
          <p:spPr>
            <a:xfrm>
              <a:off x="4626513" y="4234574"/>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6" name="Rounded Rectangle 4"/>
            <p:cNvSpPr/>
            <p:nvPr/>
          </p:nvSpPr>
          <p:spPr>
            <a:xfrm>
              <a:off x="4683713" y="4291774"/>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pPr>
              <a:r>
                <a:rPr lang="en-US" sz="2400" kern="1200" dirty="0" smtClean="0"/>
                <a:t>Desired</a:t>
              </a:r>
            </a:p>
            <a:p>
              <a:pPr algn="ctr" defTabSz="800100">
                <a:lnSpc>
                  <a:spcPct val="90000"/>
                </a:lnSpc>
                <a:spcBef>
                  <a:spcPct val="0"/>
                </a:spcBef>
              </a:pPr>
              <a:r>
                <a:rPr lang="en-US" sz="2400" dirty="0" smtClean="0"/>
                <a:t>Facility</a:t>
              </a:r>
              <a:r>
                <a:rPr lang="en-US" sz="2400" kern="1200" dirty="0" smtClean="0"/>
                <a:t> Performance</a:t>
              </a:r>
              <a:endParaRPr lang="en-US" sz="2400" kern="1200" dirty="0"/>
            </a:p>
          </p:txBody>
        </p:sp>
      </p:grpSp>
      <p:cxnSp>
        <p:nvCxnSpPr>
          <p:cNvPr id="27" name="Elbow Connector 26"/>
          <p:cNvCxnSpPr>
            <a:stCxn id="25" idx="3"/>
            <a:endCxn id="29" idx="1"/>
          </p:cNvCxnSpPr>
          <p:nvPr/>
        </p:nvCxnSpPr>
        <p:spPr bwMode="auto">
          <a:xfrm flipV="1">
            <a:off x="5723583" y="5428051"/>
            <a:ext cx="1219200" cy="294970"/>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grpSp>
        <p:nvGrpSpPr>
          <p:cNvPr id="7" name="Group 27"/>
          <p:cNvGrpSpPr/>
          <p:nvPr/>
        </p:nvGrpSpPr>
        <p:grpSpPr>
          <a:xfrm>
            <a:off x="6942783" y="4780350"/>
            <a:ext cx="1732944" cy="1295401"/>
            <a:chOff x="152402" y="228606"/>
            <a:chExt cx="1802699" cy="1171754"/>
          </a:xfrm>
          <a:solidFill>
            <a:schemeClr val="accent3"/>
          </a:solidFill>
          <a:scene3d>
            <a:camera prst="orthographicFront">
              <a:rot lat="0" lon="0" rev="0"/>
            </a:camera>
            <a:lightRig rig="contrasting" dir="t">
              <a:rot lat="0" lon="0" rev="1200000"/>
            </a:lightRig>
          </a:scene3d>
        </p:grpSpPr>
        <p:sp>
          <p:nvSpPr>
            <p:cNvPr id="29" name="Rounded Rectangle 28"/>
            <p:cNvSpPr/>
            <p:nvPr/>
          </p:nvSpPr>
          <p:spPr>
            <a:xfrm>
              <a:off x="152402" y="228606"/>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0" name="Rounded Rectangle 4"/>
            <p:cNvSpPr/>
            <p:nvPr/>
          </p:nvSpPr>
          <p:spPr>
            <a:xfrm>
              <a:off x="209602" y="285806"/>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400" kern="1200" dirty="0" smtClean="0"/>
                <a:t>Purpose</a:t>
              </a:r>
              <a:endParaRPr lang="en-US" sz="2400" kern="1200" dirty="0"/>
            </a:p>
          </p:txBody>
        </p:sp>
      </p:grpSp>
      <p:cxnSp>
        <p:nvCxnSpPr>
          <p:cNvPr id="31" name="Elbow Connector 30"/>
          <p:cNvCxnSpPr>
            <a:stCxn id="21" idx="2"/>
            <a:endCxn id="29" idx="0"/>
          </p:cNvCxnSpPr>
          <p:nvPr/>
        </p:nvCxnSpPr>
        <p:spPr bwMode="auto">
          <a:xfrm rot="5400000">
            <a:off x="6908992" y="3880085"/>
            <a:ext cx="1800528" cy="2"/>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grpSp>
        <p:nvGrpSpPr>
          <p:cNvPr id="8" name="Group 31"/>
          <p:cNvGrpSpPr/>
          <p:nvPr/>
        </p:nvGrpSpPr>
        <p:grpSpPr>
          <a:xfrm>
            <a:off x="3132783" y="922421"/>
            <a:ext cx="2577930" cy="1139651"/>
            <a:chOff x="4626513" y="4234574"/>
            <a:chExt cx="1802699" cy="1171754"/>
          </a:xfrm>
          <a:solidFill>
            <a:schemeClr val="accent3"/>
          </a:solidFill>
          <a:scene3d>
            <a:camera prst="orthographicFront">
              <a:rot lat="0" lon="0" rev="0"/>
            </a:camera>
            <a:lightRig rig="contrasting" dir="t">
              <a:rot lat="0" lon="0" rev="1200000"/>
            </a:lightRig>
          </a:scene3d>
        </p:grpSpPr>
        <p:sp>
          <p:nvSpPr>
            <p:cNvPr id="33" name="Rounded Rectangle 32"/>
            <p:cNvSpPr/>
            <p:nvPr/>
          </p:nvSpPr>
          <p:spPr>
            <a:xfrm>
              <a:off x="4626513" y="4234574"/>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4" name="Rounded Rectangle 4"/>
            <p:cNvSpPr/>
            <p:nvPr/>
          </p:nvSpPr>
          <p:spPr>
            <a:xfrm>
              <a:off x="4683713" y="4291774"/>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kern="1200" dirty="0" smtClean="0"/>
                <a:t>Vision &amp; Goals</a:t>
              </a:r>
            </a:p>
            <a:p>
              <a:pPr lvl="0" algn="ctr" defTabSz="800100">
                <a:lnSpc>
                  <a:spcPct val="90000"/>
                </a:lnSpc>
                <a:spcBef>
                  <a:spcPct val="0"/>
                </a:spcBef>
              </a:pPr>
              <a:r>
                <a:rPr lang="en-US" sz="2400" dirty="0" smtClean="0"/>
                <a:t>(system performance)</a:t>
              </a:r>
              <a:endParaRPr lang="en-US" sz="2400" kern="1200" dirty="0"/>
            </a:p>
          </p:txBody>
        </p:sp>
      </p:grpSp>
      <p:cxnSp>
        <p:nvCxnSpPr>
          <p:cNvPr id="35" name="Elbow Connector 34"/>
          <p:cNvCxnSpPr>
            <a:stCxn id="18" idx="2"/>
            <a:endCxn id="15" idx="0"/>
          </p:cNvCxnSpPr>
          <p:nvPr/>
        </p:nvCxnSpPr>
        <p:spPr bwMode="auto">
          <a:xfrm rot="16200000" flipH="1">
            <a:off x="4143776" y="3560451"/>
            <a:ext cx="553804" cy="2144"/>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cxnSp>
        <p:nvCxnSpPr>
          <p:cNvPr id="36" name="Elbow Connector 35"/>
          <p:cNvCxnSpPr>
            <a:stCxn id="15" idx="2"/>
            <a:endCxn id="25" idx="0"/>
          </p:cNvCxnSpPr>
          <p:nvPr/>
        </p:nvCxnSpPr>
        <p:spPr bwMode="auto">
          <a:xfrm rot="16200000" flipH="1">
            <a:off x="4194222" y="4959949"/>
            <a:ext cx="457199" cy="2142"/>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cxnSp>
        <p:nvCxnSpPr>
          <p:cNvPr id="37" name="Elbow Connector 36"/>
          <p:cNvCxnSpPr>
            <a:stCxn id="33" idx="2"/>
            <a:endCxn id="18" idx="0"/>
          </p:cNvCxnSpPr>
          <p:nvPr/>
        </p:nvCxnSpPr>
        <p:spPr bwMode="auto">
          <a:xfrm rot="5400000">
            <a:off x="4252754" y="2228924"/>
            <a:ext cx="335847" cy="2142"/>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sp>
        <p:nvSpPr>
          <p:cNvPr id="10" name="Title 9"/>
          <p:cNvSpPr>
            <a:spLocks noGrp="1"/>
          </p:cNvSpPr>
          <p:nvPr>
            <p:ph type="title"/>
          </p:nvPr>
        </p:nvSpPr>
        <p:spPr>
          <a:xfrm>
            <a:off x="0" y="0"/>
            <a:ext cx="9144000" cy="838200"/>
          </a:xfrm>
        </p:spPr>
        <p:txBody>
          <a:bodyPr/>
          <a:lstStyle/>
          <a:p>
            <a:r>
              <a:rPr lang="en-US" dirty="0" smtClean="0"/>
              <a:t>What is Identify Problems to be fixed?</a:t>
            </a:r>
            <a:endParaRPr lang="en-US" dirty="0"/>
          </a:p>
        </p:txBody>
      </p:sp>
    </p:spTree>
    <p:extLst>
      <p:ext uri="{BB962C8B-B14F-4D97-AF65-F5344CB8AC3E}">
        <p14:creationId xmlns:p14="http://schemas.microsoft.com/office/powerpoint/2010/main" val="3732238497"/>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85800" y="2057400"/>
            <a:ext cx="2556475" cy="1219200"/>
            <a:chOff x="5476288" y="1619238"/>
            <a:chExt cx="1802699" cy="1171754"/>
          </a:xfrm>
          <a:solidFill>
            <a:schemeClr val="accent3"/>
          </a:solidFill>
          <a:scene3d>
            <a:camera prst="orthographicFront">
              <a:rot lat="0" lon="0" rev="0"/>
            </a:camera>
            <a:lightRig rig="contrasting" dir="t">
              <a:rot lat="0" lon="0" rev="1200000"/>
            </a:lightRig>
          </a:scene3d>
        </p:grpSpPr>
        <p:sp>
          <p:nvSpPr>
            <p:cNvPr id="6" name="Rounded Rectangle 5"/>
            <p:cNvSpPr/>
            <p:nvPr/>
          </p:nvSpPr>
          <p:spPr>
            <a:xfrm>
              <a:off x="5476288" y="1619238"/>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5533488" y="1676438"/>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kern="1200" dirty="0" smtClean="0"/>
                <a:t>Needs pedestrian facility (public)</a:t>
              </a:r>
              <a:endParaRPr lang="en-US" sz="2400" kern="1200" dirty="0"/>
            </a:p>
          </p:txBody>
        </p:sp>
      </p:grpSp>
      <p:grpSp>
        <p:nvGrpSpPr>
          <p:cNvPr id="3" name="Group 8"/>
          <p:cNvGrpSpPr/>
          <p:nvPr/>
        </p:nvGrpSpPr>
        <p:grpSpPr>
          <a:xfrm>
            <a:off x="685800" y="3505200"/>
            <a:ext cx="2556475" cy="1219200"/>
            <a:chOff x="5476288" y="1619238"/>
            <a:chExt cx="1802699" cy="1171754"/>
          </a:xfrm>
          <a:solidFill>
            <a:schemeClr val="accent3"/>
          </a:solidFill>
          <a:scene3d>
            <a:camera prst="orthographicFront">
              <a:rot lat="0" lon="0" rev="0"/>
            </a:camera>
            <a:lightRig rig="contrasting" dir="t">
              <a:rot lat="0" lon="0" rev="1200000"/>
            </a:lightRig>
          </a:scene3d>
        </p:grpSpPr>
        <p:sp>
          <p:nvSpPr>
            <p:cNvPr id="10" name="Rounded Rectangle 9"/>
            <p:cNvSpPr/>
            <p:nvPr/>
          </p:nvSpPr>
          <p:spPr>
            <a:xfrm>
              <a:off x="5476288" y="1619238"/>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ounded Rectangle 4"/>
            <p:cNvSpPr/>
            <p:nvPr/>
          </p:nvSpPr>
          <p:spPr>
            <a:xfrm>
              <a:off x="5533488" y="1676438"/>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kern="1200" dirty="0" smtClean="0"/>
                <a:t>Needs lighting (safety unit)</a:t>
              </a:r>
              <a:endParaRPr lang="en-US" sz="2400" kern="1200" dirty="0"/>
            </a:p>
          </p:txBody>
        </p:sp>
      </p:grpSp>
      <p:sp>
        <p:nvSpPr>
          <p:cNvPr id="12" name="TextBox 11"/>
          <p:cNvSpPr txBox="1"/>
          <p:nvPr/>
        </p:nvSpPr>
        <p:spPr>
          <a:xfrm>
            <a:off x="3810000" y="3429000"/>
            <a:ext cx="1905000" cy="2667000"/>
          </a:xfrm>
          <a:prstGeom prst="rect">
            <a:avLst/>
          </a:prstGeom>
          <a:noFill/>
        </p:spPr>
        <p:txBody>
          <a:bodyPr wrap="square" rtlCol="0">
            <a:spAutoFit/>
          </a:bodyPr>
          <a:lstStyle/>
          <a:p>
            <a:r>
              <a:rPr lang="en-US" sz="2400" dirty="0" smtClean="0"/>
              <a:t>Choose any (not necessarily all) for a particular proposed project</a:t>
            </a:r>
            <a:endParaRPr lang="en-US" sz="2400" dirty="0"/>
          </a:p>
        </p:txBody>
      </p:sp>
      <p:grpSp>
        <p:nvGrpSpPr>
          <p:cNvPr id="4" name="Group 12"/>
          <p:cNvGrpSpPr/>
          <p:nvPr/>
        </p:nvGrpSpPr>
        <p:grpSpPr>
          <a:xfrm>
            <a:off x="685800" y="5105400"/>
            <a:ext cx="2556475" cy="1219200"/>
            <a:chOff x="5476288" y="1619238"/>
            <a:chExt cx="1802699" cy="1171754"/>
          </a:xfrm>
          <a:solidFill>
            <a:schemeClr val="accent3"/>
          </a:solidFill>
          <a:scene3d>
            <a:camera prst="orthographicFront">
              <a:rot lat="0" lon="0" rev="0"/>
            </a:camera>
            <a:lightRig rig="contrasting" dir="t">
              <a:rot lat="0" lon="0" rev="1200000"/>
            </a:lightRig>
          </a:scene3d>
        </p:grpSpPr>
        <p:sp>
          <p:nvSpPr>
            <p:cNvPr id="14" name="Rounded Rectangle 13"/>
            <p:cNvSpPr/>
            <p:nvPr/>
          </p:nvSpPr>
          <p:spPr>
            <a:xfrm>
              <a:off x="5476288" y="1619238"/>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Rounded Rectangle 4"/>
            <p:cNvSpPr/>
            <p:nvPr/>
          </p:nvSpPr>
          <p:spPr>
            <a:xfrm>
              <a:off x="5533488" y="1676438"/>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dirty="0" smtClean="0"/>
                <a:t>Deck condition below standard</a:t>
              </a:r>
              <a:endParaRPr lang="en-US" sz="2400" kern="1200" dirty="0"/>
            </a:p>
          </p:txBody>
        </p:sp>
      </p:grpSp>
      <p:grpSp>
        <p:nvGrpSpPr>
          <p:cNvPr id="5" name="Group 12"/>
          <p:cNvGrpSpPr/>
          <p:nvPr/>
        </p:nvGrpSpPr>
        <p:grpSpPr>
          <a:xfrm>
            <a:off x="6019800" y="2971800"/>
            <a:ext cx="2556475" cy="1219200"/>
            <a:chOff x="5476288" y="1619238"/>
            <a:chExt cx="1802699" cy="1171754"/>
          </a:xfrm>
          <a:solidFill>
            <a:schemeClr val="accent3"/>
          </a:solidFill>
          <a:scene3d>
            <a:camera prst="orthographicFront">
              <a:rot lat="0" lon="0" rev="0"/>
            </a:camera>
            <a:lightRig rig="contrasting" dir="t">
              <a:rot lat="0" lon="0" rev="1200000"/>
            </a:lightRig>
          </a:scene3d>
        </p:grpSpPr>
        <p:sp>
          <p:nvSpPr>
            <p:cNvPr id="22" name="Rounded Rectangle 21"/>
            <p:cNvSpPr/>
            <p:nvPr/>
          </p:nvSpPr>
          <p:spPr>
            <a:xfrm>
              <a:off x="5476288" y="1619238"/>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3" name="Rounded Rectangle 4"/>
            <p:cNvSpPr/>
            <p:nvPr/>
          </p:nvSpPr>
          <p:spPr>
            <a:xfrm>
              <a:off x="5533488" y="1676438"/>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dirty="0" smtClean="0"/>
                <a:t>Deck condition</a:t>
              </a:r>
            </a:p>
            <a:p>
              <a:pPr lvl="0" algn="ctr" defTabSz="800100">
                <a:lnSpc>
                  <a:spcPct val="90000"/>
                </a:lnSpc>
                <a:spcBef>
                  <a:spcPct val="0"/>
                </a:spcBef>
              </a:pPr>
              <a:r>
                <a:rPr lang="en-US" sz="2400" dirty="0" smtClean="0"/>
                <a:t>(primary) </a:t>
              </a:r>
              <a:endParaRPr lang="en-US" sz="2400" kern="1200" dirty="0"/>
            </a:p>
          </p:txBody>
        </p:sp>
      </p:grpSp>
      <p:sp>
        <p:nvSpPr>
          <p:cNvPr id="24" name="Right Arrow 23"/>
          <p:cNvSpPr/>
          <p:nvPr/>
        </p:nvSpPr>
        <p:spPr bwMode="auto">
          <a:xfrm>
            <a:off x="3886200" y="2667000"/>
            <a:ext cx="1447800" cy="609600"/>
          </a:xfrm>
          <a:prstGeom prst="rightArrow">
            <a:avLst/>
          </a:prstGeom>
          <a:solidFill>
            <a:srgbClr val="FFFF00"/>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533400" y="1524000"/>
            <a:ext cx="2895600" cy="461665"/>
          </a:xfrm>
          <a:prstGeom prst="rect">
            <a:avLst/>
          </a:prstGeom>
          <a:noFill/>
        </p:spPr>
        <p:txBody>
          <a:bodyPr wrap="square" rtlCol="0">
            <a:spAutoFit/>
          </a:bodyPr>
          <a:lstStyle/>
          <a:p>
            <a:r>
              <a:rPr lang="en-US" sz="2400" dirty="0" smtClean="0"/>
              <a:t>Range of problems</a:t>
            </a:r>
            <a:endParaRPr lang="en-US" sz="2400" dirty="0"/>
          </a:p>
        </p:txBody>
      </p:sp>
      <p:sp>
        <p:nvSpPr>
          <p:cNvPr id="26" name="TextBox 25"/>
          <p:cNvSpPr txBox="1"/>
          <p:nvPr/>
        </p:nvSpPr>
        <p:spPr>
          <a:xfrm>
            <a:off x="5867400" y="1828800"/>
            <a:ext cx="3276600" cy="830997"/>
          </a:xfrm>
          <a:prstGeom prst="rect">
            <a:avLst/>
          </a:prstGeom>
          <a:noFill/>
        </p:spPr>
        <p:txBody>
          <a:bodyPr wrap="square" rtlCol="0">
            <a:spAutoFit/>
          </a:bodyPr>
          <a:lstStyle/>
          <a:p>
            <a:r>
              <a:rPr lang="en-US" sz="2400" dirty="0" smtClean="0"/>
              <a:t>Problem(s) decided to address</a:t>
            </a:r>
            <a:endParaRPr lang="en-US" sz="2400" dirty="0"/>
          </a:p>
        </p:txBody>
      </p:sp>
      <p:sp>
        <p:nvSpPr>
          <p:cNvPr id="9" name="Title 8"/>
          <p:cNvSpPr>
            <a:spLocks noGrp="1"/>
          </p:cNvSpPr>
          <p:nvPr>
            <p:ph type="title"/>
          </p:nvPr>
        </p:nvSpPr>
        <p:spPr>
          <a:xfrm>
            <a:off x="-19050" y="19050"/>
            <a:ext cx="9144000" cy="838200"/>
          </a:xfrm>
        </p:spPr>
        <p:txBody>
          <a:bodyPr/>
          <a:lstStyle/>
          <a:p>
            <a:r>
              <a:rPr lang="en-US" dirty="0" smtClean="0"/>
              <a:t>How do I do this?</a:t>
            </a:r>
            <a:endParaRPr lang="en-US" dirty="0"/>
          </a:p>
        </p:txBody>
      </p:sp>
      <p:grpSp>
        <p:nvGrpSpPr>
          <p:cNvPr id="21" name="Group 12"/>
          <p:cNvGrpSpPr/>
          <p:nvPr/>
        </p:nvGrpSpPr>
        <p:grpSpPr>
          <a:xfrm>
            <a:off x="6019800" y="4683934"/>
            <a:ext cx="2556475" cy="1219200"/>
            <a:chOff x="5476288" y="1619238"/>
            <a:chExt cx="1802699" cy="1171754"/>
          </a:xfrm>
          <a:solidFill>
            <a:schemeClr val="accent3"/>
          </a:solidFill>
          <a:scene3d>
            <a:camera prst="orthographicFront">
              <a:rot lat="0" lon="0" rev="0"/>
            </a:camera>
            <a:lightRig rig="contrasting" dir="t">
              <a:rot lat="0" lon="0" rev="1200000"/>
            </a:lightRig>
          </a:scene3d>
        </p:grpSpPr>
        <p:sp>
          <p:nvSpPr>
            <p:cNvPr id="27" name="Rounded Rectangle 26"/>
            <p:cNvSpPr/>
            <p:nvPr/>
          </p:nvSpPr>
          <p:spPr>
            <a:xfrm>
              <a:off x="5476288" y="1619238"/>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8" name="Rounded Rectangle 4"/>
            <p:cNvSpPr/>
            <p:nvPr/>
          </p:nvSpPr>
          <p:spPr>
            <a:xfrm>
              <a:off x="5533488" y="1676438"/>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dirty="0" smtClean="0"/>
                <a:t>Pedestrian</a:t>
              </a:r>
            </a:p>
            <a:p>
              <a:pPr lvl="0" algn="ctr" defTabSz="800100">
                <a:lnSpc>
                  <a:spcPct val="90000"/>
                </a:lnSpc>
                <a:spcBef>
                  <a:spcPct val="0"/>
                </a:spcBef>
              </a:pPr>
              <a:r>
                <a:rPr lang="en-US" sz="2400" kern="1200" dirty="0" smtClean="0"/>
                <a:t>(secondary)</a:t>
              </a:r>
              <a:endParaRPr lang="en-US" sz="2400" kern="1200" dirty="0"/>
            </a:p>
          </p:txBody>
        </p:sp>
      </p:grpSp>
    </p:spTree>
    <p:extLst>
      <p:ext uri="{BB962C8B-B14F-4D97-AF65-F5344CB8AC3E}">
        <p14:creationId xmlns:p14="http://schemas.microsoft.com/office/powerpoint/2010/main" val="4177946588"/>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3200401" y="3982804"/>
            <a:ext cx="2577931" cy="893996"/>
            <a:chOff x="152402" y="228606"/>
            <a:chExt cx="1802699" cy="1171754"/>
          </a:xfrm>
          <a:solidFill>
            <a:schemeClr val="accent3"/>
          </a:solidFill>
          <a:scene3d>
            <a:camera prst="orthographicFront">
              <a:rot lat="0" lon="0" rev="0"/>
            </a:camera>
            <a:lightRig rig="contrasting" dir="t">
              <a:rot lat="0" lon="0" rev="1200000"/>
            </a:lightRig>
          </a:scene3d>
        </p:grpSpPr>
        <p:sp>
          <p:nvSpPr>
            <p:cNvPr id="10" name="Rounded Rectangle 9"/>
            <p:cNvSpPr/>
            <p:nvPr/>
          </p:nvSpPr>
          <p:spPr>
            <a:xfrm>
              <a:off x="152402" y="228606"/>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ounded Rectangle 4"/>
            <p:cNvSpPr/>
            <p:nvPr/>
          </p:nvSpPr>
          <p:spPr>
            <a:xfrm>
              <a:off x="209602" y="285806"/>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dirty="0" smtClean="0"/>
                <a:t>I.D. Problems</a:t>
              </a:r>
            </a:p>
            <a:p>
              <a:pPr lvl="0" algn="ctr" defTabSz="800100">
                <a:lnSpc>
                  <a:spcPct val="90000"/>
                </a:lnSpc>
                <a:spcBef>
                  <a:spcPct val="0"/>
                </a:spcBef>
              </a:pPr>
              <a:r>
                <a:rPr lang="en-US" sz="2400" kern="1200" dirty="0" smtClean="0"/>
                <a:t>To be fixed</a:t>
              </a:r>
              <a:endParaRPr lang="en-US" sz="2400" kern="1200" dirty="0"/>
            </a:p>
          </p:txBody>
        </p:sp>
      </p:grpSp>
      <p:grpSp>
        <p:nvGrpSpPr>
          <p:cNvPr id="4" name="Group 11"/>
          <p:cNvGrpSpPr/>
          <p:nvPr/>
        </p:nvGrpSpPr>
        <p:grpSpPr>
          <a:xfrm>
            <a:off x="3208985" y="2542298"/>
            <a:ext cx="2556475" cy="886702"/>
            <a:chOff x="5476288" y="1619238"/>
            <a:chExt cx="1802699" cy="1171754"/>
          </a:xfrm>
          <a:solidFill>
            <a:schemeClr val="accent3"/>
          </a:solidFill>
          <a:scene3d>
            <a:camera prst="orthographicFront">
              <a:rot lat="0" lon="0" rev="0"/>
            </a:camera>
            <a:lightRig rig="contrasting" dir="t">
              <a:rot lat="0" lon="0" rev="1200000"/>
            </a:lightRig>
          </a:scene3d>
        </p:grpSpPr>
        <p:sp>
          <p:nvSpPr>
            <p:cNvPr id="13" name="Rounded Rectangle 12"/>
            <p:cNvSpPr/>
            <p:nvPr/>
          </p:nvSpPr>
          <p:spPr>
            <a:xfrm>
              <a:off x="5476288" y="1619238"/>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Rounded Rectangle 4"/>
            <p:cNvSpPr/>
            <p:nvPr/>
          </p:nvSpPr>
          <p:spPr>
            <a:xfrm>
              <a:off x="5533488" y="1676438"/>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kern="1200" dirty="0" smtClean="0"/>
                <a:t>Identify</a:t>
              </a:r>
            </a:p>
            <a:p>
              <a:pPr lvl="0" algn="ctr" defTabSz="800100">
                <a:lnSpc>
                  <a:spcPct val="90000"/>
                </a:lnSpc>
                <a:spcBef>
                  <a:spcPct val="0"/>
                </a:spcBef>
              </a:pPr>
              <a:r>
                <a:rPr lang="en-US" sz="2400" dirty="0" smtClean="0"/>
                <a:t>Gaps</a:t>
              </a:r>
              <a:endParaRPr lang="en-US" sz="2400" kern="1200" dirty="0"/>
            </a:p>
          </p:txBody>
        </p:sp>
      </p:grpSp>
      <p:grpSp>
        <p:nvGrpSpPr>
          <p:cNvPr id="5" name="Group 14"/>
          <p:cNvGrpSpPr/>
          <p:nvPr/>
        </p:nvGrpSpPr>
        <p:grpSpPr>
          <a:xfrm>
            <a:off x="7010402" y="1828800"/>
            <a:ext cx="1732944" cy="1295401"/>
            <a:chOff x="152402" y="228606"/>
            <a:chExt cx="1802699" cy="1171754"/>
          </a:xfrm>
          <a:solidFill>
            <a:schemeClr val="accent3"/>
          </a:solidFill>
          <a:scene3d>
            <a:camera prst="orthographicFront">
              <a:rot lat="0" lon="0" rev="0"/>
            </a:camera>
            <a:lightRig rig="contrasting" dir="t">
              <a:rot lat="0" lon="0" rev="1200000"/>
            </a:lightRig>
          </a:scene3d>
        </p:grpSpPr>
        <p:sp>
          <p:nvSpPr>
            <p:cNvPr id="16" name="Rounded Rectangle 15"/>
            <p:cNvSpPr/>
            <p:nvPr/>
          </p:nvSpPr>
          <p:spPr>
            <a:xfrm>
              <a:off x="152402" y="228606"/>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Rounded Rectangle 4"/>
            <p:cNvSpPr/>
            <p:nvPr/>
          </p:nvSpPr>
          <p:spPr>
            <a:xfrm>
              <a:off x="209602" y="285806"/>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400" kern="1200" dirty="0" smtClean="0"/>
                <a:t>Need</a:t>
              </a:r>
              <a:endParaRPr lang="en-US" sz="2400" kern="1200" dirty="0"/>
            </a:p>
          </p:txBody>
        </p:sp>
      </p:grpSp>
      <p:cxnSp>
        <p:nvCxnSpPr>
          <p:cNvPr id="18" name="Elbow Connector 17"/>
          <p:cNvCxnSpPr>
            <a:stCxn id="10" idx="3"/>
            <a:endCxn id="16" idx="1"/>
          </p:cNvCxnSpPr>
          <p:nvPr/>
        </p:nvCxnSpPr>
        <p:spPr bwMode="auto">
          <a:xfrm flipV="1">
            <a:off x="5778332" y="2476501"/>
            <a:ext cx="1232070" cy="1953301"/>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grpSp>
        <p:nvGrpSpPr>
          <p:cNvPr id="6" name="Group 18"/>
          <p:cNvGrpSpPr/>
          <p:nvPr/>
        </p:nvGrpSpPr>
        <p:grpSpPr>
          <a:xfrm>
            <a:off x="3191817" y="5333999"/>
            <a:ext cx="2599383" cy="1066801"/>
            <a:chOff x="4626513" y="4234574"/>
            <a:chExt cx="1802699" cy="1171754"/>
          </a:xfrm>
          <a:solidFill>
            <a:srgbClr val="92D050"/>
          </a:solidFill>
          <a:scene3d>
            <a:camera prst="orthographicFront">
              <a:rot lat="0" lon="0" rev="0"/>
            </a:camera>
            <a:lightRig rig="contrasting" dir="t">
              <a:rot lat="0" lon="0" rev="1200000"/>
            </a:lightRig>
          </a:scene3d>
        </p:grpSpPr>
        <p:sp>
          <p:nvSpPr>
            <p:cNvPr id="20" name="Rounded Rectangle 19"/>
            <p:cNvSpPr/>
            <p:nvPr/>
          </p:nvSpPr>
          <p:spPr>
            <a:xfrm>
              <a:off x="4626513" y="4234574"/>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1" name="Rounded Rectangle 4"/>
            <p:cNvSpPr/>
            <p:nvPr/>
          </p:nvSpPr>
          <p:spPr>
            <a:xfrm>
              <a:off x="4683713" y="4291774"/>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pPr>
              <a:r>
                <a:rPr lang="en-US" sz="2400" kern="1200" dirty="0" smtClean="0"/>
                <a:t>Desired</a:t>
              </a:r>
            </a:p>
            <a:p>
              <a:pPr algn="ctr" defTabSz="800100">
                <a:lnSpc>
                  <a:spcPct val="90000"/>
                </a:lnSpc>
                <a:spcBef>
                  <a:spcPct val="0"/>
                </a:spcBef>
              </a:pPr>
              <a:r>
                <a:rPr lang="en-US" sz="2400" dirty="0" smtClean="0"/>
                <a:t>Facility</a:t>
              </a:r>
              <a:r>
                <a:rPr lang="en-US" sz="2400" kern="1200" dirty="0" smtClean="0"/>
                <a:t> Performance</a:t>
              </a:r>
              <a:endParaRPr lang="en-US" sz="2400" kern="1200" dirty="0"/>
            </a:p>
          </p:txBody>
        </p:sp>
      </p:grpSp>
      <p:cxnSp>
        <p:nvCxnSpPr>
          <p:cNvPr id="22" name="Elbow Connector 21"/>
          <p:cNvCxnSpPr>
            <a:stCxn id="20" idx="3"/>
            <a:endCxn id="24" idx="1"/>
          </p:cNvCxnSpPr>
          <p:nvPr/>
        </p:nvCxnSpPr>
        <p:spPr bwMode="auto">
          <a:xfrm flipV="1">
            <a:off x="5791200" y="5572430"/>
            <a:ext cx="1219200" cy="294970"/>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grpSp>
        <p:nvGrpSpPr>
          <p:cNvPr id="7" name="Group 22"/>
          <p:cNvGrpSpPr/>
          <p:nvPr/>
        </p:nvGrpSpPr>
        <p:grpSpPr>
          <a:xfrm>
            <a:off x="7010400" y="4924729"/>
            <a:ext cx="1732944" cy="1295401"/>
            <a:chOff x="152402" y="228606"/>
            <a:chExt cx="1802699" cy="1171754"/>
          </a:xfrm>
          <a:solidFill>
            <a:schemeClr val="accent3"/>
          </a:solidFill>
          <a:scene3d>
            <a:camera prst="orthographicFront">
              <a:rot lat="0" lon="0" rev="0"/>
            </a:camera>
            <a:lightRig rig="contrasting" dir="t">
              <a:rot lat="0" lon="0" rev="1200000"/>
            </a:lightRig>
          </a:scene3d>
        </p:grpSpPr>
        <p:sp>
          <p:nvSpPr>
            <p:cNvPr id="24" name="Rounded Rectangle 23"/>
            <p:cNvSpPr/>
            <p:nvPr/>
          </p:nvSpPr>
          <p:spPr>
            <a:xfrm>
              <a:off x="152402" y="228606"/>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Rounded Rectangle 4"/>
            <p:cNvSpPr/>
            <p:nvPr/>
          </p:nvSpPr>
          <p:spPr>
            <a:xfrm>
              <a:off x="209602" y="285806"/>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400" kern="1200" dirty="0" smtClean="0"/>
                <a:t>Purpose</a:t>
              </a:r>
              <a:endParaRPr lang="en-US" sz="2400" kern="1200" dirty="0"/>
            </a:p>
          </p:txBody>
        </p:sp>
      </p:grpSp>
      <p:cxnSp>
        <p:nvCxnSpPr>
          <p:cNvPr id="26" name="Elbow Connector 25"/>
          <p:cNvCxnSpPr>
            <a:stCxn id="16" idx="2"/>
            <a:endCxn id="24" idx="0"/>
          </p:cNvCxnSpPr>
          <p:nvPr/>
        </p:nvCxnSpPr>
        <p:spPr bwMode="auto">
          <a:xfrm rot="5400000">
            <a:off x="6976609" y="4024464"/>
            <a:ext cx="1800528" cy="2"/>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grpSp>
        <p:nvGrpSpPr>
          <p:cNvPr id="8" name="Group 26"/>
          <p:cNvGrpSpPr/>
          <p:nvPr/>
        </p:nvGrpSpPr>
        <p:grpSpPr>
          <a:xfrm>
            <a:off x="3200400" y="1066800"/>
            <a:ext cx="2577930" cy="1139651"/>
            <a:chOff x="4626513" y="4234574"/>
            <a:chExt cx="1802699" cy="1171754"/>
          </a:xfrm>
          <a:solidFill>
            <a:schemeClr val="accent3"/>
          </a:solidFill>
          <a:scene3d>
            <a:camera prst="orthographicFront">
              <a:rot lat="0" lon="0" rev="0"/>
            </a:camera>
            <a:lightRig rig="contrasting" dir="t">
              <a:rot lat="0" lon="0" rev="1200000"/>
            </a:lightRig>
          </a:scene3d>
        </p:grpSpPr>
        <p:sp>
          <p:nvSpPr>
            <p:cNvPr id="28" name="Rounded Rectangle 27"/>
            <p:cNvSpPr/>
            <p:nvPr/>
          </p:nvSpPr>
          <p:spPr>
            <a:xfrm>
              <a:off x="4626513" y="4234574"/>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Rounded Rectangle 4"/>
            <p:cNvSpPr/>
            <p:nvPr/>
          </p:nvSpPr>
          <p:spPr>
            <a:xfrm>
              <a:off x="4683713" y="4291774"/>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kern="1200" dirty="0" smtClean="0"/>
                <a:t>Vision &amp; Goals</a:t>
              </a:r>
            </a:p>
            <a:p>
              <a:pPr lvl="0" algn="ctr" defTabSz="800100">
                <a:lnSpc>
                  <a:spcPct val="90000"/>
                </a:lnSpc>
                <a:spcBef>
                  <a:spcPct val="0"/>
                </a:spcBef>
              </a:pPr>
              <a:r>
                <a:rPr lang="en-US" sz="2400" dirty="0" smtClean="0"/>
                <a:t>(system performance)</a:t>
              </a:r>
              <a:endParaRPr lang="en-US" sz="2400" kern="1200" dirty="0"/>
            </a:p>
          </p:txBody>
        </p:sp>
      </p:grpSp>
      <p:cxnSp>
        <p:nvCxnSpPr>
          <p:cNvPr id="30" name="Elbow Connector 29"/>
          <p:cNvCxnSpPr>
            <a:stCxn id="13" idx="2"/>
            <a:endCxn id="10" idx="0"/>
          </p:cNvCxnSpPr>
          <p:nvPr/>
        </p:nvCxnSpPr>
        <p:spPr bwMode="auto">
          <a:xfrm rot="16200000" flipH="1">
            <a:off x="4211393" y="3704830"/>
            <a:ext cx="553804" cy="2144"/>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cxnSp>
        <p:nvCxnSpPr>
          <p:cNvPr id="31" name="Elbow Connector 30"/>
          <p:cNvCxnSpPr>
            <a:stCxn id="10" idx="2"/>
            <a:endCxn id="20" idx="0"/>
          </p:cNvCxnSpPr>
          <p:nvPr/>
        </p:nvCxnSpPr>
        <p:spPr bwMode="auto">
          <a:xfrm rot="16200000" flipH="1">
            <a:off x="4261839" y="5104328"/>
            <a:ext cx="457199" cy="2142"/>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cxnSp>
        <p:nvCxnSpPr>
          <p:cNvPr id="32" name="Elbow Connector 31"/>
          <p:cNvCxnSpPr>
            <a:stCxn id="28" idx="2"/>
            <a:endCxn id="13" idx="0"/>
          </p:cNvCxnSpPr>
          <p:nvPr/>
        </p:nvCxnSpPr>
        <p:spPr bwMode="auto">
          <a:xfrm rot="5400000">
            <a:off x="4320371" y="2373303"/>
            <a:ext cx="335847" cy="2142"/>
          </a:xfrm>
          <a:prstGeom prst="bentConnector3">
            <a:avLst>
              <a:gd name="adj1" fmla="val 50000"/>
            </a:avLst>
          </a:prstGeom>
          <a:solidFill>
            <a:schemeClr val="accent1"/>
          </a:solidFill>
          <a:ln w="38100" cap="flat" cmpd="sng" algn="ctr">
            <a:solidFill>
              <a:schemeClr val="tx1"/>
            </a:solidFill>
            <a:prstDash val="solid"/>
            <a:round/>
            <a:headEnd type="none"/>
            <a:tailEnd type="triangle" w="lg" len="lg"/>
          </a:ln>
          <a:effectLst/>
        </p:spPr>
      </p:cxnSp>
      <p:sp>
        <p:nvSpPr>
          <p:cNvPr id="12" name="Title 11"/>
          <p:cNvSpPr>
            <a:spLocks noGrp="1"/>
          </p:cNvSpPr>
          <p:nvPr>
            <p:ph type="title"/>
          </p:nvPr>
        </p:nvSpPr>
        <p:spPr/>
        <p:txBody>
          <a:bodyPr/>
          <a:lstStyle/>
          <a:p>
            <a:r>
              <a:rPr lang="en-US" dirty="0" smtClean="0"/>
              <a:t>What is Desired Facility Performance?</a:t>
            </a:r>
            <a:endParaRPr lang="en-US" dirty="0"/>
          </a:p>
        </p:txBody>
      </p:sp>
    </p:spTree>
    <p:extLst>
      <p:ext uri="{BB962C8B-B14F-4D97-AF65-F5344CB8AC3E}">
        <p14:creationId xmlns:p14="http://schemas.microsoft.com/office/powerpoint/2010/main" val="16979253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24443"/>
            <a:ext cx="9144000" cy="461665"/>
          </a:xfrm>
          <a:prstGeom prst="rect">
            <a:avLst/>
          </a:prstGeom>
        </p:spPr>
        <p:txBody>
          <a:bodyPr wrap="square">
            <a:spAutoFit/>
          </a:bodyPr>
          <a:lstStyle/>
          <a:p>
            <a:pPr algn="ctr"/>
            <a:r>
              <a:rPr lang="en-US" sz="2400" dirty="0" smtClean="0"/>
              <a:t>www.environment.fhwa.dot.gov/guidebook/Ginterim.asp</a:t>
            </a:r>
            <a:endParaRPr lang="en-US" sz="2400" dirty="0"/>
          </a:p>
        </p:txBody>
      </p:sp>
      <p:pic>
        <p:nvPicPr>
          <p:cNvPr id="2050" name="Picture 2" descr="computer screenshot of website location for the FHWA/FTA Interim Guidance on Purpose and Need " title="computer screenshot of the website location for the FHWA/FTA Interim Guidance on Purpose and Need "/>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0556" r="3162" b="8889"/>
          <a:stretch/>
        </p:blipFill>
        <p:spPr bwMode="auto">
          <a:xfrm>
            <a:off x="1297940" y="1147572"/>
            <a:ext cx="6471920"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0993" name="Text Box 2"/>
          <p:cNvSpPr txBox="1">
            <a:spLocks noChangeArrowheads="1"/>
          </p:cNvSpPr>
          <p:nvPr/>
        </p:nvSpPr>
        <p:spPr bwMode="auto">
          <a:xfrm>
            <a:off x="304800" y="701147"/>
            <a:ext cx="8458200" cy="461665"/>
          </a:xfrm>
          <a:prstGeom prst="rect">
            <a:avLst/>
          </a:prstGeom>
          <a:noFill/>
          <a:ln w="9525">
            <a:noFill/>
            <a:miter lim="800000"/>
            <a:headEnd/>
            <a:tailEnd/>
          </a:ln>
        </p:spPr>
        <p:txBody>
          <a:bodyPr wrap="square">
            <a:spAutoFit/>
          </a:bodyPr>
          <a:lstStyle/>
          <a:p>
            <a:pPr eaLnBrk="0" hangingPunct="0">
              <a:spcBef>
                <a:spcPts val="0"/>
              </a:spcBef>
              <a:spcAft>
                <a:spcPct val="50000"/>
              </a:spcAft>
            </a:pPr>
            <a:r>
              <a:rPr lang="en-US" sz="2400" i="1" dirty="0"/>
              <a:t>“FHWA/FTA Interim Guidance on Purpose and Need </a:t>
            </a:r>
            <a:r>
              <a:rPr lang="en-US" sz="2400" i="1" dirty="0" smtClean="0"/>
              <a:t>(2003)”</a:t>
            </a:r>
          </a:p>
        </p:txBody>
      </p:sp>
      <p:sp>
        <p:nvSpPr>
          <p:cNvPr id="8" name="Title 5"/>
          <p:cNvSpPr>
            <a:spLocks noGrp="1"/>
          </p:cNvSpPr>
          <p:nvPr>
            <p:ph type="title"/>
          </p:nvPr>
        </p:nvSpPr>
        <p:spPr>
          <a:xfrm>
            <a:off x="0" y="0"/>
            <a:ext cx="9144000" cy="915570"/>
          </a:xfrm>
        </p:spPr>
        <p:txBody>
          <a:bodyPr/>
          <a:lstStyle/>
          <a:p>
            <a:r>
              <a:rPr lang="en-US" sz="3600" b="1" dirty="0">
                <a:solidFill>
                  <a:schemeClr val="tx1"/>
                </a:solidFill>
              </a:rPr>
              <a:t>What resources are available to me</a:t>
            </a:r>
            <a:r>
              <a:rPr lang="en-US" sz="3600" b="1" dirty="0" smtClean="0">
                <a:solidFill>
                  <a:schemeClr val="tx1"/>
                </a:solidFill>
              </a:rPr>
              <a:t>?</a:t>
            </a:r>
            <a:endParaRPr lang="en-US" sz="3600" dirty="0"/>
          </a:p>
        </p:txBody>
      </p:sp>
    </p:spTree>
    <p:extLst>
      <p:ext uri="{BB962C8B-B14F-4D97-AF65-F5344CB8AC3E}">
        <p14:creationId xmlns:p14="http://schemas.microsoft.com/office/powerpoint/2010/main" val="1782620832"/>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152400" y="3124200"/>
            <a:ext cx="2556475" cy="1219200"/>
            <a:chOff x="5476288" y="1619238"/>
            <a:chExt cx="1802699" cy="1171754"/>
          </a:xfrm>
          <a:solidFill>
            <a:schemeClr val="accent3"/>
          </a:solidFill>
          <a:scene3d>
            <a:camera prst="orthographicFront">
              <a:rot lat="0" lon="0" rev="0"/>
            </a:camera>
            <a:lightRig rig="contrasting" dir="t">
              <a:rot lat="0" lon="0" rev="1200000"/>
            </a:lightRig>
          </a:scene3d>
        </p:grpSpPr>
        <p:sp>
          <p:nvSpPr>
            <p:cNvPr id="22" name="Rounded Rectangle 21"/>
            <p:cNvSpPr/>
            <p:nvPr/>
          </p:nvSpPr>
          <p:spPr>
            <a:xfrm>
              <a:off x="5476288" y="1619238"/>
              <a:ext cx="1802699" cy="117175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3" name="Rounded Rectangle 4"/>
            <p:cNvSpPr/>
            <p:nvPr/>
          </p:nvSpPr>
          <p:spPr>
            <a:xfrm>
              <a:off x="5533488" y="1676438"/>
              <a:ext cx="1688299" cy="105735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pPr>
              <a:r>
                <a:rPr lang="en-US" sz="2400" dirty="0" smtClean="0"/>
                <a:t>Deck condition = 3</a:t>
              </a:r>
              <a:endParaRPr lang="en-US" sz="2400" kern="1200" dirty="0"/>
            </a:p>
          </p:txBody>
        </p:sp>
      </p:grpSp>
      <p:sp>
        <p:nvSpPr>
          <p:cNvPr id="26" name="TextBox 25"/>
          <p:cNvSpPr txBox="1"/>
          <p:nvPr/>
        </p:nvSpPr>
        <p:spPr>
          <a:xfrm>
            <a:off x="0" y="1981200"/>
            <a:ext cx="2708875" cy="830997"/>
          </a:xfrm>
          <a:prstGeom prst="rect">
            <a:avLst/>
          </a:prstGeom>
          <a:noFill/>
        </p:spPr>
        <p:txBody>
          <a:bodyPr wrap="square" rtlCol="0">
            <a:spAutoFit/>
          </a:bodyPr>
          <a:lstStyle/>
          <a:p>
            <a:pPr algn="ctr"/>
            <a:r>
              <a:rPr lang="en-US" sz="2400" dirty="0" smtClean="0"/>
              <a:t>Problem to address:</a:t>
            </a:r>
            <a:endParaRPr lang="en-US" sz="2400" dirty="0"/>
          </a:p>
        </p:txBody>
      </p:sp>
      <p:sp>
        <p:nvSpPr>
          <p:cNvPr id="20" name="Title 1"/>
          <p:cNvSpPr txBox="1">
            <a:spLocks/>
          </p:cNvSpPr>
          <p:nvPr/>
        </p:nvSpPr>
        <p:spPr>
          <a:xfrm>
            <a:off x="0" y="0"/>
            <a:ext cx="9144000" cy="838200"/>
          </a:xfrm>
          <a:prstGeom prst="rect">
            <a:avLst/>
          </a:prstGeom>
        </p:spPr>
        <p:txBody>
          <a:bodyPr/>
          <a:lstStyle>
            <a:lvl1pPr algn="l" rtl="0" eaLnBrk="0" fontAlgn="base" hangingPunct="0">
              <a:spcBef>
                <a:spcPct val="0"/>
              </a:spcBef>
              <a:spcAft>
                <a:spcPct val="0"/>
              </a:spcAft>
              <a:defRPr sz="2500" b="1">
                <a:solidFill>
                  <a:srgbClr val="192F8F"/>
                </a:solidFill>
                <a:latin typeface="+mj-lt"/>
                <a:ea typeface="+mj-ea"/>
                <a:cs typeface="+mj-cs"/>
              </a:defRPr>
            </a:lvl1pPr>
            <a:lvl2pPr algn="l" rtl="0" eaLnBrk="0" fontAlgn="base" hangingPunct="0">
              <a:spcBef>
                <a:spcPct val="0"/>
              </a:spcBef>
              <a:spcAft>
                <a:spcPct val="0"/>
              </a:spcAft>
              <a:defRPr sz="2500" b="1">
                <a:solidFill>
                  <a:srgbClr val="192F8F"/>
                </a:solidFill>
                <a:latin typeface="Arial" charset="0"/>
              </a:defRPr>
            </a:lvl2pPr>
            <a:lvl3pPr algn="l" rtl="0" eaLnBrk="0" fontAlgn="base" hangingPunct="0">
              <a:spcBef>
                <a:spcPct val="0"/>
              </a:spcBef>
              <a:spcAft>
                <a:spcPct val="0"/>
              </a:spcAft>
              <a:defRPr sz="2500" b="1">
                <a:solidFill>
                  <a:srgbClr val="192F8F"/>
                </a:solidFill>
                <a:latin typeface="Arial" charset="0"/>
              </a:defRPr>
            </a:lvl3pPr>
            <a:lvl4pPr algn="l" rtl="0" eaLnBrk="0" fontAlgn="base" hangingPunct="0">
              <a:spcBef>
                <a:spcPct val="0"/>
              </a:spcBef>
              <a:spcAft>
                <a:spcPct val="0"/>
              </a:spcAft>
              <a:defRPr sz="2500" b="1">
                <a:solidFill>
                  <a:srgbClr val="192F8F"/>
                </a:solidFill>
                <a:latin typeface="Arial" charset="0"/>
              </a:defRPr>
            </a:lvl4pPr>
            <a:lvl5pPr algn="l" rtl="0" eaLnBrk="0" fontAlgn="base" hangingPunct="0">
              <a:spcBef>
                <a:spcPct val="0"/>
              </a:spcBef>
              <a:spcAft>
                <a:spcPct val="0"/>
              </a:spcAft>
              <a:defRPr sz="2500" b="1">
                <a:solidFill>
                  <a:srgbClr val="192F8F"/>
                </a:solidFill>
                <a:latin typeface="Arial" charset="0"/>
              </a:defRPr>
            </a:lvl5pPr>
            <a:lvl6pPr marL="457200" algn="l" rtl="0" eaLnBrk="0" fontAlgn="base" hangingPunct="0">
              <a:spcBef>
                <a:spcPct val="0"/>
              </a:spcBef>
              <a:spcAft>
                <a:spcPct val="0"/>
              </a:spcAft>
              <a:defRPr sz="2500" b="1">
                <a:solidFill>
                  <a:srgbClr val="192F8F"/>
                </a:solidFill>
                <a:latin typeface="Arial" charset="0"/>
              </a:defRPr>
            </a:lvl6pPr>
            <a:lvl7pPr marL="914400" algn="l" rtl="0" eaLnBrk="0" fontAlgn="base" hangingPunct="0">
              <a:spcBef>
                <a:spcPct val="0"/>
              </a:spcBef>
              <a:spcAft>
                <a:spcPct val="0"/>
              </a:spcAft>
              <a:defRPr sz="2500" b="1">
                <a:solidFill>
                  <a:srgbClr val="192F8F"/>
                </a:solidFill>
                <a:latin typeface="Arial" charset="0"/>
              </a:defRPr>
            </a:lvl7pPr>
            <a:lvl8pPr marL="1371600" algn="l" rtl="0" eaLnBrk="0" fontAlgn="base" hangingPunct="0">
              <a:spcBef>
                <a:spcPct val="0"/>
              </a:spcBef>
              <a:spcAft>
                <a:spcPct val="0"/>
              </a:spcAft>
              <a:defRPr sz="2500" b="1">
                <a:solidFill>
                  <a:srgbClr val="192F8F"/>
                </a:solidFill>
                <a:latin typeface="Arial" charset="0"/>
              </a:defRPr>
            </a:lvl8pPr>
            <a:lvl9pPr marL="1828800" algn="l" rtl="0" eaLnBrk="0" fontAlgn="base" hangingPunct="0">
              <a:spcBef>
                <a:spcPct val="0"/>
              </a:spcBef>
              <a:spcAft>
                <a:spcPct val="0"/>
              </a:spcAft>
              <a:defRPr sz="2500" b="1">
                <a:solidFill>
                  <a:srgbClr val="192F8F"/>
                </a:solidFill>
                <a:latin typeface="Arial" charset="0"/>
              </a:defRPr>
            </a:lvl9pPr>
          </a:lstStyle>
          <a:p>
            <a:pPr algn="ctr"/>
            <a:r>
              <a:rPr lang="en-US" sz="3600" dirty="0" smtClean="0">
                <a:solidFill>
                  <a:schemeClr val="tx1"/>
                </a:solidFill>
                <a:effectLst>
                  <a:outerShdw blurRad="38100" dist="38100" dir="2700000" algn="tl">
                    <a:srgbClr val="000000">
                      <a:alpha val="43137"/>
                    </a:srgbClr>
                  </a:outerShdw>
                </a:effectLst>
              </a:rPr>
              <a:t>How do I do this (bridge example)?</a:t>
            </a:r>
          </a:p>
          <a:p>
            <a:pPr algn="ctr"/>
            <a:endParaRPr lang="en-US" sz="3600" dirty="0">
              <a:solidFill>
                <a:schemeClr val="tx1"/>
              </a:solidFill>
              <a:effectLst>
                <a:outerShdw blurRad="38100" dist="38100" dir="2700000" algn="tl">
                  <a:srgbClr val="000000">
                    <a:alpha val="43137"/>
                  </a:srgbClr>
                </a:outerShdw>
              </a:effectLst>
            </a:endParaRPr>
          </a:p>
        </p:txBody>
      </p:sp>
      <p:sp>
        <p:nvSpPr>
          <p:cNvPr id="21" name="TextBox 20"/>
          <p:cNvSpPr txBox="1"/>
          <p:nvPr/>
        </p:nvSpPr>
        <p:spPr>
          <a:xfrm>
            <a:off x="3124200" y="1981200"/>
            <a:ext cx="5715000" cy="830997"/>
          </a:xfrm>
          <a:prstGeom prst="rect">
            <a:avLst/>
          </a:prstGeom>
          <a:noFill/>
        </p:spPr>
        <p:txBody>
          <a:bodyPr wrap="square" rtlCol="0">
            <a:spAutoFit/>
          </a:bodyPr>
          <a:lstStyle/>
          <a:p>
            <a:r>
              <a:rPr lang="en-US" sz="2400" dirty="0" smtClean="0"/>
              <a:t>Overall system performance suggests 6 or greater, but for this particular facility:</a:t>
            </a:r>
            <a:endParaRPr lang="en-US" sz="2400" dirty="0"/>
          </a:p>
        </p:txBody>
      </p:sp>
      <p:sp>
        <p:nvSpPr>
          <p:cNvPr id="27" name="TextBox 26"/>
          <p:cNvSpPr txBox="1"/>
          <p:nvPr/>
        </p:nvSpPr>
        <p:spPr>
          <a:xfrm>
            <a:off x="2895600" y="3124200"/>
            <a:ext cx="5943600" cy="2308324"/>
          </a:xfrm>
          <a:prstGeom prst="rect">
            <a:avLst/>
          </a:prstGeom>
          <a:noFill/>
        </p:spPr>
        <p:txBody>
          <a:bodyPr wrap="square" rtlCol="0">
            <a:spAutoFit/>
          </a:bodyPr>
          <a:lstStyle/>
          <a:p>
            <a:pPr algn="ctr"/>
            <a:r>
              <a:rPr lang="en-US" sz="2400" dirty="0" smtClean="0"/>
              <a:t>“</a:t>
            </a:r>
            <a:r>
              <a:rPr lang="en-US" sz="2400" i="1" dirty="0" smtClean="0"/>
              <a:t>Achieve a deck condition of 6 or greater</a:t>
            </a:r>
            <a:r>
              <a:rPr lang="en-US" sz="2400" dirty="0" smtClean="0"/>
              <a:t>”</a:t>
            </a:r>
          </a:p>
          <a:p>
            <a:pPr algn="ctr"/>
            <a:r>
              <a:rPr lang="en-US" sz="2400" dirty="0" smtClean="0"/>
              <a:t>Or</a:t>
            </a:r>
          </a:p>
          <a:p>
            <a:pPr algn="ctr"/>
            <a:r>
              <a:rPr lang="en-US" sz="2400" dirty="0" smtClean="0"/>
              <a:t>“</a:t>
            </a:r>
            <a:r>
              <a:rPr lang="en-US" sz="2400" i="1" dirty="0" smtClean="0"/>
              <a:t>Achieve a deck condition of 7 (or 8 or 9)” </a:t>
            </a:r>
            <a:endParaRPr lang="en-US" sz="2400" dirty="0" smtClean="0"/>
          </a:p>
          <a:p>
            <a:pPr algn="ctr"/>
            <a:r>
              <a:rPr lang="en-US" sz="2400" dirty="0" smtClean="0"/>
              <a:t>Or</a:t>
            </a:r>
          </a:p>
          <a:p>
            <a:pPr algn="ctr"/>
            <a:r>
              <a:rPr lang="en-US" sz="2400" i="1" dirty="0" smtClean="0"/>
              <a:t>“Maintain the current deck condition</a:t>
            </a:r>
            <a:r>
              <a:rPr lang="en-US" sz="2400" dirty="0" smtClean="0"/>
              <a:t>”</a:t>
            </a:r>
          </a:p>
          <a:p>
            <a:pPr algn="ctr"/>
            <a:r>
              <a:rPr lang="en-US" sz="2400" dirty="0" smtClean="0"/>
              <a:t>Or ?</a:t>
            </a:r>
            <a:endParaRPr lang="en-US" sz="2400" dirty="0"/>
          </a:p>
        </p:txBody>
      </p:sp>
    </p:spTree>
    <p:extLst>
      <p:ext uri="{BB962C8B-B14F-4D97-AF65-F5344CB8AC3E}">
        <p14:creationId xmlns:p14="http://schemas.microsoft.com/office/powerpoint/2010/main" val="341094270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13480"/>
            <a:ext cx="8356775" cy="523220"/>
          </a:xfrm>
          <a:prstGeom prst="rect">
            <a:avLst/>
          </a:prstGeom>
          <a:noFill/>
        </p:spPr>
        <p:txBody>
          <a:bodyPr wrap="none" rtlCol="0">
            <a:spAutoFit/>
          </a:bodyPr>
          <a:lstStyle/>
          <a:p>
            <a:r>
              <a:rPr lang="en-US" sz="2800" dirty="0" smtClean="0"/>
              <a:t>What if the community desires LOS A for all roads?</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25" y="1676400"/>
            <a:ext cx="8250555" cy="4648200"/>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0" y="0"/>
            <a:ext cx="9144000" cy="838200"/>
          </a:xfrm>
          <a:prstGeom prst="rect">
            <a:avLst/>
          </a:prstGeom>
        </p:spPr>
        <p:txBody>
          <a:bodyPr/>
          <a:lstStyle>
            <a:lvl1pPr algn="l" rtl="0" eaLnBrk="0" fontAlgn="base" hangingPunct="0">
              <a:spcBef>
                <a:spcPct val="0"/>
              </a:spcBef>
              <a:spcAft>
                <a:spcPct val="0"/>
              </a:spcAft>
              <a:defRPr sz="2500" b="1">
                <a:solidFill>
                  <a:srgbClr val="192F8F"/>
                </a:solidFill>
                <a:latin typeface="+mj-lt"/>
                <a:ea typeface="+mj-ea"/>
                <a:cs typeface="+mj-cs"/>
              </a:defRPr>
            </a:lvl1pPr>
            <a:lvl2pPr algn="l" rtl="0" eaLnBrk="0" fontAlgn="base" hangingPunct="0">
              <a:spcBef>
                <a:spcPct val="0"/>
              </a:spcBef>
              <a:spcAft>
                <a:spcPct val="0"/>
              </a:spcAft>
              <a:defRPr sz="2500" b="1">
                <a:solidFill>
                  <a:srgbClr val="192F8F"/>
                </a:solidFill>
                <a:latin typeface="Arial" charset="0"/>
              </a:defRPr>
            </a:lvl2pPr>
            <a:lvl3pPr algn="l" rtl="0" eaLnBrk="0" fontAlgn="base" hangingPunct="0">
              <a:spcBef>
                <a:spcPct val="0"/>
              </a:spcBef>
              <a:spcAft>
                <a:spcPct val="0"/>
              </a:spcAft>
              <a:defRPr sz="2500" b="1">
                <a:solidFill>
                  <a:srgbClr val="192F8F"/>
                </a:solidFill>
                <a:latin typeface="Arial" charset="0"/>
              </a:defRPr>
            </a:lvl3pPr>
            <a:lvl4pPr algn="l" rtl="0" eaLnBrk="0" fontAlgn="base" hangingPunct="0">
              <a:spcBef>
                <a:spcPct val="0"/>
              </a:spcBef>
              <a:spcAft>
                <a:spcPct val="0"/>
              </a:spcAft>
              <a:defRPr sz="2500" b="1">
                <a:solidFill>
                  <a:srgbClr val="192F8F"/>
                </a:solidFill>
                <a:latin typeface="Arial" charset="0"/>
              </a:defRPr>
            </a:lvl4pPr>
            <a:lvl5pPr algn="l" rtl="0" eaLnBrk="0" fontAlgn="base" hangingPunct="0">
              <a:spcBef>
                <a:spcPct val="0"/>
              </a:spcBef>
              <a:spcAft>
                <a:spcPct val="0"/>
              </a:spcAft>
              <a:defRPr sz="2500" b="1">
                <a:solidFill>
                  <a:srgbClr val="192F8F"/>
                </a:solidFill>
                <a:latin typeface="Arial" charset="0"/>
              </a:defRPr>
            </a:lvl5pPr>
            <a:lvl6pPr marL="457200" algn="l" rtl="0" eaLnBrk="0" fontAlgn="base" hangingPunct="0">
              <a:spcBef>
                <a:spcPct val="0"/>
              </a:spcBef>
              <a:spcAft>
                <a:spcPct val="0"/>
              </a:spcAft>
              <a:defRPr sz="2500" b="1">
                <a:solidFill>
                  <a:srgbClr val="192F8F"/>
                </a:solidFill>
                <a:latin typeface="Arial" charset="0"/>
              </a:defRPr>
            </a:lvl6pPr>
            <a:lvl7pPr marL="914400" algn="l" rtl="0" eaLnBrk="0" fontAlgn="base" hangingPunct="0">
              <a:spcBef>
                <a:spcPct val="0"/>
              </a:spcBef>
              <a:spcAft>
                <a:spcPct val="0"/>
              </a:spcAft>
              <a:defRPr sz="2500" b="1">
                <a:solidFill>
                  <a:srgbClr val="192F8F"/>
                </a:solidFill>
                <a:latin typeface="Arial" charset="0"/>
              </a:defRPr>
            </a:lvl7pPr>
            <a:lvl8pPr marL="1371600" algn="l" rtl="0" eaLnBrk="0" fontAlgn="base" hangingPunct="0">
              <a:spcBef>
                <a:spcPct val="0"/>
              </a:spcBef>
              <a:spcAft>
                <a:spcPct val="0"/>
              </a:spcAft>
              <a:defRPr sz="2500" b="1">
                <a:solidFill>
                  <a:srgbClr val="192F8F"/>
                </a:solidFill>
                <a:latin typeface="Arial" charset="0"/>
              </a:defRPr>
            </a:lvl8pPr>
            <a:lvl9pPr marL="1828800" algn="l" rtl="0" eaLnBrk="0" fontAlgn="base" hangingPunct="0">
              <a:spcBef>
                <a:spcPct val="0"/>
              </a:spcBef>
              <a:spcAft>
                <a:spcPct val="0"/>
              </a:spcAft>
              <a:defRPr sz="2500" b="1">
                <a:solidFill>
                  <a:srgbClr val="192F8F"/>
                </a:solidFill>
                <a:latin typeface="Arial" charset="0"/>
              </a:defRPr>
            </a:lvl9pPr>
          </a:lstStyle>
          <a:p>
            <a:pPr algn="ctr"/>
            <a:r>
              <a:rPr lang="en-US" sz="3600" dirty="0" smtClean="0">
                <a:solidFill>
                  <a:schemeClr val="tx1"/>
                </a:solidFill>
                <a:effectLst>
                  <a:outerShdw blurRad="38100" dist="38100" dir="2700000" algn="tl">
                    <a:srgbClr val="000000">
                      <a:alpha val="43137"/>
                    </a:srgbClr>
                  </a:outerShdw>
                </a:effectLst>
              </a:rPr>
              <a:t>How do I do this (congestion example)?</a:t>
            </a:r>
          </a:p>
          <a:p>
            <a:pPr algn="ct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1918954"/>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89000" y="1524000"/>
            <a:ext cx="2819400" cy="3108325"/>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FFFF00"/>
                </a:solidFill>
              </a:rPr>
              <a:t>S</a:t>
            </a:r>
            <a:r>
              <a:rPr lang="en-US" sz="2800" dirty="0"/>
              <a:t>pecific</a:t>
            </a:r>
          </a:p>
          <a:p>
            <a:pPr eaLnBrk="0" hangingPunct="0">
              <a:spcBef>
                <a:spcPct val="50000"/>
              </a:spcBef>
            </a:pPr>
            <a:r>
              <a:rPr lang="en-US" sz="2800" b="1" dirty="0">
                <a:solidFill>
                  <a:srgbClr val="FFFF00"/>
                </a:solidFill>
              </a:rPr>
              <a:t>M</a:t>
            </a:r>
            <a:r>
              <a:rPr lang="en-US" sz="2800" dirty="0"/>
              <a:t>easurable</a:t>
            </a:r>
          </a:p>
          <a:p>
            <a:pPr eaLnBrk="0" hangingPunct="0">
              <a:spcBef>
                <a:spcPct val="50000"/>
              </a:spcBef>
            </a:pPr>
            <a:r>
              <a:rPr lang="en-US" sz="2800" b="1" dirty="0">
                <a:solidFill>
                  <a:srgbClr val="FFFF00"/>
                </a:solidFill>
              </a:rPr>
              <a:t>A</a:t>
            </a:r>
            <a:r>
              <a:rPr lang="en-US" sz="2800" dirty="0"/>
              <a:t>greed</a:t>
            </a:r>
          </a:p>
          <a:p>
            <a:pPr eaLnBrk="0" hangingPunct="0">
              <a:spcBef>
                <a:spcPct val="50000"/>
              </a:spcBef>
            </a:pPr>
            <a:r>
              <a:rPr lang="en-US" sz="2800" b="1" dirty="0">
                <a:solidFill>
                  <a:srgbClr val="FFFF00"/>
                </a:solidFill>
              </a:rPr>
              <a:t>R</a:t>
            </a:r>
            <a:r>
              <a:rPr lang="en-US" sz="2800" dirty="0"/>
              <a:t>ealistic</a:t>
            </a:r>
          </a:p>
          <a:p>
            <a:pPr eaLnBrk="0" hangingPunct="0">
              <a:spcBef>
                <a:spcPct val="50000"/>
              </a:spcBef>
            </a:pPr>
            <a:r>
              <a:rPr lang="en-US" sz="2800" b="1" dirty="0">
                <a:solidFill>
                  <a:srgbClr val="FFFF00"/>
                </a:solidFill>
              </a:rPr>
              <a:t>T</a:t>
            </a:r>
            <a:r>
              <a:rPr lang="en-US" sz="2800" dirty="0"/>
              <a:t>ime-bound</a:t>
            </a:r>
          </a:p>
        </p:txBody>
      </p:sp>
      <p:pic>
        <p:nvPicPr>
          <p:cNvPr id="4" name="Picture 8" descr="Get-Smart-Photograph-C12142148"/>
          <p:cNvPicPr>
            <a:picLocks noChangeAspect="1" noChangeArrowheads="1"/>
          </p:cNvPicPr>
          <p:nvPr/>
        </p:nvPicPr>
        <p:blipFill>
          <a:blip r:embed="rId3"/>
          <a:srcRect/>
          <a:stretch>
            <a:fillRect/>
          </a:stretch>
        </p:blipFill>
        <p:spPr bwMode="auto">
          <a:xfrm>
            <a:off x="3810000" y="762000"/>
            <a:ext cx="4217988" cy="5257800"/>
          </a:xfrm>
          <a:prstGeom prst="rect">
            <a:avLst/>
          </a:prstGeom>
          <a:noFill/>
          <a:ln w="9525">
            <a:noFill/>
            <a:miter lim="800000"/>
            <a:headEnd/>
            <a:tailEnd/>
          </a:ln>
        </p:spPr>
      </p:pic>
      <p:sp>
        <p:nvSpPr>
          <p:cNvPr id="5" name="Title 4"/>
          <p:cNvSpPr>
            <a:spLocks noGrp="1"/>
          </p:cNvSpPr>
          <p:nvPr>
            <p:ph type="title"/>
          </p:nvPr>
        </p:nvSpPr>
        <p:spPr>
          <a:xfrm>
            <a:off x="0" y="0"/>
            <a:ext cx="9144000" cy="838200"/>
          </a:xfrm>
        </p:spPr>
        <p:txBody>
          <a:bodyPr/>
          <a:lstStyle/>
          <a:p>
            <a:r>
              <a:rPr lang="en-US" dirty="0" smtClean="0"/>
              <a:t>Should my purpose be SMART?</a:t>
            </a:r>
            <a:endParaRPr lang="en-US" dirty="0"/>
          </a:p>
        </p:txBody>
      </p:sp>
    </p:spTree>
    <p:extLst>
      <p:ext uri="{BB962C8B-B14F-4D97-AF65-F5344CB8AC3E}">
        <p14:creationId xmlns:p14="http://schemas.microsoft.com/office/powerpoint/2010/main" val="231157856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7"/>
          <p:cNvCxnSpPr>
            <a:cxnSpLocks noChangeShapeType="1"/>
          </p:cNvCxnSpPr>
          <p:nvPr/>
        </p:nvCxnSpPr>
        <p:spPr bwMode="auto">
          <a:xfrm flipV="1">
            <a:off x="6477000" y="1738594"/>
            <a:ext cx="1417721" cy="2266799"/>
          </a:xfrm>
          <a:prstGeom prst="straightConnector1">
            <a:avLst/>
          </a:prstGeom>
          <a:noFill/>
          <a:ln w="38100" algn="ctr">
            <a:solidFill>
              <a:srgbClr val="FFFF00"/>
            </a:solidFill>
            <a:round/>
            <a:headEnd/>
            <a:tailEnd type="triangle" w="lg" len="lg"/>
          </a:ln>
        </p:spPr>
      </p:cxnSp>
      <p:cxnSp>
        <p:nvCxnSpPr>
          <p:cNvPr id="80902" name="Straight Arrow Connector 11"/>
          <p:cNvCxnSpPr>
            <a:cxnSpLocks noChangeShapeType="1"/>
          </p:cNvCxnSpPr>
          <p:nvPr/>
        </p:nvCxnSpPr>
        <p:spPr bwMode="auto">
          <a:xfrm flipH="1">
            <a:off x="2408321" y="3700593"/>
            <a:ext cx="1393031" cy="2133600"/>
          </a:xfrm>
          <a:prstGeom prst="straightConnector1">
            <a:avLst/>
          </a:prstGeom>
          <a:noFill/>
          <a:ln w="38100" algn="ctr">
            <a:solidFill>
              <a:srgbClr val="FFFF00"/>
            </a:solidFill>
            <a:round/>
            <a:headEnd/>
            <a:tailEnd type="triangle" w="lg" len="lg"/>
          </a:ln>
        </p:spPr>
      </p:cxnSp>
      <p:cxnSp>
        <p:nvCxnSpPr>
          <p:cNvPr id="21" name="Straight Arrow Connector 27"/>
          <p:cNvCxnSpPr>
            <a:cxnSpLocks noChangeShapeType="1"/>
          </p:cNvCxnSpPr>
          <p:nvPr/>
        </p:nvCxnSpPr>
        <p:spPr bwMode="auto">
          <a:xfrm flipV="1">
            <a:off x="4572000" y="1738594"/>
            <a:ext cx="1727284" cy="2266799"/>
          </a:xfrm>
          <a:prstGeom prst="straightConnector1">
            <a:avLst/>
          </a:prstGeom>
          <a:noFill/>
          <a:ln w="38100" algn="ctr">
            <a:solidFill>
              <a:srgbClr val="FFFF00"/>
            </a:solidFill>
            <a:round/>
            <a:headEnd/>
            <a:tailEnd type="triangle" w="lg" len="lg"/>
          </a:ln>
        </p:spPr>
      </p:cxnSp>
      <p:sp>
        <p:nvSpPr>
          <p:cNvPr id="8089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0899" name="Rectangle 1"/>
          <p:cNvSpPr>
            <a:spLocks noChangeArrowheads="1"/>
          </p:cNvSpPr>
          <p:nvPr/>
        </p:nvSpPr>
        <p:spPr bwMode="auto">
          <a:xfrm>
            <a:off x="579521" y="3167193"/>
            <a:ext cx="8229600" cy="1676400"/>
          </a:xfrm>
          <a:prstGeom prst="rect">
            <a:avLst/>
          </a:prstGeom>
          <a:noFill/>
          <a:ln w="47625">
            <a:noFill/>
            <a:miter lim="800000"/>
            <a:headEnd/>
            <a:tailEnd/>
          </a:ln>
        </p:spPr>
        <p:txBody>
          <a:bodyPr lIns="210312" tIns="91440" rIns="210312" bIns="91440" anchor="ctr"/>
          <a:lstStyle/>
          <a:p>
            <a:pPr algn="ctr"/>
            <a:r>
              <a:rPr lang="en-US" sz="2400" b="1" dirty="0">
                <a:ea typeface="Batang" pitchFamily="18" charset="-127"/>
              </a:rPr>
              <a:t>[verb] + </a:t>
            </a:r>
            <a:r>
              <a:rPr lang="en-US" sz="2400" b="1" dirty="0" smtClean="0">
                <a:ea typeface="Batang" pitchFamily="18" charset="-127"/>
              </a:rPr>
              <a:t>[measure of effectiveness] + [performance </a:t>
            </a:r>
            <a:r>
              <a:rPr lang="en-US" sz="2400" b="1" dirty="0">
                <a:ea typeface="Batang" pitchFamily="18" charset="-127"/>
              </a:rPr>
              <a:t>target] + </a:t>
            </a:r>
            <a:r>
              <a:rPr lang="en-US" sz="2400" b="1" dirty="0" smtClean="0">
                <a:ea typeface="Batang" pitchFamily="18" charset="-127"/>
              </a:rPr>
              <a:t>[</a:t>
            </a:r>
            <a:r>
              <a:rPr lang="en-US" sz="2400" b="1" dirty="0">
                <a:ea typeface="Batang" pitchFamily="18" charset="-127"/>
              </a:rPr>
              <a:t>transportation facility] by [time]</a:t>
            </a:r>
            <a:endParaRPr lang="en-US" sz="2400" dirty="0"/>
          </a:p>
          <a:p>
            <a:pPr eaLnBrk="0" hangingPunct="0"/>
            <a:endParaRPr lang="en-US" sz="2400" dirty="0"/>
          </a:p>
        </p:txBody>
      </p:sp>
      <p:sp>
        <p:nvSpPr>
          <p:cNvPr id="80900" name="Rectangle 5"/>
          <p:cNvSpPr>
            <a:spLocks noChangeArrowheads="1"/>
          </p:cNvSpPr>
          <p:nvPr/>
        </p:nvSpPr>
        <p:spPr bwMode="auto">
          <a:xfrm>
            <a:off x="350921" y="5681793"/>
            <a:ext cx="8763000" cy="523220"/>
          </a:xfrm>
          <a:prstGeom prst="rect">
            <a:avLst/>
          </a:prstGeom>
          <a:noFill/>
          <a:ln w="9525">
            <a:noFill/>
            <a:miter lim="800000"/>
            <a:headEnd/>
            <a:tailEnd/>
          </a:ln>
        </p:spPr>
        <p:txBody>
          <a:bodyPr>
            <a:spAutoFit/>
          </a:bodyPr>
          <a:lstStyle/>
          <a:p>
            <a:r>
              <a:rPr lang="en-US" sz="2800" dirty="0"/>
              <a:t>“</a:t>
            </a:r>
            <a:r>
              <a:rPr lang="en-US" sz="2800" i="1" dirty="0"/>
              <a:t>Achieve a LOS “C” on </a:t>
            </a:r>
            <a:r>
              <a:rPr lang="en-US" sz="2800" i="1" dirty="0" smtClean="0"/>
              <a:t>SR 1234 from A to B </a:t>
            </a:r>
            <a:r>
              <a:rPr lang="en-US" sz="2800" i="1" dirty="0"/>
              <a:t>by 2040</a:t>
            </a:r>
            <a:r>
              <a:rPr lang="en-US" sz="2800" dirty="0"/>
              <a:t>”</a:t>
            </a:r>
          </a:p>
        </p:txBody>
      </p:sp>
      <p:cxnSp>
        <p:nvCxnSpPr>
          <p:cNvPr id="80901" name="Straight Arrow Connector 3"/>
          <p:cNvCxnSpPr>
            <a:cxnSpLocks noChangeShapeType="1"/>
            <a:endCxn id="80900" idx="0"/>
          </p:cNvCxnSpPr>
          <p:nvPr/>
        </p:nvCxnSpPr>
        <p:spPr bwMode="auto">
          <a:xfrm>
            <a:off x="4572000" y="4157793"/>
            <a:ext cx="160421" cy="1524000"/>
          </a:xfrm>
          <a:prstGeom prst="straightConnector1">
            <a:avLst/>
          </a:prstGeom>
          <a:noFill/>
          <a:ln w="38100" algn="ctr">
            <a:solidFill>
              <a:srgbClr val="FFFF00"/>
            </a:solidFill>
            <a:round/>
            <a:headEnd/>
            <a:tailEnd type="triangle" w="lg" len="lg"/>
          </a:ln>
        </p:spPr>
      </p:cxnSp>
      <p:cxnSp>
        <p:nvCxnSpPr>
          <p:cNvPr id="80903" name="Straight Arrow Connector 26"/>
          <p:cNvCxnSpPr>
            <a:cxnSpLocks noChangeShapeType="1"/>
          </p:cNvCxnSpPr>
          <p:nvPr/>
        </p:nvCxnSpPr>
        <p:spPr bwMode="auto">
          <a:xfrm flipH="1">
            <a:off x="2979821" y="3700593"/>
            <a:ext cx="2887579" cy="2133600"/>
          </a:xfrm>
          <a:prstGeom prst="straightConnector1">
            <a:avLst/>
          </a:prstGeom>
          <a:noFill/>
          <a:ln w="38100" algn="ctr">
            <a:solidFill>
              <a:srgbClr val="FFFF00"/>
            </a:solidFill>
            <a:round/>
            <a:headEnd/>
            <a:tailEnd type="triangle" w="lg" len="lg"/>
          </a:ln>
        </p:spPr>
      </p:cxnSp>
      <p:cxnSp>
        <p:nvCxnSpPr>
          <p:cNvPr id="80904" name="Straight Arrow Connector 27"/>
          <p:cNvCxnSpPr>
            <a:cxnSpLocks noChangeShapeType="1"/>
          </p:cNvCxnSpPr>
          <p:nvPr/>
        </p:nvCxnSpPr>
        <p:spPr bwMode="auto">
          <a:xfrm flipH="1">
            <a:off x="808121" y="3700593"/>
            <a:ext cx="762000" cy="2133600"/>
          </a:xfrm>
          <a:prstGeom prst="straightConnector1">
            <a:avLst/>
          </a:prstGeom>
          <a:noFill/>
          <a:ln w="38100" algn="ctr">
            <a:solidFill>
              <a:srgbClr val="FFFF00"/>
            </a:solidFill>
            <a:round/>
            <a:headEnd/>
            <a:tailEnd type="triangle" w="lg" len="lg"/>
          </a:ln>
        </p:spPr>
      </p:cxnSp>
      <p:cxnSp>
        <p:nvCxnSpPr>
          <p:cNvPr id="80905" name="Straight Arrow Connector 30"/>
          <p:cNvCxnSpPr>
            <a:cxnSpLocks noChangeShapeType="1"/>
          </p:cNvCxnSpPr>
          <p:nvPr/>
        </p:nvCxnSpPr>
        <p:spPr bwMode="auto">
          <a:xfrm>
            <a:off x="6477000" y="4157793"/>
            <a:ext cx="889084" cy="1676400"/>
          </a:xfrm>
          <a:prstGeom prst="straightConnector1">
            <a:avLst/>
          </a:prstGeom>
          <a:noFill/>
          <a:ln w="38100" algn="ctr">
            <a:solidFill>
              <a:srgbClr val="FFFF00"/>
            </a:solidFill>
            <a:round/>
            <a:headEnd/>
            <a:tailEnd type="triangle" w="lg" len="lg"/>
          </a:ln>
        </p:spPr>
      </p:cxnSp>
      <p:sp>
        <p:nvSpPr>
          <p:cNvPr id="11" name="Rectangle 5"/>
          <p:cNvSpPr>
            <a:spLocks noChangeArrowheads="1"/>
          </p:cNvSpPr>
          <p:nvPr/>
        </p:nvSpPr>
        <p:spPr bwMode="auto">
          <a:xfrm>
            <a:off x="389021" y="1336011"/>
            <a:ext cx="8763000" cy="523220"/>
          </a:xfrm>
          <a:prstGeom prst="rect">
            <a:avLst/>
          </a:prstGeom>
          <a:noFill/>
          <a:ln w="9525">
            <a:noFill/>
            <a:miter lim="800000"/>
            <a:headEnd/>
            <a:tailEnd/>
          </a:ln>
        </p:spPr>
        <p:txBody>
          <a:bodyPr>
            <a:spAutoFit/>
          </a:bodyPr>
          <a:lstStyle/>
          <a:p>
            <a:r>
              <a:rPr lang="en-US" sz="2800" dirty="0"/>
              <a:t>“</a:t>
            </a:r>
            <a:r>
              <a:rPr lang="en-US" sz="2800" i="1" dirty="0"/>
              <a:t>Achieve a </a:t>
            </a:r>
            <a:r>
              <a:rPr lang="en-US" sz="2800" i="1" dirty="0" smtClean="0"/>
              <a:t>sufficiency rating &gt;80 on Bridge #1234 by 2018</a:t>
            </a:r>
            <a:r>
              <a:rPr lang="en-US" sz="2800" dirty="0" smtClean="0"/>
              <a:t>”</a:t>
            </a:r>
            <a:endParaRPr lang="en-US" sz="2800" dirty="0"/>
          </a:p>
        </p:txBody>
      </p:sp>
      <p:cxnSp>
        <p:nvCxnSpPr>
          <p:cNvPr id="12" name="Straight Arrow Connector 27"/>
          <p:cNvCxnSpPr>
            <a:cxnSpLocks noChangeShapeType="1"/>
          </p:cNvCxnSpPr>
          <p:nvPr/>
        </p:nvCxnSpPr>
        <p:spPr bwMode="auto">
          <a:xfrm flipH="1" flipV="1">
            <a:off x="1189121" y="1831312"/>
            <a:ext cx="381000" cy="1700286"/>
          </a:xfrm>
          <a:prstGeom prst="straightConnector1">
            <a:avLst/>
          </a:prstGeom>
          <a:noFill/>
          <a:ln w="38100" algn="ctr">
            <a:solidFill>
              <a:srgbClr val="FFFF00"/>
            </a:solidFill>
            <a:round/>
            <a:headEnd/>
            <a:tailEnd type="triangle" w="lg" len="lg"/>
          </a:ln>
        </p:spPr>
      </p:cxnSp>
      <p:cxnSp>
        <p:nvCxnSpPr>
          <p:cNvPr id="15" name="Straight Arrow Connector 27"/>
          <p:cNvCxnSpPr>
            <a:cxnSpLocks noChangeShapeType="1"/>
          </p:cNvCxnSpPr>
          <p:nvPr/>
        </p:nvCxnSpPr>
        <p:spPr bwMode="auto">
          <a:xfrm flipH="1" flipV="1">
            <a:off x="3403684" y="1797676"/>
            <a:ext cx="397668" cy="1733922"/>
          </a:xfrm>
          <a:prstGeom prst="straightConnector1">
            <a:avLst/>
          </a:prstGeom>
          <a:noFill/>
          <a:ln w="38100" algn="ctr">
            <a:solidFill>
              <a:srgbClr val="FFFF00"/>
            </a:solidFill>
            <a:round/>
            <a:headEnd/>
            <a:tailEnd type="triangle" w="lg" len="lg"/>
          </a:ln>
        </p:spPr>
      </p:cxnSp>
      <p:cxnSp>
        <p:nvCxnSpPr>
          <p:cNvPr id="18" name="Straight Arrow Connector 27"/>
          <p:cNvCxnSpPr>
            <a:cxnSpLocks noChangeShapeType="1"/>
          </p:cNvCxnSpPr>
          <p:nvPr/>
        </p:nvCxnSpPr>
        <p:spPr bwMode="auto">
          <a:xfrm flipH="1" flipV="1">
            <a:off x="4770522" y="1702576"/>
            <a:ext cx="1096878" cy="1829022"/>
          </a:xfrm>
          <a:prstGeom prst="straightConnector1">
            <a:avLst/>
          </a:prstGeom>
          <a:noFill/>
          <a:ln w="38100" algn="ctr">
            <a:solidFill>
              <a:srgbClr val="FFFF00"/>
            </a:solidFill>
            <a:round/>
            <a:headEnd/>
            <a:tailEnd type="triangle" w="lg" len="lg"/>
          </a:ln>
        </p:spPr>
      </p:cxnSp>
      <p:sp>
        <p:nvSpPr>
          <p:cNvPr id="4" name="Title 3"/>
          <p:cNvSpPr>
            <a:spLocks noGrp="1"/>
          </p:cNvSpPr>
          <p:nvPr>
            <p:ph type="title"/>
          </p:nvPr>
        </p:nvSpPr>
        <p:spPr>
          <a:xfrm>
            <a:off x="0" y="19050"/>
            <a:ext cx="9144000" cy="838200"/>
          </a:xfrm>
        </p:spPr>
        <p:txBody>
          <a:bodyPr/>
          <a:lstStyle/>
          <a:p>
            <a:r>
              <a:rPr lang="en-US" dirty="0" smtClean="0"/>
              <a:t>Want a SMART template?</a:t>
            </a:r>
            <a:endParaRPr lang="en-US" dirty="0"/>
          </a:p>
        </p:txBody>
      </p:sp>
      <p:sp>
        <p:nvSpPr>
          <p:cNvPr id="3" name="Slide Number Placeholder 2"/>
          <p:cNvSpPr>
            <a:spLocks noGrp="1"/>
          </p:cNvSpPr>
          <p:nvPr>
            <p:ph type="sldNum" sz="quarter" idx="10"/>
          </p:nvPr>
        </p:nvSpPr>
        <p:spPr/>
        <p:txBody>
          <a:bodyPr/>
          <a:lstStyle/>
          <a:p>
            <a:pPr>
              <a:defRPr/>
            </a:pPr>
            <a:r>
              <a:rPr lang="en-US" dirty="0" smtClean="0"/>
              <a:t>3-</a:t>
            </a:r>
            <a:fld id="{6BD02DAD-9368-4FCE-928A-06EBB9D98954}" type="slidenum">
              <a:rPr lang="en-US" smtClean="0"/>
              <a:pPr>
                <a:defRPr/>
              </a:pPr>
              <a:t>73</a:t>
            </a:fld>
            <a:endParaRPr lang="en-US" dirty="0"/>
          </a:p>
        </p:txBody>
      </p:sp>
    </p:spTree>
    <p:extLst>
      <p:ext uri="{BB962C8B-B14F-4D97-AF65-F5344CB8AC3E}">
        <p14:creationId xmlns:p14="http://schemas.microsoft.com/office/powerpoint/2010/main" val="1909015517"/>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makes a Quality P&amp;N?</a:t>
            </a:r>
            <a:endParaRPr lang="en-US" dirty="0"/>
          </a:p>
        </p:txBody>
      </p:sp>
      <p:sp>
        <p:nvSpPr>
          <p:cNvPr id="4" name="Slide Number Placeholder 3"/>
          <p:cNvSpPr>
            <a:spLocks noGrp="1"/>
          </p:cNvSpPr>
          <p:nvPr>
            <p:ph type="sldNum" sz="quarter" idx="10"/>
          </p:nvPr>
        </p:nvSpPr>
        <p:spPr/>
        <p:txBody>
          <a:bodyPr/>
          <a:lstStyle/>
          <a:p>
            <a:r>
              <a:rPr lang="en-US" dirty="0" smtClean="0">
                <a:solidFill>
                  <a:schemeClr val="bg1"/>
                </a:solidFill>
              </a:rPr>
              <a:t>3-2</a:t>
            </a:r>
            <a:endParaRPr lang="en-US" dirty="0">
              <a:solidFill>
                <a:schemeClr val="bg1"/>
              </a:solidFill>
            </a:endParaRPr>
          </a:p>
        </p:txBody>
      </p:sp>
      <p:sp>
        <p:nvSpPr>
          <p:cNvPr id="6" name="Content Placeholder 5"/>
          <p:cNvSpPr>
            <a:spLocks noGrp="1"/>
          </p:cNvSpPr>
          <p:nvPr>
            <p:ph idx="4294967295"/>
          </p:nvPr>
        </p:nvSpPr>
        <p:spPr>
          <a:xfrm>
            <a:off x="304800" y="1295400"/>
            <a:ext cx="8229600" cy="4533900"/>
          </a:xfrm>
        </p:spPr>
        <p:txBody>
          <a:bodyPr>
            <a:normAutofit/>
          </a:bodyPr>
          <a:lstStyle/>
          <a:p>
            <a:r>
              <a:rPr lang="en-US" sz="2800" dirty="0" smtClean="0">
                <a:solidFill>
                  <a:schemeClr val="tx1"/>
                </a:solidFill>
                <a:effectLst/>
              </a:rPr>
              <a:t> Explain your decision-making</a:t>
            </a:r>
          </a:p>
          <a:p>
            <a:r>
              <a:rPr lang="en-US" sz="2800" dirty="0" smtClean="0">
                <a:solidFill>
                  <a:schemeClr val="tx1"/>
                </a:solidFill>
                <a:effectLst/>
              </a:rPr>
              <a:t> Use </a:t>
            </a:r>
            <a:r>
              <a:rPr lang="en-US" sz="2800" dirty="0">
                <a:solidFill>
                  <a:schemeClr val="tx1"/>
                </a:solidFill>
                <a:effectLst/>
              </a:rPr>
              <a:t>plain language to describe purposes and </a:t>
            </a:r>
            <a:r>
              <a:rPr lang="en-US" sz="2800" dirty="0" smtClean="0">
                <a:solidFill>
                  <a:schemeClr val="tx1"/>
                </a:solidFill>
                <a:effectLst/>
              </a:rPr>
              <a:t>needs</a:t>
            </a:r>
          </a:p>
          <a:p>
            <a:r>
              <a:rPr lang="en-US" sz="2800" dirty="0" smtClean="0">
                <a:solidFill>
                  <a:schemeClr val="tx1"/>
                </a:solidFill>
                <a:effectLst/>
              </a:rPr>
              <a:t> Use </a:t>
            </a:r>
            <a:r>
              <a:rPr lang="en-US" sz="2800" dirty="0">
                <a:solidFill>
                  <a:schemeClr val="tx1"/>
                </a:solidFill>
                <a:effectLst/>
              </a:rPr>
              <a:t>bullets or numbering to itemize </a:t>
            </a:r>
            <a:r>
              <a:rPr lang="en-US" sz="2800" dirty="0" smtClean="0">
                <a:solidFill>
                  <a:schemeClr val="tx1"/>
                </a:solidFill>
                <a:effectLst/>
              </a:rPr>
              <a:t>and  prioritize purposes </a:t>
            </a:r>
            <a:r>
              <a:rPr lang="en-US" sz="2800" dirty="0">
                <a:solidFill>
                  <a:schemeClr val="tx1"/>
                </a:solidFill>
                <a:effectLst/>
              </a:rPr>
              <a:t>and </a:t>
            </a:r>
            <a:r>
              <a:rPr lang="en-US" sz="2800" dirty="0" smtClean="0">
                <a:solidFill>
                  <a:schemeClr val="tx1"/>
                </a:solidFill>
                <a:effectLst/>
              </a:rPr>
              <a:t>needs</a:t>
            </a:r>
          </a:p>
          <a:p>
            <a:r>
              <a:rPr lang="en-US" sz="2800" dirty="0" smtClean="0">
                <a:solidFill>
                  <a:schemeClr val="tx1"/>
                </a:solidFill>
                <a:effectLst/>
              </a:rPr>
              <a:t> Provide </a:t>
            </a:r>
            <a:r>
              <a:rPr lang="en-US" sz="2800" dirty="0">
                <a:solidFill>
                  <a:schemeClr val="tx1"/>
                </a:solidFill>
                <a:effectLst/>
              </a:rPr>
              <a:t>specific supporting data for each </a:t>
            </a:r>
            <a:r>
              <a:rPr lang="en-US" sz="2800" dirty="0" smtClean="0">
                <a:solidFill>
                  <a:schemeClr val="tx1"/>
                </a:solidFill>
                <a:effectLst/>
              </a:rPr>
              <a:t>need</a:t>
            </a:r>
          </a:p>
          <a:p>
            <a:r>
              <a:rPr lang="en-US" sz="2800" dirty="0" smtClean="0">
                <a:solidFill>
                  <a:schemeClr val="tx1"/>
                </a:solidFill>
                <a:effectLst/>
              </a:rPr>
              <a:t> Use </a:t>
            </a:r>
            <a:r>
              <a:rPr lang="en-US" sz="2800" dirty="0">
                <a:solidFill>
                  <a:schemeClr val="tx1"/>
                </a:solidFill>
                <a:effectLst/>
              </a:rPr>
              <a:t>graphics to illustrate </a:t>
            </a:r>
            <a:r>
              <a:rPr lang="en-US" sz="2800" dirty="0" smtClean="0">
                <a:solidFill>
                  <a:schemeClr val="tx1"/>
                </a:solidFill>
                <a:effectLst/>
              </a:rPr>
              <a:t>needs</a:t>
            </a:r>
          </a:p>
          <a:p>
            <a:r>
              <a:rPr lang="en-US" sz="2800" dirty="0" smtClean="0">
                <a:solidFill>
                  <a:schemeClr val="tx1"/>
                </a:solidFill>
                <a:effectLst/>
              </a:rPr>
              <a:t> Describe </a:t>
            </a:r>
            <a:r>
              <a:rPr lang="en-US" sz="2800" dirty="0">
                <a:solidFill>
                  <a:schemeClr val="tx1"/>
                </a:solidFill>
                <a:effectLst/>
              </a:rPr>
              <a:t>agency and public involvement in developing the purpose and need</a:t>
            </a:r>
            <a:endParaRPr lang="en-US" sz="2800" dirty="0" smtClean="0">
              <a:solidFill>
                <a:schemeClr val="tx1"/>
              </a:solidFill>
              <a:effectLst/>
            </a:endParaRPr>
          </a:p>
          <a:p>
            <a:endParaRPr lang="en-US" sz="2800" dirty="0">
              <a:effectLst/>
            </a:endParaRPr>
          </a:p>
        </p:txBody>
      </p:sp>
    </p:spTree>
    <p:extLst>
      <p:ext uri="{BB962C8B-B14F-4D97-AF65-F5344CB8AC3E}">
        <p14:creationId xmlns:p14="http://schemas.microsoft.com/office/powerpoint/2010/main" val="2016836416"/>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ext Box 3"/>
          <p:cNvSpPr txBox="1">
            <a:spLocks noChangeArrowheads="1"/>
          </p:cNvSpPr>
          <p:nvPr/>
        </p:nvSpPr>
        <p:spPr bwMode="auto">
          <a:xfrm>
            <a:off x="228600" y="1182291"/>
            <a:ext cx="8458200" cy="1384995"/>
          </a:xfrm>
          <a:prstGeom prst="rect">
            <a:avLst/>
          </a:prstGeom>
          <a:noFill/>
          <a:ln w="9525">
            <a:noFill/>
            <a:miter lim="800000"/>
            <a:headEnd/>
            <a:tailEnd/>
          </a:ln>
        </p:spPr>
        <p:txBody>
          <a:bodyPr wrap="square">
            <a:spAutoFit/>
          </a:bodyPr>
          <a:lstStyle/>
          <a:p>
            <a:pPr eaLnBrk="0" hangingPunct="0">
              <a:spcBef>
                <a:spcPct val="50000"/>
              </a:spcBef>
            </a:pPr>
            <a:r>
              <a:rPr lang="en-US" dirty="0"/>
              <a:t>“</a:t>
            </a:r>
            <a:r>
              <a:rPr lang="en-US" i="1" dirty="0"/>
              <a:t>Creative minds have always been known to survive any kind of bad training</a:t>
            </a:r>
            <a:r>
              <a:rPr lang="en-US" dirty="0"/>
              <a:t>”</a:t>
            </a:r>
            <a:br>
              <a:rPr lang="en-US" dirty="0"/>
            </a:br>
            <a:r>
              <a:rPr lang="en-US" dirty="0"/>
              <a:t>--Anna Freud</a:t>
            </a:r>
          </a:p>
        </p:txBody>
      </p:sp>
      <p:sp>
        <p:nvSpPr>
          <p:cNvPr id="274436" name="Text Box 4"/>
          <p:cNvSpPr txBox="1">
            <a:spLocks noChangeArrowheads="1"/>
          </p:cNvSpPr>
          <p:nvPr/>
        </p:nvSpPr>
        <p:spPr bwMode="auto">
          <a:xfrm>
            <a:off x="0"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Any Final Questions/Discussion?</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Text Box 5"/>
          <p:cNvSpPr txBox="1">
            <a:spLocks noChangeArrowheads="1"/>
          </p:cNvSpPr>
          <p:nvPr/>
        </p:nvSpPr>
        <p:spPr bwMode="auto">
          <a:xfrm>
            <a:off x="877614" y="1257300"/>
            <a:ext cx="7315200" cy="4401205"/>
          </a:xfrm>
          <a:prstGeom prst="rect">
            <a:avLst/>
          </a:prstGeom>
          <a:noFill/>
          <a:ln w="9525">
            <a:noFill/>
            <a:miter lim="800000"/>
            <a:headEnd/>
            <a:tailEnd/>
          </a:ln>
        </p:spPr>
        <p:txBody>
          <a:bodyPr>
            <a:spAutoFit/>
          </a:bodyPr>
          <a:lstStyle/>
          <a:p>
            <a:pPr algn="ctr" eaLnBrk="0" hangingPunct="0"/>
            <a:r>
              <a:rPr lang="en-US" dirty="0" smtClean="0"/>
              <a:t>Rob </a:t>
            </a:r>
            <a:r>
              <a:rPr lang="en-US" dirty="0"/>
              <a:t>Ayers, </a:t>
            </a:r>
            <a:r>
              <a:rPr lang="en-US" dirty="0" smtClean="0"/>
              <a:t>AICP</a:t>
            </a:r>
            <a:endParaRPr lang="en-US" dirty="0"/>
          </a:p>
          <a:p>
            <a:pPr algn="ctr" eaLnBrk="0" hangingPunct="0"/>
            <a:r>
              <a:rPr lang="en-US" dirty="0" smtClean="0"/>
              <a:t>FHWA-Resource Center</a:t>
            </a:r>
            <a:endParaRPr lang="en-US" dirty="0"/>
          </a:p>
          <a:p>
            <a:pPr algn="ctr" eaLnBrk="0" hangingPunct="0"/>
            <a:r>
              <a:rPr lang="en-US" dirty="0"/>
              <a:t>Phone: </a:t>
            </a:r>
            <a:r>
              <a:rPr lang="en-US" dirty="0" smtClean="0"/>
              <a:t>708.283.3509</a:t>
            </a:r>
          </a:p>
          <a:p>
            <a:pPr algn="ctr" eaLnBrk="0" hangingPunct="0"/>
            <a:r>
              <a:rPr lang="en-US" dirty="0" smtClean="0"/>
              <a:t>E-mail</a:t>
            </a:r>
            <a:r>
              <a:rPr lang="en-US" dirty="0"/>
              <a:t>: </a:t>
            </a:r>
            <a:r>
              <a:rPr lang="en-US" dirty="0" smtClean="0">
                <a:solidFill>
                  <a:srgbClr val="FFFF00"/>
                </a:solidFill>
              </a:rPr>
              <a:t>rob.ayers@dot.gov</a:t>
            </a:r>
          </a:p>
          <a:p>
            <a:pPr algn="ctr" eaLnBrk="0" hangingPunct="0"/>
            <a:endParaRPr lang="en-US" dirty="0" smtClean="0">
              <a:solidFill>
                <a:srgbClr val="FFFF00"/>
              </a:solidFill>
            </a:endParaRPr>
          </a:p>
          <a:p>
            <a:pPr algn="ctr" eaLnBrk="0" hangingPunct="0"/>
            <a:r>
              <a:rPr lang="en-US" dirty="0" smtClean="0"/>
              <a:t>Rod Vaughn</a:t>
            </a:r>
            <a:endParaRPr lang="en-US" dirty="0"/>
          </a:p>
          <a:p>
            <a:pPr algn="ctr" eaLnBrk="0" hangingPunct="0"/>
            <a:r>
              <a:rPr lang="en-US" dirty="0"/>
              <a:t>FHWA-Resource Center</a:t>
            </a:r>
          </a:p>
          <a:p>
            <a:pPr algn="ctr" eaLnBrk="0" hangingPunct="0"/>
            <a:r>
              <a:rPr lang="en-US" dirty="0"/>
              <a:t>Phone: </a:t>
            </a:r>
            <a:r>
              <a:rPr lang="en-US" dirty="0" smtClean="0"/>
              <a:t>720.963.3238</a:t>
            </a:r>
          </a:p>
          <a:p>
            <a:pPr algn="ctr" eaLnBrk="0" hangingPunct="0"/>
            <a:r>
              <a:rPr lang="en-US" dirty="0" smtClean="0"/>
              <a:t>E-mail</a:t>
            </a:r>
            <a:r>
              <a:rPr lang="en-US" dirty="0"/>
              <a:t>: </a:t>
            </a:r>
            <a:r>
              <a:rPr lang="en-US" dirty="0" smtClean="0">
                <a:solidFill>
                  <a:srgbClr val="FFFF00"/>
                </a:solidFill>
              </a:rPr>
              <a:t>rodney.vaughn@dot.gov</a:t>
            </a:r>
            <a:endParaRPr lang="en-US" dirty="0">
              <a:solidFill>
                <a:srgbClr val="FFFF00"/>
              </a:solidFill>
            </a:endParaRPr>
          </a:p>
          <a:p>
            <a:pPr algn="ctr" eaLnBrk="0" hangingPunct="0"/>
            <a:endParaRPr lang="en-US" dirty="0">
              <a:solidFill>
                <a:srgbClr val="FFFF00"/>
              </a:solidFill>
            </a:endParaRPr>
          </a:p>
        </p:txBody>
      </p:sp>
      <p:sp>
        <p:nvSpPr>
          <p:cNvPr id="6" name="Text Box 4"/>
          <p:cNvSpPr txBox="1">
            <a:spLocks noChangeArrowheads="1"/>
          </p:cNvSpPr>
          <p:nvPr/>
        </p:nvSpPr>
        <p:spPr bwMode="auto">
          <a:xfrm>
            <a:off x="-36786" y="0"/>
            <a:ext cx="9144000" cy="707886"/>
          </a:xfrm>
          <a:prstGeom prst="rect">
            <a:avLst/>
          </a:prstGeom>
          <a:noFill/>
          <a:ln w="9525">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000000"/>
                  </a:outerShdw>
                </a:effectLst>
                <a:latin typeface="Arial" pitchFamily="34" charset="0"/>
              </a:rPr>
              <a:t>Later Questions/Feedback?</a:t>
            </a:r>
            <a:endParaRPr lang="en-US" sz="4000" b="1" dirty="0">
              <a:effectLst>
                <a:outerShdw blurRad="38100" dist="38100" dir="2700000" algn="tl">
                  <a:srgbClr val="000000"/>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88561"/>
            <a:ext cx="9144000" cy="369332"/>
          </a:xfrm>
          <a:prstGeom prst="rect">
            <a:avLst/>
          </a:prstGeom>
        </p:spPr>
        <p:txBody>
          <a:bodyPr wrap="square">
            <a:spAutoFit/>
          </a:bodyPr>
          <a:lstStyle/>
          <a:p>
            <a:r>
              <a:rPr lang="en-US" sz="1800" dirty="0" smtClean="0"/>
              <a:t>environment.transportation.org/center/</a:t>
            </a:r>
            <a:r>
              <a:rPr lang="en-US" sz="1800" dirty="0" err="1" smtClean="0"/>
              <a:t>products_programs</a:t>
            </a:r>
            <a:r>
              <a:rPr lang="en-US" sz="1800" dirty="0" smtClean="0"/>
              <a:t>/practitioners_handbooks.aspx</a:t>
            </a:r>
            <a:endParaRPr lang="en-US" sz="1800" dirty="0"/>
          </a:p>
        </p:txBody>
      </p:sp>
      <p:pic>
        <p:nvPicPr>
          <p:cNvPr id="2" name="Picture 1" descr="picture of the cover of the AASHTO Practitioner’s Handbook #7 titled “Defining the Purpose and Need and Determining the Range of Alternatives for Transportation Projects" title="picture of the cover of the AASHTO Practitioner’s Handbook #7 titled  “Defining the Purpose and Need and Determining the Range of Alternatives for Transportation Projec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659031"/>
            <a:ext cx="3882133" cy="5023936"/>
          </a:xfrm>
          <a:prstGeom prst="rect">
            <a:avLst/>
          </a:prstGeom>
          <a:ln>
            <a:noFill/>
          </a:ln>
          <a:effectLst>
            <a:outerShdw blurRad="292100" dist="139700" dir="2700000" algn="tl" rotWithShape="0">
              <a:srgbClr val="333333">
                <a:alpha val="65000"/>
              </a:srgbClr>
            </a:outerShdw>
          </a:effectLst>
        </p:spPr>
      </p:pic>
      <p:sp>
        <p:nvSpPr>
          <p:cNvPr id="340993" name="Text Box 2"/>
          <p:cNvSpPr txBox="1">
            <a:spLocks noChangeArrowheads="1"/>
          </p:cNvSpPr>
          <p:nvPr/>
        </p:nvSpPr>
        <p:spPr bwMode="auto">
          <a:xfrm>
            <a:off x="304800" y="915570"/>
            <a:ext cx="4419600" cy="2308324"/>
          </a:xfrm>
          <a:prstGeom prst="rect">
            <a:avLst/>
          </a:prstGeom>
          <a:noFill/>
          <a:ln w="9525">
            <a:noFill/>
            <a:miter lim="800000"/>
            <a:headEnd/>
            <a:tailEnd/>
          </a:ln>
        </p:spPr>
        <p:txBody>
          <a:bodyPr wrap="square">
            <a:spAutoFit/>
          </a:bodyPr>
          <a:lstStyle/>
          <a:p>
            <a:pPr eaLnBrk="0" hangingPunct="0">
              <a:spcBef>
                <a:spcPts val="0"/>
              </a:spcBef>
              <a:spcAft>
                <a:spcPct val="50000"/>
              </a:spcAft>
            </a:pPr>
            <a:r>
              <a:rPr lang="en-US" sz="2400" dirty="0" smtClean="0"/>
              <a:t>AASHTO Practitioner’s Handbook #7 </a:t>
            </a:r>
            <a:r>
              <a:rPr lang="en-US" sz="2400" i="1" dirty="0" smtClean="0"/>
              <a:t>“Defining the Purpose and Need </a:t>
            </a:r>
            <a:r>
              <a:rPr lang="en-US" sz="2400" i="1" dirty="0"/>
              <a:t>and </a:t>
            </a:r>
            <a:r>
              <a:rPr lang="en-US" sz="2400" i="1" dirty="0" smtClean="0"/>
              <a:t>Determining the Range </a:t>
            </a:r>
            <a:r>
              <a:rPr lang="en-US" sz="2400" i="1" dirty="0"/>
              <a:t>of </a:t>
            </a:r>
            <a:r>
              <a:rPr lang="en-US" sz="2400" i="1" dirty="0" smtClean="0"/>
              <a:t>Alternatives for Transportation Projects</a:t>
            </a:r>
            <a:r>
              <a:rPr lang="en-US" sz="2400" dirty="0" smtClean="0"/>
              <a:t>” </a:t>
            </a:r>
            <a:r>
              <a:rPr lang="en-US" sz="2400" i="1" dirty="0" smtClean="0"/>
              <a:t>(August 2007)</a:t>
            </a:r>
          </a:p>
        </p:txBody>
      </p:sp>
      <p:sp>
        <p:nvSpPr>
          <p:cNvPr id="8" name="Title 5"/>
          <p:cNvSpPr>
            <a:spLocks noGrp="1"/>
          </p:cNvSpPr>
          <p:nvPr>
            <p:ph type="title"/>
          </p:nvPr>
        </p:nvSpPr>
        <p:spPr>
          <a:xfrm>
            <a:off x="0" y="0"/>
            <a:ext cx="9144000" cy="915570"/>
          </a:xfrm>
        </p:spPr>
        <p:txBody>
          <a:bodyPr/>
          <a:lstStyle/>
          <a:p>
            <a:r>
              <a:rPr lang="en-US" sz="3600" b="1" dirty="0">
                <a:solidFill>
                  <a:schemeClr val="tx1"/>
                </a:solidFill>
              </a:rPr>
              <a:t>What resources are available to me</a:t>
            </a:r>
            <a:r>
              <a:rPr lang="en-US" sz="3600" b="1" dirty="0" smtClean="0">
                <a:solidFill>
                  <a:schemeClr val="tx1"/>
                </a:solidFill>
              </a:rPr>
              <a:t>?</a:t>
            </a:r>
            <a:endParaRPr lang="en-US" sz="3600" dirty="0"/>
          </a:p>
        </p:txBody>
      </p:sp>
    </p:spTree>
    <p:extLst>
      <p:ext uri="{BB962C8B-B14F-4D97-AF65-F5344CB8AC3E}">
        <p14:creationId xmlns:p14="http://schemas.microsoft.com/office/powerpoint/2010/main" val="14570635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45995"/>
            <a:ext cx="9144000" cy="400110"/>
          </a:xfrm>
          <a:prstGeom prst="rect">
            <a:avLst/>
          </a:prstGeom>
        </p:spPr>
        <p:txBody>
          <a:bodyPr wrap="square">
            <a:spAutoFit/>
          </a:bodyPr>
          <a:lstStyle/>
          <a:p>
            <a:pPr algn="ctr"/>
            <a:r>
              <a:rPr lang="en-US" sz="2000" dirty="0" smtClean="0"/>
              <a:t>fhwa.dot.gov/planning/</a:t>
            </a:r>
            <a:r>
              <a:rPr lang="en-US" sz="2000" dirty="0" err="1" smtClean="0"/>
              <a:t>performance_based_planning</a:t>
            </a:r>
            <a:r>
              <a:rPr lang="en-US" sz="2000" dirty="0" smtClean="0"/>
              <a:t>/</a:t>
            </a:r>
            <a:r>
              <a:rPr lang="en-US" sz="2000" dirty="0" err="1" smtClean="0"/>
              <a:t>pbpp_guidebook</a:t>
            </a:r>
            <a:r>
              <a:rPr lang="en-US" sz="2000" dirty="0"/>
              <a:t>/</a:t>
            </a:r>
          </a:p>
        </p:txBody>
      </p:sp>
      <p:pic>
        <p:nvPicPr>
          <p:cNvPr id="3074" name="Picture 2" descr="picture of the cover of the FHWA document titled “Performance-Based Planning and Programming Guidebook” " title="picture of the cover of the FHWA document titled &quot;Performance-Based Planning and Programming Guidebook&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46331"/>
            <a:ext cx="3733799" cy="50097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0993" name="Text Box 2"/>
          <p:cNvSpPr txBox="1">
            <a:spLocks noChangeArrowheads="1"/>
          </p:cNvSpPr>
          <p:nvPr/>
        </p:nvSpPr>
        <p:spPr bwMode="auto">
          <a:xfrm>
            <a:off x="304800" y="915570"/>
            <a:ext cx="4572000" cy="1200329"/>
          </a:xfrm>
          <a:prstGeom prst="rect">
            <a:avLst/>
          </a:prstGeom>
          <a:noFill/>
          <a:ln w="9525">
            <a:noFill/>
            <a:miter lim="800000"/>
            <a:headEnd/>
            <a:tailEnd/>
          </a:ln>
        </p:spPr>
        <p:txBody>
          <a:bodyPr wrap="square">
            <a:spAutoFit/>
          </a:bodyPr>
          <a:lstStyle/>
          <a:p>
            <a:pPr eaLnBrk="0" hangingPunct="0">
              <a:spcBef>
                <a:spcPts val="0"/>
              </a:spcBef>
              <a:spcAft>
                <a:spcPct val="50000"/>
              </a:spcAft>
            </a:pPr>
            <a:r>
              <a:rPr lang="en-US" sz="2400" dirty="0" smtClean="0"/>
              <a:t>FHWA </a:t>
            </a:r>
            <a:r>
              <a:rPr lang="en-US" sz="2400" dirty="0"/>
              <a:t>“</a:t>
            </a:r>
            <a:r>
              <a:rPr lang="en-US" sz="2400" i="1" dirty="0"/>
              <a:t>Performance-Based Planning and Programming </a:t>
            </a:r>
            <a:r>
              <a:rPr lang="en-US" sz="2400" i="1" dirty="0" smtClean="0"/>
              <a:t>Guidebook</a:t>
            </a:r>
            <a:r>
              <a:rPr lang="en-US" sz="2400" dirty="0" smtClean="0"/>
              <a:t>” (September 2013)</a:t>
            </a:r>
            <a:endParaRPr lang="en-US" sz="2400" dirty="0"/>
          </a:p>
        </p:txBody>
      </p:sp>
      <p:sp>
        <p:nvSpPr>
          <p:cNvPr id="12" name="Title 5"/>
          <p:cNvSpPr>
            <a:spLocks noGrp="1"/>
          </p:cNvSpPr>
          <p:nvPr>
            <p:ph type="title"/>
          </p:nvPr>
        </p:nvSpPr>
        <p:spPr>
          <a:xfrm>
            <a:off x="0" y="0"/>
            <a:ext cx="9144000" cy="762000"/>
          </a:xfrm>
        </p:spPr>
        <p:txBody>
          <a:bodyPr/>
          <a:lstStyle/>
          <a:p>
            <a:r>
              <a:rPr lang="en-US" sz="3600" b="1" dirty="0" smtClean="0">
                <a:solidFill>
                  <a:schemeClr val="tx1"/>
                </a:solidFill>
              </a:rPr>
              <a:t>What resources are available to me?</a:t>
            </a:r>
            <a:endParaRPr lang="en-US" sz="3600" b="1" dirty="0">
              <a:solidFill>
                <a:schemeClr val="tx1"/>
              </a:solidFill>
            </a:endParaRPr>
          </a:p>
        </p:txBody>
      </p:sp>
    </p:spTree>
    <p:extLst>
      <p:ext uri="{BB962C8B-B14F-4D97-AF65-F5344CB8AC3E}">
        <p14:creationId xmlns:p14="http://schemas.microsoft.com/office/powerpoint/2010/main" val="21131221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60001"/>
          </a:srgbClr>
        </a:solidFill>
        <a:ln w="19050" cap="flat" cmpd="sng" algn="ctr">
          <a:solidFill>
            <a:srgbClr val="FFFF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00">
            <a:alpha val="60001"/>
          </a:srgbClr>
        </a:solidFill>
        <a:ln w="19050" cap="flat" cmpd="sng" algn="ctr">
          <a:solidFill>
            <a:srgbClr val="FFFF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10051</TotalTime>
  <Words>9282</Words>
  <Application>Microsoft Office PowerPoint</Application>
  <PresentationFormat>On-screen Show (4:3)</PresentationFormat>
  <Paragraphs>663</Paragraphs>
  <Slides>76</Slides>
  <Notes>76</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Digital Dots</vt:lpstr>
      <vt:lpstr>PowerPoint Presentation</vt:lpstr>
      <vt:lpstr>What is NEPA Assumption?</vt:lpstr>
      <vt:lpstr>Why am I here today?</vt:lpstr>
      <vt:lpstr>PowerPoint Presentation</vt:lpstr>
      <vt:lpstr>What resources are available to me?</vt:lpstr>
      <vt:lpstr>What resources are available to me?</vt:lpstr>
      <vt:lpstr>What resources are available to me?</vt:lpstr>
      <vt:lpstr>What resources are available to me?</vt:lpstr>
      <vt:lpstr>What resources are available to me?</vt:lpstr>
      <vt:lpstr>What resources are available to me?</vt:lpstr>
      <vt:lpstr>What resources are available to me?</vt:lpstr>
      <vt:lpstr>What resources are available to me?</vt:lpstr>
      <vt:lpstr>What resources are available to me?</vt:lpstr>
      <vt:lpstr>Where do I fit in?</vt:lpstr>
      <vt:lpstr>PowerPoint Presentation</vt:lpstr>
      <vt:lpstr>PowerPoint Presentation</vt:lpstr>
      <vt:lpstr>PowerPoint Presentation</vt:lpstr>
      <vt:lpstr>Is P&amp;N required for an EIS?</vt:lpstr>
      <vt:lpstr>Is P&amp;N required for an EA?</vt:lpstr>
      <vt:lpstr>What is a “need”?</vt:lpstr>
      <vt:lpstr>What is a “purpose”?</vt:lpstr>
      <vt:lpstr>Are all purposes equal?</vt:lpstr>
      <vt:lpstr>PowerPoint Presentation</vt:lpstr>
      <vt:lpstr>PowerPoint Presentation</vt:lpstr>
      <vt:lpstr>Can I change my P&amp;N?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the safety management process?</vt:lpstr>
      <vt:lpstr>What is network screening?</vt:lpstr>
      <vt:lpstr>What is “diagnosis”?</vt:lpstr>
      <vt:lpstr>How about an example?</vt:lpstr>
      <vt:lpstr>What if there isn’t a crash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“system performance?</vt:lpstr>
      <vt:lpstr>How do I do this?</vt:lpstr>
      <vt:lpstr>What is Identify Gaps?</vt:lpstr>
      <vt:lpstr>PowerPoint Presentation</vt:lpstr>
      <vt:lpstr>How do I do this?</vt:lpstr>
      <vt:lpstr>What is Identify Problems to be fixed?</vt:lpstr>
      <vt:lpstr>How do I do this?</vt:lpstr>
      <vt:lpstr>What is Desired Facility Performance?</vt:lpstr>
      <vt:lpstr>PowerPoint Presentation</vt:lpstr>
      <vt:lpstr>PowerPoint Presentation</vt:lpstr>
      <vt:lpstr>Should my purpose be SMART?</vt:lpstr>
      <vt:lpstr>Want a SMART template?</vt:lpstr>
      <vt:lpstr>What makes a Quality P&amp;N?</vt:lpstr>
      <vt:lpstr>PowerPoint Presentation</vt:lpstr>
      <vt:lpstr>PowerPoint Presentation</vt:lpstr>
    </vt:vector>
  </TitlesOfParts>
  <Company>FHWA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FHWA</dc:creator>
  <cp:lastModifiedBy>Vaughn, Rodney (FHWA)</cp:lastModifiedBy>
  <cp:revision>665</cp:revision>
  <cp:lastPrinted>2013-05-14T12:55:59Z</cp:lastPrinted>
  <dcterms:created xsi:type="dcterms:W3CDTF">2007-11-15T20:42:00Z</dcterms:created>
  <dcterms:modified xsi:type="dcterms:W3CDTF">2015-10-27T16:54:44Z</dcterms:modified>
</cp:coreProperties>
</file>