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Lst>
  <p:sldIdLst>
    <p:sldId id="256" r:id="rId2"/>
    <p:sldId id="258" r:id="rId3"/>
    <p:sldId id="259" r:id="rId4"/>
    <p:sldId id="260" r:id="rId5"/>
    <p:sldId id="261" r:id="rId6"/>
    <p:sldId id="262" r:id="rId7"/>
    <p:sldId id="263" r:id="rId8"/>
    <p:sldId id="29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5" r:id="rId33"/>
    <p:sldId id="288" r:id="rId34"/>
    <p:sldId id="289" r:id="rId35"/>
    <p:sldId id="290" r:id="rId36"/>
    <p:sldId id="291" r:id="rId37"/>
    <p:sldId id="25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14"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60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05157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75218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470645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53373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73721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73430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472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659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45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52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793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72346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26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25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457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49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2/26/2024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09023723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ot.alaska.gov/faiiap/police-fire/recruitment.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304" y="246328"/>
            <a:ext cx="9001462" cy="2387600"/>
          </a:xfrm>
        </p:spPr>
        <p:txBody>
          <a:bodyPr>
            <a:normAutofit fontScale="90000"/>
          </a:bodyPr>
          <a:lstStyle/>
          <a:p>
            <a:pPr algn="ctr"/>
            <a:r>
              <a:rPr lang="en-US" sz="4800" dirty="0"/>
              <a:t>Welcome to the </a:t>
            </a:r>
            <a:br>
              <a:rPr lang="en-US" sz="4800" dirty="0"/>
            </a:br>
            <a:r>
              <a:rPr lang="en-US" sz="4800" dirty="0"/>
              <a:t>Fairbanks International Airport Police &amp; Fire Informational Page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767" y="2773465"/>
            <a:ext cx="1441256" cy="19936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249" y="3902320"/>
            <a:ext cx="2064937" cy="26215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63" y="3770304"/>
            <a:ext cx="2233778" cy="2753588"/>
          </a:xfrm>
          <a:prstGeom prst="rect">
            <a:avLst/>
          </a:prstGeom>
        </p:spPr>
      </p:pic>
    </p:spTree>
    <p:extLst>
      <p:ext uri="{BB962C8B-B14F-4D97-AF65-F5344CB8AC3E}">
        <p14:creationId xmlns:p14="http://schemas.microsoft.com/office/powerpoint/2010/main" val="70427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FAI AIRPORT POLICE &amp; FIRE </a:t>
            </a:r>
            <a:br>
              <a:rPr lang="en-US" dirty="0"/>
            </a:br>
            <a:r>
              <a:rPr lang="en-US" dirty="0"/>
              <a:t>HIRING PROCESS		</a:t>
            </a:r>
          </a:p>
        </p:txBody>
      </p:sp>
      <p:sp>
        <p:nvSpPr>
          <p:cNvPr id="3" name="Content Placeholder 2"/>
          <p:cNvSpPr>
            <a:spLocks noGrp="1"/>
          </p:cNvSpPr>
          <p:nvPr>
            <p:ph idx="1"/>
          </p:nvPr>
        </p:nvSpPr>
        <p:spPr>
          <a:xfrm>
            <a:off x="913795" y="1862356"/>
            <a:ext cx="10353762" cy="4639112"/>
          </a:xfrm>
        </p:spPr>
        <p:txBody>
          <a:bodyPr>
            <a:normAutofit fontScale="92500" lnSpcReduction="10000"/>
          </a:bodyPr>
          <a:lstStyle/>
          <a:p>
            <a:r>
              <a:rPr lang="en-US" sz="1600" dirty="0"/>
              <a:t>Job posting closes</a:t>
            </a:r>
          </a:p>
          <a:p>
            <a:r>
              <a:rPr lang="en-US" sz="1600" dirty="0"/>
              <a:t>Background packets are due (approx. 3 weeks later)</a:t>
            </a:r>
          </a:p>
          <a:p>
            <a:r>
              <a:rPr lang="en-US" sz="1600" dirty="0"/>
              <a:t>Practice PT test (not required, but recommended)</a:t>
            </a:r>
          </a:p>
          <a:p>
            <a:r>
              <a:rPr lang="en-US" sz="1600" dirty="0"/>
              <a:t>Written &amp; PT test (official)</a:t>
            </a:r>
          </a:p>
          <a:p>
            <a:r>
              <a:rPr lang="en-US" sz="1600" dirty="0"/>
              <a:t>Oral Boards with Hiring Committee</a:t>
            </a:r>
          </a:p>
          <a:p>
            <a:r>
              <a:rPr lang="en-US" sz="1600" dirty="0"/>
              <a:t>Background Investigation </a:t>
            </a:r>
          </a:p>
          <a:p>
            <a:r>
              <a:rPr lang="en-US" sz="1600" dirty="0"/>
              <a:t>Voice Stress Analysis </a:t>
            </a:r>
          </a:p>
          <a:p>
            <a:r>
              <a:rPr lang="en-US" sz="1600" dirty="0"/>
              <a:t>Written Psychological testing</a:t>
            </a:r>
          </a:p>
          <a:p>
            <a:r>
              <a:rPr lang="en-US" sz="1600" dirty="0"/>
              <a:t> Interview with Psychologist</a:t>
            </a:r>
          </a:p>
          <a:p>
            <a:r>
              <a:rPr lang="en-US" sz="1600" dirty="0"/>
              <a:t>Medical Screening</a:t>
            </a:r>
          </a:p>
          <a:p>
            <a:r>
              <a:rPr lang="en-US" sz="1600" dirty="0"/>
              <a:t>Official Job Offers</a:t>
            </a:r>
          </a:p>
          <a:p>
            <a:r>
              <a:rPr lang="en-US" sz="1600" dirty="0"/>
              <a:t>Entry Level = 4-6 months hiring process  	 Laterals= expedited hiring process</a:t>
            </a:r>
          </a:p>
          <a:p>
            <a:endParaRPr lang="en-US" sz="1600" dirty="0"/>
          </a:p>
        </p:txBody>
      </p:sp>
    </p:spTree>
    <p:extLst>
      <p:ext uri="{BB962C8B-B14F-4D97-AF65-F5344CB8AC3E}">
        <p14:creationId xmlns:p14="http://schemas.microsoft.com/office/powerpoint/2010/main" val="308322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TEST DATES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ALL TESTING DATES WILL BE LISTED IN YOUR LETTER FROM THE HIRING MANAGER</a:t>
            </a:r>
          </a:p>
          <a:p>
            <a:pPr lvl="1">
              <a:buFont typeface="Wingdings" panose="05000000000000000000" pitchFamily="2" charset="2"/>
              <a:buChar char="Ø"/>
            </a:pPr>
            <a:r>
              <a:rPr lang="en-US" dirty="0">
                <a:hlinkClick r:id="rId2"/>
              </a:rPr>
              <a:t>http://dot.alaska.gov/faiiap/police-fire/recruitment.shtml</a:t>
            </a:r>
            <a:endParaRPr lang="en-US" dirty="0"/>
          </a:p>
          <a:p>
            <a:pPr>
              <a:buFont typeface="Wingdings" panose="05000000000000000000" pitchFamily="2" charset="2"/>
              <a:buChar char="Ø"/>
            </a:pPr>
            <a:r>
              <a:rPr lang="en-US" dirty="0"/>
              <a:t>Testing will take place at the FAI ARC (Airport Response Center) with remote options for those who reside outside of the Fairbanks area</a:t>
            </a:r>
          </a:p>
          <a:p>
            <a:pPr>
              <a:buFont typeface="Wingdings" panose="05000000000000000000" pitchFamily="2" charset="2"/>
              <a:buChar char="Ø"/>
            </a:pPr>
            <a:r>
              <a:rPr lang="en-US" dirty="0"/>
              <a:t>5195 </a:t>
            </a:r>
            <a:r>
              <a:rPr lang="en-US" dirty="0" err="1"/>
              <a:t>Brumbaugh</a:t>
            </a:r>
            <a:r>
              <a:rPr lang="en-US" dirty="0"/>
              <a:t> Blvd., Fairbanks, Alaska 99709</a:t>
            </a:r>
          </a:p>
          <a:p>
            <a:pPr marL="0" indent="0">
              <a:buNone/>
            </a:pPr>
            <a:endParaRPr lang="en-US" dirty="0"/>
          </a:p>
        </p:txBody>
      </p:sp>
    </p:spTree>
    <p:extLst>
      <p:ext uri="{BB962C8B-B14F-4D97-AF65-F5344CB8AC3E}">
        <p14:creationId xmlns:p14="http://schemas.microsoft.com/office/powerpoint/2010/main" val="301961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a:t>
            </a:r>
          </a:p>
        </p:txBody>
      </p:sp>
      <p:sp>
        <p:nvSpPr>
          <p:cNvPr id="3" name="Content Placeholder 2"/>
          <p:cNvSpPr>
            <a:spLocks noGrp="1"/>
          </p:cNvSpPr>
          <p:nvPr>
            <p:ph idx="1"/>
          </p:nvPr>
        </p:nvSpPr>
        <p:spPr/>
        <p:txBody>
          <a:bodyPr>
            <a:normAutofit/>
          </a:bodyPr>
          <a:lstStyle/>
          <a:p>
            <a:r>
              <a:rPr lang="en-US" dirty="0"/>
              <a:t>Push ups (at least 21)</a:t>
            </a:r>
          </a:p>
          <a:p>
            <a:r>
              <a:rPr lang="en-US" dirty="0"/>
              <a:t>Sit-ups (at least 30 in 1 minute or less)</a:t>
            </a:r>
          </a:p>
          <a:p>
            <a:r>
              <a:rPr lang="en-US" dirty="0"/>
              <a:t>1.5 mile run (15:31 or less)</a:t>
            </a:r>
          </a:p>
          <a:p>
            <a:r>
              <a:rPr lang="en-US" dirty="0"/>
              <a:t>Fence Climb (12 seconds or less)</a:t>
            </a:r>
          </a:p>
          <a:p>
            <a:r>
              <a:rPr lang="en-US" dirty="0"/>
              <a:t>Timed firefighting job simulation exercise (4 minutes)</a:t>
            </a:r>
          </a:p>
          <a:p>
            <a:r>
              <a:rPr lang="en-US" dirty="0"/>
              <a:t>Ladder climb</a:t>
            </a:r>
          </a:p>
          <a:p>
            <a:r>
              <a:rPr lang="en-US" dirty="0"/>
              <a:t>Blind hose crawl</a:t>
            </a:r>
          </a:p>
        </p:txBody>
      </p:sp>
    </p:spTree>
    <p:extLst>
      <p:ext uri="{BB962C8B-B14F-4D97-AF65-F5344CB8AC3E}">
        <p14:creationId xmlns:p14="http://schemas.microsoft.com/office/powerpoint/2010/main" val="223900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a:t>
            </a:r>
          </a:p>
        </p:txBody>
      </p:sp>
      <p:sp>
        <p:nvSpPr>
          <p:cNvPr id="3" name="Content Placeholder 2"/>
          <p:cNvSpPr>
            <a:spLocks noGrp="1"/>
          </p:cNvSpPr>
          <p:nvPr>
            <p:ph idx="1"/>
          </p:nvPr>
        </p:nvSpPr>
        <p:spPr/>
        <p:txBody>
          <a:bodyPr>
            <a:normAutofit/>
          </a:bodyPr>
          <a:lstStyle/>
          <a:p>
            <a:r>
              <a:rPr lang="en-US" dirty="0"/>
              <a:t>21 Push-ups (untimed)</a:t>
            </a:r>
          </a:p>
          <a:p>
            <a:r>
              <a:rPr lang="en-US" dirty="0"/>
              <a:t>The applicant starts in the push up position (facing the floor) with hands shoulder width apart. Arms, back and knees are straight, and with both feet (toes) together touching the floor.  From there the applicant will lower their body with his/her arms so that the applicants chest is approximately 3 inches from the floor.  The applicant will then extend their arms to push their body upward until their arms are straight. This cycle will complete one push-up. The applicant must complete 21 consecutive push-ups to pass this portion of the test. There is no time limit and the applicant may rest in the “up” position only with arms, back, and knees straight.</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54410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 (CONT’D)</a:t>
            </a:r>
          </a:p>
        </p:txBody>
      </p:sp>
      <p:sp>
        <p:nvSpPr>
          <p:cNvPr id="3" name="Content Placeholder 2"/>
          <p:cNvSpPr>
            <a:spLocks noGrp="1"/>
          </p:cNvSpPr>
          <p:nvPr>
            <p:ph idx="1"/>
          </p:nvPr>
        </p:nvSpPr>
        <p:spPr/>
        <p:txBody>
          <a:bodyPr>
            <a:normAutofit lnSpcReduction="10000"/>
          </a:bodyPr>
          <a:lstStyle/>
          <a:p>
            <a:r>
              <a:rPr lang="en-US" dirty="0"/>
              <a:t>30 Sit-ups (1 minute)</a:t>
            </a:r>
          </a:p>
          <a:p>
            <a:pPr lvl="1"/>
            <a:r>
              <a:rPr lang="en-US" dirty="0"/>
              <a:t>The applicant starts lying on the floor, face up with knees bent and hands behind their head with fingers interlocked. A test proctor will hold the applicant’s feet on the floor. To begin, the applicant will raise their torso off the floor, flexing at the hip until their elbows touch their knees. From there the applicant will lower their torso until their shoulder blades touch the floor. This cycle will complete one sit-up. To pass this portion of the test the applicant must complete 30 consecutive sit-ups in one minute. Resting is permitted in the up position only (torso off the floor, with elbows touching the knees).  Fingers must remain interlocked behind the head and knees must be kept bent to approximately 90 degrees at all times. The buttocks must remain in contact with the floor at all times during the exercise.</a:t>
            </a:r>
          </a:p>
          <a:p>
            <a:pPr lvl="1"/>
            <a:endParaRPr lang="en-US" dirty="0"/>
          </a:p>
        </p:txBody>
      </p:sp>
    </p:spTree>
    <p:extLst>
      <p:ext uri="{BB962C8B-B14F-4D97-AF65-F5344CB8AC3E}">
        <p14:creationId xmlns:p14="http://schemas.microsoft.com/office/powerpoint/2010/main" val="176136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 (CONT’D)</a:t>
            </a:r>
          </a:p>
        </p:txBody>
      </p:sp>
      <p:sp>
        <p:nvSpPr>
          <p:cNvPr id="3" name="Content Placeholder 2"/>
          <p:cNvSpPr>
            <a:spLocks noGrp="1"/>
          </p:cNvSpPr>
          <p:nvPr>
            <p:ph idx="1"/>
          </p:nvPr>
        </p:nvSpPr>
        <p:spPr/>
        <p:txBody>
          <a:bodyPr>
            <a:normAutofit fontScale="85000" lnSpcReduction="10000"/>
          </a:bodyPr>
          <a:lstStyle/>
          <a:p>
            <a:r>
              <a:rPr lang="en-US" b="1" dirty="0"/>
              <a:t>1.5 Mile Run/Jog</a:t>
            </a:r>
            <a:endParaRPr lang="en-US" dirty="0"/>
          </a:p>
          <a:p>
            <a:pPr lvl="1"/>
            <a:r>
              <a:rPr lang="en-US" sz="1600" dirty="0"/>
              <a:t>This measures the aerobic and cardiovascular fitness of an applicant after an extended physical exertion.  To successfully complete this portion of the test, the applicant must finish a measured 1.5 mile course in 15:31 minutes or less. </a:t>
            </a:r>
          </a:p>
          <a:p>
            <a:r>
              <a:rPr lang="en-US" b="1" dirty="0"/>
              <a:t>Fence Climb</a:t>
            </a:r>
            <a:endParaRPr lang="en-US" dirty="0"/>
          </a:p>
          <a:p>
            <a:pPr lvl="1"/>
            <a:r>
              <a:rPr lang="en-US" sz="1600" dirty="0"/>
              <a:t>This test is designed to determine if a subject has the physical strength and dexterity to climb up and over an eight- (8) foot barrier in </a:t>
            </a:r>
            <a:r>
              <a:rPr lang="en-US" sz="1600" b="1" dirty="0"/>
              <a:t>12 seconds or less</a:t>
            </a:r>
            <a:r>
              <a:rPr lang="en-US" sz="1600" dirty="0"/>
              <a:t>. The time starts with the applicant standing 5 feet from a chain link fence and the time stops when the applicant’s feet touch the ground on the opposite side. The applicant must be able to climb up the chain link fence, over the top and </a:t>
            </a:r>
            <a:r>
              <a:rPr lang="en-US" sz="1600" b="1" u="sng" dirty="0"/>
              <a:t>climb</a:t>
            </a:r>
            <a:r>
              <a:rPr lang="en-US" sz="1600" u="sng" dirty="0"/>
              <a:t> </a:t>
            </a:r>
            <a:r>
              <a:rPr lang="en-US" sz="1600" dirty="0"/>
              <a:t>back down the other side in 12 seconds or less to pass this exercise. Jumping from the top of the fence to the ground is not permitted.</a:t>
            </a:r>
          </a:p>
          <a:p>
            <a:r>
              <a:rPr lang="en-US" b="1" dirty="0"/>
              <a:t>**  FAILURE TO SUCCESSFULLY COMPLETE THE PUSHUPS, SIT-UPS, RUN AND FENCE CLIMB WILL RESULT IN DISQUALIFICATION FROM THE HIRING PROCESS. **</a:t>
            </a:r>
            <a:endParaRPr lang="en-US" dirty="0"/>
          </a:p>
        </p:txBody>
      </p:sp>
    </p:spTree>
    <p:extLst>
      <p:ext uri="{BB962C8B-B14F-4D97-AF65-F5344CB8AC3E}">
        <p14:creationId xmlns:p14="http://schemas.microsoft.com/office/powerpoint/2010/main" val="43836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 (CONT’D)</a:t>
            </a:r>
          </a:p>
        </p:txBody>
      </p:sp>
      <p:sp>
        <p:nvSpPr>
          <p:cNvPr id="3" name="Content Placeholder 2"/>
          <p:cNvSpPr>
            <a:spLocks noGrp="1"/>
          </p:cNvSpPr>
          <p:nvPr>
            <p:ph idx="1"/>
          </p:nvPr>
        </p:nvSpPr>
        <p:spPr/>
        <p:txBody>
          <a:bodyPr>
            <a:normAutofit fontScale="77500" lnSpcReduction="20000"/>
          </a:bodyPr>
          <a:lstStyle/>
          <a:p>
            <a:r>
              <a:rPr lang="en-US" b="1" dirty="0"/>
              <a:t>Timed Firefighter Job Simulation Exercise (scored)</a:t>
            </a:r>
            <a:endParaRPr lang="en-US" dirty="0"/>
          </a:p>
          <a:p>
            <a:r>
              <a:rPr lang="en-US" dirty="0"/>
              <a:t>This test is a series of four- (4) specific fire fighting tasks performed consecutively within a given period of time, which tests the applicants’ strength and endurance on the fire ground. The tasks are comprised of:</a:t>
            </a:r>
          </a:p>
          <a:p>
            <a:pPr lvl="1"/>
            <a:r>
              <a:rPr lang="en-US" dirty="0"/>
              <a:t>Hose pack carry up 2 flights of stairs</a:t>
            </a:r>
          </a:p>
          <a:p>
            <a:pPr lvl="1"/>
            <a:r>
              <a:rPr lang="en-US" dirty="0"/>
              <a:t>Hose roll raise</a:t>
            </a:r>
          </a:p>
          <a:p>
            <a:pPr lvl="1"/>
            <a:r>
              <a:rPr lang="en-US" dirty="0"/>
              <a:t>Charged hose line drag</a:t>
            </a:r>
          </a:p>
          <a:p>
            <a:pPr lvl="1"/>
            <a:r>
              <a:rPr lang="en-US" dirty="0"/>
              <a:t>Body Drag</a:t>
            </a:r>
          </a:p>
          <a:p>
            <a:r>
              <a:rPr lang="en-US" dirty="0"/>
              <a:t> The firefighter exercise is an evaluative station.  Failure to complete the course or completing the course in greater than 4 minutes will not eliminate the applicant from further consideration, however, will reduce the applicant’s total possible points earned for this station.    	</a:t>
            </a:r>
          </a:p>
          <a:p>
            <a:r>
              <a:rPr lang="en-US" dirty="0"/>
              <a:t>The applicant is fitted with a bunker coat and SCBA. The applicant is not breathing SCBA air or wearing the SCBA mask. </a:t>
            </a:r>
          </a:p>
          <a:p>
            <a:endParaRPr lang="en-US" dirty="0"/>
          </a:p>
        </p:txBody>
      </p:sp>
    </p:spTree>
    <p:extLst>
      <p:ext uri="{BB962C8B-B14F-4D97-AF65-F5344CB8AC3E}">
        <p14:creationId xmlns:p14="http://schemas.microsoft.com/office/powerpoint/2010/main" val="410657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 (CONT’D)</a:t>
            </a:r>
          </a:p>
        </p:txBody>
      </p:sp>
      <p:sp>
        <p:nvSpPr>
          <p:cNvPr id="3" name="Content Placeholder 2"/>
          <p:cNvSpPr>
            <a:spLocks noGrp="1"/>
          </p:cNvSpPr>
          <p:nvPr>
            <p:ph idx="1"/>
          </p:nvPr>
        </p:nvSpPr>
        <p:spPr/>
        <p:txBody>
          <a:bodyPr>
            <a:normAutofit fontScale="77500" lnSpcReduction="20000"/>
          </a:bodyPr>
          <a:lstStyle/>
          <a:p>
            <a:r>
              <a:rPr lang="en-US" dirty="0"/>
              <a:t>The test begins with the applicant at the bottom of a stairwell with </a:t>
            </a:r>
            <a:r>
              <a:rPr lang="en-US" b="1" dirty="0"/>
              <a:t>three</a:t>
            </a:r>
            <a:r>
              <a:rPr lang="en-US" dirty="0"/>
              <a:t> (3) 100-ft. hose packs; each weighs approximately 40 pounds. When the time begins, the applicant will carry the hose packs to the second floor one at a time. The hose packs may be carried on the shoulder, under the arm, or with both arms. The applicant may use the handrail when ascending and descending the stairs. When ascending the stairs, the applicant may skip steps, however </a:t>
            </a:r>
            <a:r>
              <a:rPr lang="en-US" b="1" dirty="0"/>
              <a:t>every step must be</a:t>
            </a:r>
            <a:r>
              <a:rPr lang="en-US" dirty="0"/>
              <a:t> </a:t>
            </a:r>
            <a:r>
              <a:rPr lang="en-US" b="1" dirty="0"/>
              <a:t>touched while descending the stairs.  Jumping down the stairwell is not permitted and will result in disqualification.</a:t>
            </a:r>
            <a:r>
              <a:rPr lang="en-US" dirty="0"/>
              <a:t>   If the applicant misses a step on the way down, they will be required to go back and touch it before continuing.</a:t>
            </a:r>
          </a:p>
          <a:p>
            <a:r>
              <a:rPr lang="en-US" dirty="0"/>
              <a:t>After carrying all three (3) hose packs up the stairs, the applicant will remain at the top of the landing and walk out on to the mezzanine. There will be a length of rope hanging over the mezzanine railing. The applicant will take the rope and raise a 50-ft. roll of 3-inch hose weighing approximately 45 pounds that is secured to the end of the rope on the floor below.  The applicant will be required to raise the hose roll over the top of the railing (approximately 16 feet) and place it on the mezzanine. </a:t>
            </a:r>
            <a:r>
              <a:rPr lang="en-US" b="1" dirty="0"/>
              <a:t>The applicant must use a hand over hand technique; the body must</a:t>
            </a:r>
            <a:r>
              <a:rPr lang="en-US" dirty="0"/>
              <a:t> </a:t>
            </a:r>
            <a:r>
              <a:rPr lang="en-US" b="1" dirty="0"/>
              <a:t>remain in contact with the railing. Walking with the rope in any direction will result in disqualification</a:t>
            </a:r>
            <a:endParaRPr lang="en-US" dirty="0"/>
          </a:p>
        </p:txBody>
      </p:sp>
    </p:spTree>
    <p:extLst>
      <p:ext uri="{BB962C8B-B14F-4D97-AF65-F5344CB8AC3E}">
        <p14:creationId xmlns:p14="http://schemas.microsoft.com/office/powerpoint/2010/main" val="249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 (CONT’D)</a:t>
            </a:r>
          </a:p>
        </p:txBody>
      </p:sp>
      <p:sp>
        <p:nvSpPr>
          <p:cNvPr id="3" name="Content Placeholder 2"/>
          <p:cNvSpPr>
            <a:spLocks noGrp="1"/>
          </p:cNvSpPr>
          <p:nvPr>
            <p:ph idx="1"/>
          </p:nvPr>
        </p:nvSpPr>
        <p:spPr/>
        <p:txBody>
          <a:bodyPr>
            <a:normAutofit fontScale="70000" lnSpcReduction="20000"/>
          </a:bodyPr>
          <a:lstStyle/>
          <a:p>
            <a:r>
              <a:rPr lang="en-US" dirty="0"/>
              <a:t>Once the applicant has hoisted the hose roll he/she will descend the stairs and walk approximately thirty (30) feet to 100 feet of charged three (3) inch hose line. From there the applicant will pick up the hose line at the nozzle and drag the hose fifty (50) feet. The hose may be placed over the shoulder or under the arm and dragged. The applicant may not drag the hose line while walking backwards. </a:t>
            </a:r>
          </a:p>
          <a:p>
            <a:r>
              <a:rPr lang="en-US" dirty="0"/>
              <a:t>Once the applicant has dragged the hose line fifty (50) feet, he/she will place the nozzle on the floor and immediately walk approximately thirty (30) feet to a 165 lb. human-shaped dummy. The dummy is to be dragged backward from behind with the applicants back straight and their arms under the dummy’s arms. The applicant may interlock their hands across the dummy’s chest or hold the dummy by the armpits or chest. The applicant must drag the dummy fifty (50) feet.  There is no penalty for resting, or if the applicant stumbles or drops the dummy. If this happens, the applicant must pick up the dummy and resume the test.  </a:t>
            </a:r>
          </a:p>
          <a:p>
            <a:r>
              <a:rPr lang="en-US" dirty="0"/>
              <a:t>After the applicant has dragged the dummy fifty (50) feet, the clock will stop and the test will be finished. To successfully complete this portion of the test the applicant must complete the tasks consecutively within </a:t>
            </a:r>
            <a:r>
              <a:rPr lang="en-US" b="1" dirty="0"/>
              <a:t>four (4) minutes</a:t>
            </a:r>
            <a:r>
              <a:rPr lang="en-US" dirty="0"/>
              <a:t>. Once an applicant has started one task he/she must finish that task before moving on to the next. Failure to complete any one of the tasks or failure to complete the series of tasks in four (4) minutes will reduce the applicant’s total possible points earned for this station. </a:t>
            </a:r>
          </a:p>
          <a:p>
            <a:endParaRPr lang="en-US" dirty="0"/>
          </a:p>
        </p:txBody>
      </p:sp>
    </p:spTree>
    <p:extLst>
      <p:ext uri="{BB962C8B-B14F-4D97-AF65-F5344CB8AC3E}">
        <p14:creationId xmlns:p14="http://schemas.microsoft.com/office/powerpoint/2010/main" val="123712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37460"/>
            <a:ext cx="10353761" cy="1038447"/>
          </a:xfrm>
        </p:spPr>
        <p:txBody>
          <a:bodyPr>
            <a:normAutofit/>
          </a:bodyPr>
          <a:lstStyle/>
          <a:p>
            <a:pPr algn="ctr"/>
            <a:r>
              <a:rPr lang="en-US" sz="4400" dirty="0"/>
              <a:t>PHYSICAL TESTING (CONT’D)</a:t>
            </a:r>
          </a:p>
        </p:txBody>
      </p:sp>
      <p:sp>
        <p:nvSpPr>
          <p:cNvPr id="3" name="Content Placeholder 2"/>
          <p:cNvSpPr>
            <a:spLocks noGrp="1"/>
          </p:cNvSpPr>
          <p:nvPr>
            <p:ph idx="1"/>
          </p:nvPr>
        </p:nvSpPr>
        <p:spPr>
          <a:xfrm>
            <a:off x="913795" y="1275907"/>
            <a:ext cx="10353762" cy="5250727"/>
          </a:xfrm>
        </p:spPr>
        <p:txBody>
          <a:bodyPr>
            <a:normAutofit fontScale="47500" lnSpcReduction="20000"/>
          </a:bodyPr>
          <a:lstStyle/>
          <a:p>
            <a:pPr lvl="0"/>
            <a:r>
              <a:rPr lang="en-US" sz="3000" b="1" dirty="0"/>
              <a:t>Ladder Climb </a:t>
            </a:r>
            <a:endParaRPr lang="en-US" sz="3000" dirty="0"/>
          </a:p>
          <a:p>
            <a:pPr lvl="1"/>
            <a:r>
              <a:rPr lang="en-US" sz="2500" dirty="0"/>
              <a:t>This part of the test is designed to test the applicant’s ability to physically and mentally function in an area elevated above the ground. It also tests the applicant’s ability to ascend and descend a ladder while wearing firefighter protective clothing. The applicant will be fitted with a bunker coat, SCBA pack and helmet. The applicant will not be breathing SCBA air or wearing the SCBA mask. The applicant will be presented with an extension ladder that is already raised and secured. The applicant will be directed to climb the ladder to a height to where both of the applicant’s feet are on the 12</a:t>
            </a:r>
            <a:r>
              <a:rPr lang="en-US" sz="2500" baseline="30000" dirty="0"/>
              <a:t>th</a:t>
            </a:r>
            <a:r>
              <a:rPr lang="en-US" sz="2500" dirty="0"/>
              <a:t> rung of the ladder (approximately 11-12 feet). Once the applicant is standing on the 12</a:t>
            </a:r>
            <a:r>
              <a:rPr lang="en-US" sz="2500" baseline="30000" dirty="0"/>
              <a:t>th</a:t>
            </a:r>
            <a:r>
              <a:rPr lang="en-US" sz="2500" dirty="0"/>
              <a:t> rung, he/she will reach out with one hand and ring a bell suspended adjacent to the ladder. The applicant will then descend the ladder to the ground. There is no time limit for this test. Failure will result if the applicant does not climb to and stand on the 12</a:t>
            </a:r>
            <a:r>
              <a:rPr lang="en-US" sz="2500" baseline="30000" dirty="0"/>
              <a:t>th</a:t>
            </a:r>
            <a:r>
              <a:rPr lang="en-US" sz="2500" dirty="0"/>
              <a:t> rung of the ladder. Failure will also result if the applicant is unable to let go of the ladder with one hand and ring the bell. </a:t>
            </a:r>
          </a:p>
          <a:p>
            <a:r>
              <a:rPr lang="en-US" sz="3000" b="1" dirty="0"/>
              <a:t>Blind Hose Crawl</a:t>
            </a:r>
            <a:endParaRPr lang="en-US" sz="3000" dirty="0"/>
          </a:p>
          <a:p>
            <a:pPr lvl="1"/>
            <a:r>
              <a:rPr lang="en-US" sz="2500" dirty="0"/>
              <a:t>This portion of the test is designed to test the applicant’s ability to physically and mentally function in visually obscured environments with limited mobility wearing firefighter protective clothing. The applicant will be fitted with a bunker coat, SCBA pack, SCBA mask, helmet and gloves. The mask will be blacked out to simulate poor or no visibility conditions, but the applicant will not be required to breath air from the SCBA pack.  The applicant will be directed to one end of a hose line that has been laid out on the floor. The applicant will then crawl on the floor following the hose line until the applicant has reached the other end of the hose or the proctor stops the test.  There is no time limit and applicant needs to reach the other end of the hose to successfully complete the test. The test is to measure the applicants’ ability to maintain composure during low visibility, limited mobility, and moderate stress conditions wearing appropriate fire fighting equipment.</a:t>
            </a:r>
          </a:p>
          <a:p>
            <a:pPr marL="0" indent="0">
              <a:buNone/>
            </a:pPr>
            <a:endParaRPr lang="en-US" sz="2500" dirty="0"/>
          </a:p>
          <a:p>
            <a:r>
              <a:rPr lang="en-US" sz="2600" b="1" dirty="0"/>
              <a:t>THIS IS A PHYSICALLY DEMANDING TEST, WHICH FOCUSES ON UPPER BODY, LOWER BODY AND BACK STRENGTH AS WELL AS ENDURANCE.  IT IS NOT EASY.  </a:t>
            </a:r>
            <a:endParaRPr lang="en-US" sz="2600" dirty="0"/>
          </a:p>
          <a:p>
            <a:pPr marL="0" indent="0">
              <a:buNone/>
            </a:pPr>
            <a:r>
              <a:rPr lang="en-US" sz="2600" b="1" dirty="0"/>
              <a:t>			</a:t>
            </a:r>
            <a:r>
              <a:rPr lang="en-US" sz="2600" b="1" u="sng" dirty="0"/>
              <a:t>PLEASE PREPARE PRIOR TO TAKING THE TEST.</a:t>
            </a:r>
            <a:endParaRPr lang="en-US" sz="2600"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82184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 Hazards POLICE &amp; FIRE DEPARTMENT</a:t>
            </a:r>
          </a:p>
        </p:txBody>
      </p:sp>
      <p:sp>
        <p:nvSpPr>
          <p:cNvPr id="3" name="Content Placeholder 2"/>
          <p:cNvSpPr>
            <a:spLocks noGrp="1"/>
          </p:cNvSpPr>
          <p:nvPr>
            <p:ph idx="1"/>
          </p:nvPr>
        </p:nvSpPr>
        <p:spPr>
          <a:xfrm>
            <a:off x="913795" y="2096063"/>
            <a:ext cx="10353762" cy="4322321"/>
          </a:xfrm>
        </p:spPr>
        <p:txBody>
          <a:bodyPr>
            <a:normAutofit/>
          </a:bodyPr>
          <a:lstStyle/>
          <a:p>
            <a:r>
              <a:rPr lang="en-US" dirty="0"/>
              <a:t>2</a:t>
            </a:r>
            <a:r>
              <a:rPr lang="en-US" baseline="30000" dirty="0"/>
              <a:t>nd</a:t>
            </a:r>
            <a:r>
              <a:rPr lang="en-US" dirty="0"/>
              <a:t> Largest International Airport in Alaska</a:t>
            </a:r>
          </a:p>
          <a:p>
            <a:pPr lvl="1">
              <a:buFont typeface="Arial" panose="020B0604020202020204" pitchFamily="34" charset="0"/>
              <a:buChar char="•"/>
            </a:pPr>
            <a:r>
              <a:rPr lang="en-US" dirty="0"/>
              <a:t>Serving ~1.5 Million passengers annually</a:t>
            </a:r>
          </a:p>
          <a:p>
            <a:r>
              <a:rPr lang="en-US" dirty="0"/>
              <a:t>26 full-time officers</a:t>
            </a:r>
          </a:p>
          <a:p>
            <a:r>
              <a:rPr lang="en-US" dirty="0"/>
              <a:t>7 full-time Emergency Service Dispatchers</a:t>
            </a:r>
          </a:p>
          <a:p>
            <a:r>
              <a:rPr lang="en-US" dirty="0"/>
              <a:t>Emergency Services Responsibilities including:</a:t>
            </a:r>
          </a:p>
          <a:p>
            <a:pPr lvl="1"/>
            <a:r>
              <a:rPr lang="en-US" dirty="0"/>
              <a:t>Proactive Law Enforcement Patrol &amp; Response of Airport Property</a:t>
            </a:r>
          </a:p>
          <a:p>
            <a:pPr lvl="1"/>
            <a:r>
              <a:rPr lang="en-US" dirty="0"/>
              <a:t>Aircraft Rescue Firefighting &amp; </a:t>
            </a:r>
            <a:r>
              <a:rPr lang="en-US" dirty="0" err="1"/>
              <a:t>Haz</a:t>
            </a:r>
            <a:r>
              <a:rPr lang="en-US" dirty="0"/>
              <a:t>-Mat Response</a:t>
            </a:r>
          </a:p>
          <a:p>
            <a:pPr lvl="1"/>
            <a:r>
              <a:rPr lang="en-US" dirty="0"/>
              <a:t>Water Rescue </a:t>
            </a:r>
          </a:p>
          <a:p>
            <a:pPr lvl="1"/>
            <a:r>
              <a:rPr lang="en-US" dirty="0"/>
              <a:t>EMS Response</a:t>
            </a:r>
          </a:p>
          <a:p>
            <a:pPr lvl="1"/>
            <a:r>
              <a:rPr lang="en-US" dirty="0"/>
              <a:t>Specialized LEO/Fire duties with department provided training</a:t>
            </a:r>
          </a:p>
          <a:p>
            <a:endParaRPr lang="en-US" dirty="0"/>
          </a:p>
        </p:txBody>
      </p:sp>
    </p:spTree>
    <p:extLst>
      <p:ext uri="{BB962C8B-B14F-4D97-AF65-F5344CB8AC3E}">
        <p14:creationId xmlns:p14="http://schemas.microsoft.com/office/powerpoint/2010/main" val="252331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PHYSICAL TESTING (CONT’D)</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The Fairbanks International Airport Police and Fire Department wishes you success on the physical fitness portion of the selection process. We recommend that you take the time to properly prepare by starting a fitness program that emphasizes strength, flexibility, and aerobic exercise. </a:t>
            </a:r>
          </a:p>
          <a:p>
            <a:endParaRPr lang="en-US" dirty="0"/>
          </a:p>
          <a:p>
            <a:r>
              <a:rPr lang="en-US" b="1" dirty="0"/>
              <a:t>Remember, before starting any physical exercise program it is recommended that you consult with a medical doctor. </a:t>
            </a:r>
            <a:endParaRPr lang="en-US" dirty="0"/>
          </a:p>
          <a:p>
            <a:endParaRPr lang="en-US" dirty="0"/>
          </a:p>
        </p:txBody>
      </p:sp>
    </p:spTree>
    <p:extLst>
      <p:ext uri="{BB962C8B-B14F-4D97-AF65-F5344CB8AC3E}">
        <p14:creationId xmlns:p14="http://schemas.microsoft.com/office/powerpoint/2010/main" val="71480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318977"/>
            <a:ext cx="10353761" cy="1255437"/>
          </a:xfrm>
        </p:spPr>
        <p:txBody>
          <a:bodyPr>
            <a:normAutofit/>
          </a:bodyPr>
          <a:lstStyle/>
          <a:p>
            <a:pPr algn="ctr"/>
            <a:r>
              <a:rPr lang="en-US" sz="4400" dirty="0"/>
              <a:t>BACKGROUND PACKETS</a:t>
            </a:r>
          </a:p>
        </p:txBody>
      </p:sp>
      <p:sp>
        <p:nvSpPr>
          <p:cNvPr id="3" name="Content Placeholder 2"/>
          <p:cNvSpPr>
            <a:spLocks noGrp="1"/>
          </p:cNvSpPr>
          <p:nvPr>
            <p:ph idx="1"/>
          </p:nvPr>
        </p:nvSpPr>
        <p:spPr>
          <a:xfrm>
            <a:off x="913795" y="1499191"/>
            <a:ext cx="10353762" cy="4893219"/>
          </a:xfrm>
        </p:spPr>
        <p:txBody>
          <a:bodyPr>
            <a:normAutofit fontScale="92500" lnSpcReduction="20000"/>
          </a:bodyPr>
          <a:lstStyle/>
          <a:p>
            <a:r>
              <a:rPr lang="en-US" dirty="0"/>
              <a:t>APSC (Alaska Police Standards Council) F-3 Personal History Statement</a:t>
            </a:r>
          </a:p>
          <a:p>
            <a:r>
              <a:rPr lang="en-US" dirty="0"/>
              <a:t>10 years of employment </a:t>
            </a:r>
          </a:p>
          <a:p>
            <a:r>
              <a:rPr lang="en-US" dirty="0"/>
              <a:t>Residence addresses last 5 years</a:t>
            </a:r>
          </a:p>
          <a:p>
            <a:r>
              <a:rPr lang="en-US" dirty="0"/>
              <a:t>Categories	</a:t>
            </a:r>
          </a:p>
          <a:p>
            <a:pPr lvl="1">
              <a:buFont typeface="Wingdings" panose="05000000000000000000" pitchFamily="2" charset="2"/>
              <a:buChar char="Ø"/>
            </a:pPr>
            <a:r>
              <a:rPr lang="en-US" dirty="0"/>
              <a:t>Personal information</a:t>
            </a:r>
          </a:p>
          <a:p>
            <a:pPr lvl="1">
              <a:buFont typeface="Wingdings" panose="05000000000000000000" pitchFamily="2" charset="2"/>
              <a:buChar char="Ø"/>
            </a:pPr>
            <a:r>
              <a:rPr lang="en-US" dirty="0"/>
              <a:t>Relatives and references</a:t>
            </a:r>
          </a:p>
          <a:p>
            <a:pPr lvl="1">
              <a:buFont typeface="Wingdings" panose="05000000000000000000" pitchFamily="2" charset="2"/>
              <a:buChar char="Ø"/>
            </a:pPr>
            <a:r>
              <a:rPr lang="en-US" dirty="0"/>
              <a:t>Education</a:t>
            </a:r>
          </a:p>
          <a:p>
            <a:pPr lvl="1">
              <a:buFont typeface="Wingdings" panose="05000000000000000000" pitchFamily="2" charset="2"/>
              <a:buChar char="Ø"/>
            </a:pPr>
            <a:r>
              <a:rPr lang="en-US" dirty="0"/>
              <a:t>Residence history (previous 10 years or since age 15)</a:t>
            </a:r>
          </a:p>
          <a:p>
            <a:pPr lvl="1">
              <a:buFont typeface="Wingdings" panose="05000000000000000000" pitchFamily="2" charset="2"/>
              <a:buChar char="Ø"/>
            </a:pPr>
            <a:r>
              <a:rPr lang="en-US" dirty="0"/>
              <a:t>Experience and employment (previous 10 years)</a:t>
            </a:r>
          </a:p>
          <a:p>
            <a:pPr lvl="1">
              <a:buFont typeface="Wingdings" panose="05000000000000000000" pitchFamily="2" charset="2"/>
              <a:buChar char="Ø"/>
            </a:pPr>
            <a:r>
              <a:rPr lang="en-US" dirty="0"/>
              <a:t>Military experience </a:t>
            </a:r>
          </a:p>
          <a:p>
            <a:pPr lvl="1">
              <a:buFont typeface="Wingdings" panose="05000000000000000000" pitchFamily="2" charset="2"/>
              <a:buChar char="Ø"/>
            </a:pPr>
            <a:r>
              <a:rPr lang="en-US" dirty="0"/>
              <a:t>Financial information</a:t>
            </a:r>
          </a:p>
          <a:p>
            <a:pPr lvl="1">
              <a:buFont typeface="Wingdings" panose="05000000000000000000" pitchFamily="2" charset="2"/>
              <a:buChar char="Ø"/>
            </a:pPr>
            <a:r>
              <a:rPr lang="en-US" dirty="0"/>
              <a:t>Legal information (arrests/convictions/criminal involvements)</a:t>
            </a:r>
          </a:p>
          <a:p>
            <a:pPr lvl="1">
              <a:buFont typeface="Wingdings" panose="05000000000000000000" pitchFamily="2" charset="2"/>
              <a:buChar char="Ø"/>
            </a:pPr>
            <a:r>
              <a:rPr lang="en-US" dirty="0"/>
              <a:t>Illegal drug use</a:t>
            </a:r>
          </a:p>
          <a:p>
            <a:pPr lvl="1">
              <a:buFont typeface="Wingdings" panose="05000000000000000000" pitchFamily="2" charset="2"/>
              <a:buChar char="Ø"/>
            </a:pPr>
            <a:r>
              <a:rPr lang="en-US" dirty="0"/>
              <a:t>Motor vehicle driving history</a:t>
            </a:r>
          </a:p>
          <a:p>
            <a:pPr marL="457200" lvl="1" indent="0">
              <a:buNone/>
            </a:pPr>
            <a:endParaRPr lang="en-US" dirty="0"/>
          </a:p>
        </p:txBody>
      </p:sp>
    </p:spTree>
    <p:extLst>
      <p:ext uri="{BB962C8B-B14F-4D97-AF65-F5344CB8AC3E}">
        <p14:creationId xmlns:p14="http://schemas.microsoft.com/office/powerpoint/2010/main" val="129384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BACKGROUND PACKETS (cont’d)</a:t>
            </a:r>
          </a:p>
        </p:txBody>
      </p:sp>
      <p:sp>
        <p:nvSpPr>
          <p:cNvPr id="3" name="Content Placeholder 2"/>
          <p:cNvSpPr>
            <a:spLocks noGrp="1"/>
          </p:cNvSpPr>
          <p:nvPr>
            <p:ph idx="1"/>
          </p:nvPr>
        </p:nvSpPr>
        <p:spPr/>
        <p:txBody>
          <a:bodyPr>
            <a:normAutofit lnSpcReduction="10000"/>
          </a:bodyPr>
          <a:lstStyle/>
          <a:p>
            <a:r>
              <a:rPr lang="en-US" dirty="0"/>
              <a:t>Screened for any automatic disqualifications</a:t>
            </a:r>
          </a:p>
          <a:p>
            <a:r>
              <a:rPr lang="en-US" dirty="0"/>
              <a:t>Check your “junk” email folder for instruction email from hiring manager</a:t>
            </a:r>
          </a:p>
          <a:p>
            <a:endParaRPr lang="en-US" dirty="0"/>
          </a:p>
          <a:p>
            <a:endParaRPr lang="en-US" dirty="0"/>
          </a:p>
          <a:p>
            <a:endParaRPr lang="en-US" dirty="0"/>
          </a:p>
          <a:p>
            <a:pPr marL="0" indent="0" algn="ctr">
              <a:buNone/>
            </a:pPr>
            <a:r>
              <a:rPr lang="en-US" sz="3200" b="1" u="sng" dirty="0">
                <a:solidFill>
                  <a:srgbClr val="FF0000"/>
                </a:solidFill>
              </a:rPr>
              <a:t>****ADDRESS/ PHONE CHANGES? </a:t>
            </a:r>
          </a:p>
          <a:p>
            <a:pPr marL="0" indent="0" algn="ctr">
              <a:buNone/>
            </a:pPr>
            <a:r>
              <a:rPr lang="en-US" sz="3200" b="1" u="sng" dirty="0">
                <a:solidFill>
                  <a:srgbClr val="FF0000"/>
                </a:solidFill>
              </a:rPr>
              <a:t>YOU MUST KEEP US UPDATED****</a:t>
            </a:r>
          </a:p>
        </p:txBody>
      </p:sp>
    </p:spTree>
    <p:extLst>
      <p:ext uri="{BB962C8B-B14F-4D97-AF65-F5344CB8AC3E}">
        <p14:creationId xmlns:p14="http://schemas.microsoft.com/office/powerpoint/2010/main" val="383967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03639"/>
            <a:ext cx="10353761" cy="1326321"/>
          </a:xfrm>
        </p:spPr>
        <p:txBody>
          <a:bodyPr>
            <a:normAutofit/>
          </a:bodyPr>
          <a:lstStyle/>
          <a:p>
            <a:pPr algn="ctr"/>
            <a:r>
              <a:rPr lang="en-US" sz="4400" dirty="0"/>
              <a:t>HELPFUL HINTS</a:t>
            </a:r>
          </a:p>
        </p:txBody>
      </p:sp>
      <p:sp>
        <p:nvSpPr>
          <p:cNvPr id="3" name="Content Placeholder 2"/>
          <p:cNvSpPr>
            <a:spLocks noGrp="1"/>
          </p:cNvSpPr>
          <p:nvPr>
            <p:ph idx="1"/>
          </p:nvPr>
        </p:nvSpPr>
        <p:spPr>
          <a:xfrm>
            <a:off x="913795" y="1562986"/>
            <a:ext cx="10353762" cy="4228214"/>
          </a:xfrm>
        </p:spPr>
        <p:txBody>
          <a:bodyPr>
            <a:normAutofit fontScale="92500" lnSpcReduction="10000"/>
          </a:bodyPr>
          <a:lstStyle/>
          <a:p>
            <a:r>
              <a:rPr lang="en-US" dirty="0"/>
              <a:t>Address people by title - sir/ma’am unless told otherwise</a:t>
            </a:r>
          </a:p>
          <a:p>
            <a:r>
              <a:rPr lang="en-US" dirty="0"/>
              <a:t>Arrive at every appointment at least 15 minutes early</a:t>
            </a:r>
          </a:p>
          <a:p>
            <a:r>
              <a:rPr lang="en-US" dirty="0"/>
              <a:t>Grooming/ Dress</a:t>
            </a:r>
          </a:p>
          <a:p>
            <a:pPr lvl="1">
              <a:buFont typeface="Arial" panose="020B0604020202020204" pitchFamily="34" charset="0"/>
              <a:buChar char="•"/>
            </a:pPr>
            <a:r>
              <a:rPr lang="en-US" dirty="0"/>
              <a:t>Formal business attire</a:t>
            </a:r>
          </a:p>
          <a:p>
            <a:pPr lvl="1">
              <a:buFont typeface="Arial" panose="020B0604020202020204" pitchFamily="34" charset="0"/>
              <a:buChar char="•"/>
            </a:pPr>
            <a:r>
              <a:rPr lang="en-US" dirty="0"/>
              <a:t>No jeans, t-shirts, baseball caps</a:t>
            </a:r>
          </a:p>
          <a:p>
            <a:pPr lvl="1">
              <a:buFont typeface="Arial" panose="020B0604020202020204" pitchFamily="34" charset="0"/>
              <a:buChar char="•"/>
            </a:pPr>
            <a:r>
              <a:rPr lang="en-US" dirty="0"/>
              <a:t>Remove any piercings (except ladies are allowed appropriate sized earrings)</a:t>
            </a:r>
          </a:p>
          <a:p>
            <a:pPr lvl="1">
              <a:buFont typeface="Arial" panose="020B0604020202020204" pitchFamily="34" charset="0"/>
              <a:buChar char="•"/>
            </a:pPr>
            <a:r>
              <a:rPr lang="en-US" dirty="0"/>
              <a:t>Trimmed mustaches and goatees are ok, no beards or long sideburns</a:t>
            </a:r>
          </a:p>
          <a:p>
            <a:pPr lvl="1">
              <a:buFont typeface="Arial" panose="020B0604020202020204" pitchFamily="34" charset="0"/>
              <a:buChar char="•"/>
            </a:pPr>
            <a:r>
              <a:rPr lang="en-US" dirty="0"/>
              <a:t>No tattoos above neck or on hands; can be covered (hair/clothes)</a:t>
            </a:r>
          </a:p>
          <a:p>
            <a:pPr lvl="1">
              <a:buFont typeface="Arial" panose="020B0604020202020204" pitchFamily="34" charset="0"/>
              <a:buChar char="•"/>
            </a:pPr>
            <a:r>
              <a:rPr lang="en-US" dirty="0"/>
              <a:t>When leaving messages, spell your name, leave your phone #</a:t>
            </a:r>
          </a:p>
          <a:p>
            <a:pPr lvl="1">
              <a:buFont typeface="Arial" panose="020B0604020202020204" pitchFamily="34" charset="0"/>
              <a:buChar char="•"/>
            </a:pPr>
            <a:r>
              <a:rPr lang="en-US" dirty="0"/>
              <a:t>Your voicemail box (ID yourself and/or number). Is your VM set-up? Is it full?</a:t>
            </a:r>
          </a:p>
          <a:p>
            <a:pPr lvl="1">
              <a:buFont typeface="Arial" panose="020B0604020202020204" pitchFamily="34" charset="0"/>
              <a:buChar char="•"/>
            </a:pPr>
            <a:r>
              <a:rPr lang="en-US" dirty="0"/>
              <a:t>Emails: Formal</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08806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03639"/>
            <a:ext cx="10353761" cy="1326321"/>
          </a:xfrm>
        </p:spPr>
        <p:txBody>
          <a:bodyPr>
            <a:normAutofit/>
          </a:bodyPr>
          <a:lstStyle/>
          <a:p>
            <a:pPr algn="ctr"/>
            <a:r>
              <a:rPr lang="en-US" sz="4400" dirty="0"/>
              <a:t>INTERVIEWS</a:t>
            </a:r>
          </a:p>
        </p:txBody>
      </p:sp>
      <p:sp>
        <p:nvSpPr>
          <p:cNvPr id="3" name="Content Placeholder 2"/>
          <p:cNvSpPr>
            <a:spLocks noGrp="1"/>
          </p:cNvSpPr>
          <p:nvPr>
            <p:ph idx="1"/>
          </p:nvPr>
        </p:nvSpPr>
        <p:spPr>
          <a:xfrm>
            <a:off x="913795" y="1581432"/>
            <a:ext cx="10353762" cy="4659880"/>
          </a:xfrm>
        </p:spPr>
        <p:txBody>
          <a:bodyPr>
            <a:normAutofit/>
          </a:bodyPr>
          <a:lstStyle/>
          <a:p>
            <a:r>
              <a:rPr lang="en-US" dirty="0"/>
              <a:t>Interviews with a 3-4 person panel </a:t>
            </a:r>
          </a:p>
          <a:p>
            <a:r>
              <a:rPr lang="en-US" dirty="0"/>
              <a:t>20 questions </a:t>
            </a:r>
          </a:p>
          <a:p>
            <a:pPr lvl="1">
              <a:buFont typeface="Wingdings" panose="05000000000000000000" pitchFamily="2" charset="2"/>
              <a:buChar char="v"/>
            </a:pPr>
            <a:r>
              <a:rPr lang="en-US" dirty="0"/>
              <a:t>Experience/ training</a:t>
            </a:r>
          </a:p>
          <a:p>
            <a:pPr lvl="1">
              <a:buFont typeface="Wingdings" panose="05000000000000000000" pitchFamily="2" charset="2"/>
              <a:buChar char="v"/>
            </a:pPr>
            <a:r>
              <a:rPr lang="en-US" dirty="0"/>
              <a:t>Communication skills</a:t>
            </a:r>
          </a:p>
          <a:p>
            <a:pPr lvl="1">
              <a:buFont typeface="Wingdings" panose="05000000000000000000" pitchFamily="2" charset="2"/>
              <a:buChar char="v"/>
            </a:pPr>
            <a:r>
              <a:rPr lang="en-US" dirty="0"/>
              <a:t>Integrity</a:t>
            </a:r>
          </a:p>
          <a:p>
            <a:pPr lvl="1">
              <a:buFont typeface="Wingdings" panose="05000000000000000000" pitchFamily="2" charset="2"/>
              <a:buChar char="v"/>
            </a:pPr>
            <a:r>
              <a:rPr lang="en-US" dirty="0"/>
              <a:t>Problem solving</a:t>
            </a:r>
          </a:p>
          <a:p>
            <a:pPr lvl="1">
              <a:buFont typeface="Wingdings" panose="05000000000000000000" pitchFamily="2" charset="2"/>
              <a:buChar char="v"/>
            </a:pPr>
            <a:r>
              <a:rPr lang="en-US" dirty="0"/>
              <a:t>Interest &amp; motivation</a:t>
            </a:r>
          </a:p>
          <a:p>
            <a:pPr lvl="1">
              <a:buFont typeface="Wingdings" panose="05000000000000000000" pitchFamily="2" charset="2"/>
              <a:buChar char="v"/>
            </a:pPr>
            <a:r>
              <a:rPr lang="en-US" dirty="0"/>
              <a:t>Background</a:t>
            </a:r>
          </a:p>
          <a:p>
            <a:pPr lvl="1">
              <a:buFont typeface="Wingdings" panose="05000000000000000000" pitchFamily="2" charset="2"/>
              <a:buChar char="v"/>
            </a:pPr>
            <a:r>
              <a:rPr lang="en-US" dirty="0"/>
              <a:t>Problem solving</a:t>
            </a:r>
          </a:p>
          <a:p>
            <a:pPr lvl="1">
              <a:buFont typeface="Wingdings" panose="05000000000000000000" pitchFamily="2" charset="2"/>
              <a:buChar char="v"/>
            </a:pPr>
            <a:r>
              <a:rPr lang="en-US" dirty="0"/>
              <a:t>Diversity </a:t>
            </a:r>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380850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INTERVIEWS CONTINUTED</a:t>
            </a:r>
          </a:p>
        </p:txBody>
      </p:sp>
      <p:sp>
        <p:nvSpPr>
          <p:cNvPr id="3" name="Content Placeholder 2"/>
          <p:cNvSpPr>
            <a:spLocks noGrp="1"/>
          </p:cNvSpPr>
          <p:nvPr>
            <p:ph idx="1"/>
          </p:nvPr>
        </p:nvSpPr>
        <p:spPr/>
        <p:txBody>
          <a:bodyPr/>
          <a:lstStyle/>
          <a:p>
            <a:r>
              <a:rPr lang="en-US" dirty="0"/>
              <a:t>This is a formal interview, please dress appropriately.</a:t>
            </a:r>
          </a:p>
          <a:p>
            <a:r>
              <a:rPr lang="en-US" dirty="0"/>
              <a:t>The oral board wants to get to know you. Don’t be afraid to talk about yourself or explain your answers based on your experience.</a:t>
            </a:r>
          </a:p>
          <a:p>
            <a:r>
              <a:rPr lang="en-US" dirty="0"/>
              <a:t>Listen carefully and answer completely (multi-part questions).</a:t>
            </a:r>
          </a:p>
          <a:p>
            <a:r>
              <a:rPr lang="en-US" dirty="0"/>
              <a:t>Be mindful of your posture.</a:t>
            </a:r>
          </a:p>
          <a:p>
            <a:r>
              <a:rPr lang="en-US" dirty="0"/>
              <a:t>SELL yourself!</a:t>
            </a:r>
          </a:p>
        </p:txBody>
      </p:sp>
    </p:spTree>
    <p:extLst>
      <p:ext uri="{BB962C8B-B14F-4D97-AF65-F5344CB8AC3E}">
        <p14:creationId xmlns:p14="http://schemas.microsoft.com/office/powerpoint/2010/main" val="389741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9" y="609600"/>
            <a:ext cx="10834576" cy="1326321"/>
          </a:xfrm>
        </p:spPr>
        <p:txBody>
          <a:bodyPr>
            <a:normAutofit/>
          </a:bodyPr>
          <a:lstStyle/>
          <a:p>
            <a:pPr algn="ctr"/>
            <a:r>
              <a:rPr lang="en-US" sz="4200" dirty="0"/>
              <a:t>Why Do You Want to Work for Us?</a:t>
            </a:r>
          </a:p>
        </p:txBody>
      </p:sp>
      <p:sp>
        <p:nvSpPr>
          <p:cNvPr id="3" name="Content Placeholder 2"/>
          <p:cNvSpPr>
            <a:spLocks noGrp="1"/>
          </p:cNvSpPr>
          <p:nvPr>
            <p:ph idx="1"/>
          </p:nvPr>
        </p:nvSpPr>
        <p:spPr/>
        <p:txBody>
          <a:bodyPr/>
          <a:lstStyle/>
          <a:p>
            <a:r>
              <a:rPr lang="en-US" dirty="0"/>
              <a:t>Do you have any special skills or experience?</a:t>
            </a:r>
          </a:p>
          <a:p>
            <a:r>
              <a:rPr lang="en-US" dirty="0"/>
              <a:t>Have you considered all aspects of the job?</a:t>
            </a:r>
          </a:p>
          <a:p>
            <a:r>
              <a:rPr lang="en-US" dirty="0"/>
              <a:t>What skills do you think are important?</a:t>
            </a:r>
          </a:p>
          <a:p>
            <a:r>
              <a:rPr lang="en-US" dirty="0"/>
              <a:t>What is the most common sense response?</a:t>
            </a:r>
          </a:p>
          <a:p>
            <a:r>
              <a:rPr lang="en-US" dirty="0"/>
              <a:t>Be honest and open regarding your past!</a:t>
            </a:r>
          </a:p>
          <a:p>
            <a:pPr marL="0" indent="0">
              <a:buNone/>
            </a:pPr>
            <a:endParaRPr lang="en-US" dirty="0"/>
          </a:p>
        </p:txBody>
      </p:sp>
    </p:spTree>
    <p:extLst>
      <p:ext uri="{BB962C8B-B14F-4D97-AF65-F5344CB8AC3E}">
        <p14:creationId xmlns:p14="http://schemas.microsoft.com/office/powerpoint/2010/main" val="893937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VETERAN’S PREFERENCE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Veterans and National Guard members must be afforded consideration. All applicants who meet the minimum qualifications will be given consideration.</a:t>
            </a:r>
          </a:p>
          <a:p>
            <a:r>
              <a:rPr lang="en-US" sz="2400" dirty="0"/>
              <a:t>Disabled veterans and a former Prisoner of War shall be afforded an opportunity to interview. All applicants who meet minimum qualifications will be afforded the opportunity to interview.</a:t>
            </a:r>
          </a:p>
        </p:txBody>
      </p:sp>
    </p:spTree>
    <p:extLst>
      <p:ext uri="{BB962C8B-B14F-4D97-AF65-F5344CB8AC3E}">
        <p14:creationId xmlns:p14="http://schemas.microsoft.com/office/powerpoint/2010/main" val="3416100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BACKGROUND INVESTIGATION</a:t>
            </a:r>
          </a:p>
        </p:txBody>
      </p:sp>
      <p:sp>
        <p:nvSpPr>
          <p:cNvPr id="3" name="Content Placeholder 2"/>
          <p:cNvSpPr>
            <a:spLocks noGrp="1"/>
          </p:cNvSpPr>
          <p:nvPr>
            <p:ph idx="1"/>
          </p:nvPr>
        </p:nvSpPr>
        <p:spPr/>
        <p:txBody>
          <a:bodyPr/>
          <a:lstStyle/>
          <a:p>
            <a:r>
              <a:rPr lang="en-US" dirty="0"/>
              <a:t>The longest part of the process</a:t>
            </a:r>
          </a:p>
          <a:p>
            <a:pPr lvl="1">
              <a:buFont typeface="Wingdings" panose="05000000000000000000" pitchFamily="2" charset="2"/>
              <a:buChar char="v"/>
            </a:pPr>
            <a:r>
              <a:rPr lang="en-US" dirty="0"/>
              <a:t>Looks at your stability, maturity, ability and reliability.</a:t>
            </a:r>
          </a:p>
          <a:p>
            <a:pPr lvl="1">
              <a:buFont typeface="Wingdings" panose="05000000000000000000" pitchFamily="2" charset="2"/>
              <a:buChar char="v"/>
            </a:pPr>
            <a:r>
              <a:rPr lang="en-US" dirty="0"/>
              <a:t>We will contact your 6 references as well as your current and past employers.</a:t>
            </a:r>
          </a:p>
          <a:p>
            <a:pPr lvl="1">
              <a:buFont typeface="Wingdings" panose="05000000000000000000" pitchFamily="2" charset="2"/>
              <a:buChar char="v"/>
            </a:pPr>
            <a:r>
              <a:rPr lang="en-US" dirty="0"/>
              <a:t>Credit issues: bankruptcy, re-possessions, collection agencies, garnished wages, bad checks, income tax issues, foreclosures.</a:t>
            </a:r>
          </a:p>
          <a:p>
            <a:pPr lvl="1">
              <a:buFont typeface="Wingdings" panose="05000000000000000000" pitchFamily="2" charset="2"/>
              <a:buChar char="v"/>
            </a:pPr>
            <a:r>
              <a:rPr lang="en-US" dirty="0"/>
              <a:t>Social networking (Facebook, Instagram, Snapchat, etc.) pages.</a:t>
            </a:r>
          </a:p>
        </p:txBody>
      </p:sp>
    </p:spTree>
    <p:extLst>
      <p:ext uri="{BB962C8B-B14F-4D97-AF65-F5344CB8AC3E}">
        <p14:creationId xmlns:p14="http://schemas.microsoft.com/office/powerpoint/2010/main" val="392581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Military</a:t>
            </a:r>
          </a:p>
        </p:txBody>
      </p:sp>
      <p:sp>
        <p:nvSpPr>
          <p:cNvPr id="3" name="Content Placeholder 2"/>
          <p:cNvSpPr>
            <a:spLocks noGrp="1"/>
          </p:cNvSpPr>
          <p:nvPr>
            <p:ph idx="1"/>
          </p:nvPr>
        </p:nvSpPr>
        <p:spPr/>
        <p:txBody>
          <a:bodyPr/>
          <a:lstStyle/>
          <a:p>
            <a:r>
              <a:rPr lang="en-US" dirty="0"/>
              <a:t>If you are still serving, background investigators will request to see your military evaluations</a:t>
            </a:r>
          </a:p>
          <a:p>
            <a:pPr lvl="1"/>
            <a:r>
              <a:rPr lang="en-US" dirty="0"/>
              <a:t>Assemble them now to make it easier later, before you are discharged</a:t>
            </a:r>
          </a:p>
          <a:p>
            <a:pPr lvl="1"/>
            <a:endParaRPr lang="en-US" dirty="0"/>
          </a:p>
          <a:p>
            <a:pPr marL="457200" lvl="1" indent="0">
              <a:buNone/>
            </a:pPr>
            <a:endParaRPr lang="en-US" dirty="0"/>
          </a:p>
        </p:txBody>
      </p:sp>
    </p:spTree>
    <p:extLst>
      <p:ext uri="{BB962C8B-B14F-4D97-AF65-F5344CB8AC3E}">
        <p14:creationId xmlns:p14="http://schemas.microsoft.com/office/powerpoint/2010/main" val="22575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FAI AIRPORT POLICE &amp; FIRE </a:t>
            </a:r>
            <a:br>
              <a:rPr lang="en-US" sz="4000" dirty="0"/>
            </a:br>
            <a:r>
              <a:rPr lang="en-US" sz="4000" dirty="0"/>
              <a:t>VISION &amp; VALUES</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b="1" u="sng" dirty="0"/>
              <a:t>Mission</a:t>
            </a:r>
          </a:p>
          <a:p>
            <a:pPr marL="0" indent="0" algn="ctr">
              <a:buNone/>
            </a:pPr>
            <a:r>
              <a:rPr lang="en-US" dirty="0"/>
              <a:t>Providing professional public safety services to the Fairbanks International Airport community</a:t>
            </a:r>
          </a:p>
          <a:p>
            <a:pPr marL="0" indent="0" algn="ctr">
              <a:buNone/>
            </a:pPr>
            <a:r>
              <a:rPr lang="en-US" b="1" u="sng" dirty="0"/>
              <a:t>Values</a:t>
            </a:r>
          </a:p>
          <a:p>
            <a:pPr>
              <a:buFont typeface="Wingdings" panose="05000000000000000000" pitchFamily="2" charset="2"/>
              <a:buChar char="§"/>
            </a:pPr>
            <a:r>
              <a:rPr lang="en-US" b="1" u="sng" dirty="0"/>
              <a:t>Integrity-</a:t>
            </a:r>
            <a:r>
              <a:rPr lang="en-US" dirty="0"/>
              <a:t> The honest and uncompromising ethical performance of our duties, in word and action.</a:t>
            </a:r>
          </a:p>
          <a:p>
            <a:pPr>
              <a:buFont typeface="Wingdings" panose="05000000000000000000" pitchFamily="2" charset="2"/>
              <a:buChar char="§"/>
            </a:pPr>
            <a:r>
              <a:rPr lang="en-US" b="1" u="sng" dirty="0"/>
              <a:t>Service-</a:t>
            </a:r>
            <a:r>
              <a:rPr lang="en-US" dirty="0"/>
              <a:t> The provision of quality emergency services to the FAI community through selfless dedication and performance of duties.</a:t>
            </a:r>
          </a:p>
          <a:p>
            <a:pPr>
              <a:buFont typeface="Wingdings" panose="05000000000000000000" pitchFamily="2" charset="2"/>
              <a:buChar char="§"/>
            </a:pPr>
            <a:r>
              <a:rPr lang="en-US" b="1" u="sng" dirty="0"/>
              <a:t>Courage-</a:t>
            </a:r>
            <a:r>
              <a:rPr lang="en-US" dirty="0"/>
              <a:t> Conviction to act in the face of danger and adversity.</a:t>
            </a:r>
          </a:p>
          <a:p>
            <a:pPr>
              <a:buFont typeface="Wingdings" panose="05000000000000000000" pitchFamily="2" charset="2"/>
              <a:buChar char="§"/>
            </a:pPr>
            <a:r>
              <a:rPr lang="en-US" b="1" u="sng" dirty="0"/>
              <a:t>Respect- </a:t>
            </a:r>
            <a:r>
              <a:rPr lang="en-US" dirty="0"/>
              <a:t>Faithful performance of our profession without biases and respect for all.</a:t>
            </a:r>
          </a:p>
          <a:p>
            <a:pPr>
              <a:buFont typeface="Wingdings" panose="05000000000000000000" pitchFamily="2" charset="2"/>
              <a:buChar char="§"/>
            </a:pPr>
            <a:r>
              <a:rPr lang="en-US" b="1" u="sng" dirty="0"/>
              <a:t>Vigilance-</a:t>
            </a:r>
            <a:r>
              <a:rPr lang="en-US" dirty="0"/>
              <a:t> Against threats to the airport community and in preparation for emergencies.</a:t>
            </a:r>
          </a:p>
          <a:p>
            <a:pPr>
              <a:buFont typeface="Wingdings" panose="05000000000000000000" pitchFamily="2" charset="2"/>
              <a:buChar char="§"/>
            </a:pPr>
            <a:endParaRPr lang="en-US" dirty="0"/>
          </a:p>
          <a:p>
            <a:pPr marL="0" indent="0" algn="ctr">
              <a:buNone/>
            </a:pPr>
            <a:endParaRPr lang="en-US" i="1" dirty="0"/>
          </a:p>
        </p:txBody>
      </p:sp>
    </p:spTree>
    <p:extLst>
      <p:ext uri="{BB962C8B-B14F-4D97-AF65-F5344CB8AC3E}">
        <p14:creationId xmlns:p14="http://schemas.microsoft.com/office/powerpoint/2010/main" val="3328679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8" y="609600"/>
            <a:ext cx="11047227" cy="1326321"/>
          </a:xfrm>
        </p:spPr>
        <p:txBody>
          <a:bodyPr>
            <a:normAutofit/>
          </a:bodyPr>
          <a:lstStyle/>
          <a:p>
            <a:pPr algn="ctr"/>
            <a:r>
              <a:rPr lang="en-US" sz="4400" dirty="0"/>
              <a:t>VOICE STRESS ANYALSIS/POLYGRAPH TESTING</a:t>
            </a:r>
          </a:p>
        </p:txBody>
      </p:sp>
      <p:sp>
        <p:nvSpPr>
          <p:cNvPr id="3" name="Content Placeholder 2"/>
          <p:cNvSpPr>
            <a:spLocks noGrp="1"/>
          </p:cNvSpPr>
          <p:nvPr>
            <p:ph idx="1"/>
          </p:nvPr>
        </p:nvSpPr>
        <p:spPr/>
        <p:txBody>
          <a:bodyPr/>
          <a:lstStyle/>
          <a:p>
            <a:pPr lvl="1"/>
            <a:r>
              <a:rPr lang="en-US" dirty="0"/>
              <a:t>Dress: business casual</a:t>
            </a:r>
          </a:p>
          <a:p>
            <a:pPr lvl="1"/>
            <a:r>
              <a:rPr lang="en-US" dirty="0"/>
              <a:t>Plan for 2 hours</a:t>
            </a:r>
          </a:p>
          <a:p>
            <a:pPr lvl="1"/>
            <a:r>
              <a:rPr lang="en-US" dirty="0"/>
              <a:t>Initial interview will cover all questions previously answered in the background packet, as well as any red flags that may have arisen during the course of the background investigation</a:t>
            </a:r>
          </a:p>
          <a:p>
            <a:pPr lvl="1"/>
            <a:r>
              <a:rPr lang="en-US" dirty="0"/>
              <a:t>If you are going to breakdown and “come clean” – now is the time</a:t>
            </a:r>
          </a:p>
          <a:p>
            <a:pPr lvl="1"/>
            <a:r>
              <a:rPr lang="en-US" dirty="0"/>
              <a:t>There are no surprise questions</a:t>
            </a:r>
          </a:p>
        </p:txBody>
      </p:sp>
    </p:spTree>
    <p:extLst>
      <p:ext uri="{BB962C8B-B14F-4D97-AF65-F5344CB8AC3E}">
        <p14:creationId xmlns:p14="http://schemas.microsoft.com/office/powerpoint/2010/main" val="162848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PSYCHOLOGICAL EXAM</a:t>
            </a:r>
            <a:br>
              <a:rPr lang="en-US" sz="4400" dirty="0"/>
            </a:br>
            <a:r>
              <a:rPr lang="en-US" sz="4400" dirty="0"/>
              <a:t>Written &amp; In person </a:t>
            </a:r>
          </a:p>
        </p:txBody>
      </p:sp>
      <p:sp>
        <p:nvSpPr>
          <p:cNvPr id="3" name="Content Placeholder 2"/>
          <p:cNvSpPr>
            <a:spLocks noGrp="1"/>
          </p:cNvSpPr>
          <p:nvPr>
            <p:ph idx="1"/>
          </p:nvPr>
        </p:nvSpPr>
        <p:spPr/>
        <p:txBody>
          <a:bodyPr/>
          <a:lstStyle/>
          <a:p>
            <a:r>
              <a:rPr lang="en-US" dirty="0"/>
              <a:t>ALLOW 3-4 HOURS</a:t>
            </a:r>
          </a:p>
          <a:p>
            <a:r>
              <a:rPr lang="en-US" dirty="0"/>
              <a:t>Dress: business casual</a:t>
            </a:r>
          </a:p>
          <a:p>
            <a:r>
              <a:rPr lang="en-US" dirty="0"/>
              <a:t>500-600 question bubble test</a:t>
            </a:r>
          </a:p>
          <a:p>
            <a:r>
              <a:rPr lang="en-US" dirty="0"/>
              <a:t>Scheduled appointment with Psychologist</a:t>
            </a:r>
          </a:p>
          <a:p>
            <a:r>
              <a:rPr lang="en-US" dirty="0"/>
              <a:t>We will not challenge the final results of the psych exam!</a:t>
            </a:r>
          </a:p>
          <a:p>
            <a:endParaRPr lang="en-US" dirty="0"/>
          </a:p>
        </p:txBody>
      </p:sp>
    </p:spTree>
    <p:extLst>
      <p:ext uri="{BB962C8B-B14F-4D97-AF65-F5344CB8AC3E}">
        <p14:creationId xmlns:p14="http://schemas.microsoft.com/office/powerpoint/2010/main" val="228401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HIRING PROCESS</a:t>
            </a:r>
          </a:p>
        </p:txBody>
      </p:sp>
      <p:sp>
        <p:nvSpPr>
          <p:cNvPr id="3" name="Content Placeholder 2"/>
          <p:cNvSpPr>
            <a:spLocks noGrp="1"/>
          </p:cNvSpPr>
          <p:nvPr>
            <p:ph idx="1"/>
          </p:nvPr>
        </p:nvSpPr>
        <p:spPr/>
        <p:txBody>
          <a:bodyPr/>
          <a:lstStyle/>
          <a:p>
            <a:pPr marL="400050" lvl="1" indent="0" algn="ctr">
              <a:buNone/>
            </a:pPr>
            <a:endParaRPr lang="en-US" sz="3200" dirty="0"/>
          </a:p>
          <a:p>
            <a:pPr marL="400050" lvl="1" indent="0" algn="ctr">
              <a:buNone/>
            </a:pPr>
            <a:r>
              <a:rPr lang="en-US" sz="3200" dirty="0"/>
              <a:t>Upon successful completion of a background investigation and interview, you are close to an</a:t>
            </a:r>
          </a:p>
          <a:p>
            <a:pPr marL="400050" lvl="1" indent="0" algn="ctr">
              <a:buNone/>
            </a:pPr>
            <a:r>
              <a:rPr lang="en-US" sz="3200" dirty="0"/>
              <a:t> offer of employment. </a:t>
            </a:r>
            <a:endParaRPr lang="en-US" dirty="0"/>
          </a:p>
        </p:txBody>
      </p:sp>
    </p:spTree>
    <p:extLst>
      <p:ext uri="{BB962C8B-B14F-4D97-AF65-F5344CB8AC3E}">
        <p14:creationId xmlns:p14="http://schemas.microsoft.com/office/powerpoint/2010/main" val="2095040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MEDICAL EXAM</a:t>
            </a:r>
          </a:p>
        </p:txBody>
      </p:sp>
      <p:sp>
        <p:nvSpPr>
          <p:cNvPr id="3" name="Content Placeholder 2"/>
          <p:cNvSpPr>
            <a:spLocks noGrp="1"/>
          </p:cNvSpPr>
          <p:nvPr>
            <p:ph idx="1"/>
          </p:nvPr>
        </p:nvSpPr>
        <p:spPr/>
        <p:txBody>
          <a:bodyPr>
            <a:normAutofit/>
          </a:bodyPr>
          <a:lstStyle/>
          <a:p>
            <a:r>
              <a:rPr lang="en-US" dirty="0"/>
              <a:t>Administered by local contracted doctor</a:t>
            </a:r>
          </a:p>
          <a:p>
            <a:r>
              <a:rPr lang="en-US" dirty="0"/>
              <a:t>Basic health and fitness for duty</a:t>
            </a:r>
          </a:p>
          <a:p>
            <a:r>
              <a:rPr lang="en-US" dirty="0"/>
              <a:t>Blood work including drug test</a:t>
            </a:r>
          </a:p>
          <a:p>
            <a:r>
              <a:rPr lang="en-US" dirty="0"/>
              <a:t>Cardiac stress test </a:t>
            </a:r>
          </a:p>
          <a:p>
            <a:r>
              <a:rPr lang="en-US" dirty="0"/>
              <a:t>X-rays</a:t>
            </a:r>
          </a:p>
          <a:p>
            <a:r>
              <a:rPr lang="en-US" dirty="0"/>
              <a:t>Vision &amp; hearing test	</a:t>
            </a:r>
          </a:p>
          <a:p>
            <a:r>
              <a:rPr lang="en-US" dirty="0"/>
              <a:t>We will not challenge the doctor’s findings</a:t>
            </a:r>
          </a:p>
        </p:txBody>
      </p:sp>
    </p:spTree>
    <p:extLst>
      <p:ext uri="{BB962C8B-B14F-4D97-AF65-F5344CB8AC3E}">
        <p14:creationId xmlns:p14="http://schemas.microsoft.com/office/powerpoint/2010/main" val="7724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CONGRATULATIONS!</a:t>
            </a:r>
            <a:br>
              <a:rPr lang="en-US" dirty="0"/>
            </a:br>
            <a:endParaRPr lang="en-US" dirty="0"/>
          </a:p>
        </p:txBody>
      </p:sp>
      <p:sp>
        <p:nvSpPr>
          <p:cNvPr id="3" name="Content Placeholder 2"/>
          <p:cNvSpPr>
            <a:spLocks noGrp="1"/>
          </p:cNvSpPr>
          <p:nvPr>
            <p:ph idx="1"/>
          </p:nvPr>
        </p:nvSpPr>
        <p:spPr/>
        <p:txBody>
          <a:bodyPr/>
          <a:lstStyle/>
          <a:p>
            <a:r>
              <a:rPr lang="en-US" dirty="0"/>
              <a:t>If you successfully pass everything to this point, you might be offered the job!</a:t>
            </a:r>
          </a:p>
          <a:p>
            <a:r>
              <a:rPr lang="en-US" dirty="0"/>
              <a:t>If you are given a job offer…get ready, because the next year will be training!</a:t>
            </a:r>
          </a:p>
        </p:txBody>
      </p:sp>
    </p:spTree>
    <p:extLst>
      <p:ext uri="{BB962C8B-B14F-4D97-AF65-F5344CB8AC3E}">
        <p14:creationId xmlns:p14="http://schemas.microsoft.com/office/powerpoint/2010/main" val="2905626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4400" dirty="0"/>
              <a:t>TRAINING PROGRAMS</a:t>
            </a:r>
          </a:p>
        </p:txBody>
      </p:sp>
      <p:sp>
        <p:nvSpPr>
          <p:cNvPr id="3" name="Content Placeholder 2"/>
          <p:cNvSpPr>
            <a:spLocks noGrp="1"/>
          </p:cNvSpPr>
          <p:nvPr>
            <p:ph idx="1"/>
          </p:nvPr>
        </p:nvSpPr>
        <p:spPr/>
        <p:txBody>
          <a:bodyPr/>
          <a:lstStyle/>
          <a:p>
            <a:r>
              <a:rPr lang="en-US" dirty="0"/>
              <a:t>You are on the payroll and will be paid for all hours you are in training status</a:t>
            </a:r>
          </a:p>
          <a:p>
            <a:r>
              <a:rPr lang="en-US" dirty="0"/>
              <a:t>You will either start in the Firefighting Academy or the Alaska Law Enforcement Training Academy</a:t>
            </a:r>
          </a:p>
          <a:p>
            <a:r>
              <a:rPr lang="en-US" dirty="0"/>
              <a:t>Basic Firefighting &amp; Aircraft Rescue- 9 weeks total/1 week in Kenai, Alaska or Montana, scheduling dependent.</a:t>
            </a:r>
          </a:p>
          <a:p>
            <a:r>
              <a:rPr lang="en-US" dirty="0"/>
              <a:t>Alaska Law Enforcement Training Academy - 16 weeks in Sitka, Alaska</a:t>
            </a:r>
          </a:p>
          <a:p>
            <a:r>
              <a:rPr lang="en-US" dirty="0"/>
              <a:t>Field Training -14 weeks on average </a:t>
            </a:r>
          </a:p>
          <a:p>
            <a:endParaRPr lang="en-US" dirty="0"/>
          </a:p>
          <a:p>
            <a:endParaRPr lang="en-US" dirty="0"/>
          </a:p>
        </p:txBody>
      </p:sp>
    </p:spTree>
    <p:extLst>
      <p:ext uri="{BB962C8B-B14F-4D97-AF65-F5344CB8AC3E}">
        <p14:creationId xmlns:p14="http://schemas.microsoft.com/office/powerpoint/2010/main" val="1475011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HAVE YOU CONSIDERED ALL ASPECTS OF THE JOB?</a:t>
            </a:r>
          </a:p>
        </p:txBody>
      </p:sp>
      <p:sp>
        <p:nvSpPr>
          <p:cNvPr id="3" name="Content Placeholder 2"/>
          <p:cNvSpPr>
            <a:spLocks noGrp="1"/>
          </p:cNvSpPr>
          <p:nvPr>
            <p:ph idx="1"/>
          </p:nvPr>
        </p:nvSpPr>
        <p:spPr/>
        <p:txBody>
          <a:bodyPr>
            <a:normAutofit fontScale="92500" lnSpcReduction="20000"/>
          </a:bodyPr>
          <a:lstStyle/>
          <a:p>
            <a:r>
              <a:rPr lang="en-US" dirty="0"/>
              <a:t>You may be dealing with violent, suicidal, mentally disturbed, homeless, drunk &amp; deceased persons.</a:t>
            </a:r>
          </a:p>
          <a:p>
            <a:r>
              <a:rPr lang="en-US" dirty="0"/>
              <a:t>You may be dealing with crimes involving children and elderly people, domestic assaults, overdoses, and collisions.  This is a profession where most people do not like you - your patience and mental strength will be tested.</a:t>
            </a:r>
          </a:p>
          <a:p>
            <a:r>
              <a:rPr lang="en-US" dirty="0"/>
              <a:t>You will be driving 4-8 hours a day, working shift work &amp; holidays, documenting everything you do, and being accountable on &amp; off duty.</a:t>
            </a:r>
          </a:p>
          <a:p>
            <a:r>
              <a:rPr lang="en-US" dirty="0"/>
              <a:t>You will be fighting fires, responding to plane crashes and medical emergencies.</a:t>
            </a:r>
          </a:p>
          <a:p>
            <a:r>
              <a:rPr lang="en-US" dirty="0"/>
              <a:t>This is a fun, exciting and rewarding career, but it is inherently dangerous.</a:t>
            </a:r>
          </a:p>
          <a:p>
            <a:r>
              <a:rPr lang="en-US" dirty="0"/>
              <a:t>You CAN make a difference in other’s lives.</a:t>
            </a:r>
          </a:p>
        </p:txBody>
      </p:sp>
    </p:spTree>
    <p:extLst>
      <p:ext uri="{BB962C8B-B14F-4D97-AF65-F5344CB8AC3E}">
        <p14:creationId xmlns:p14="http://schemas.microsoft.com/office/powerpoint/2010/main" val="115783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FAIRBANKS INTERNATIONAL AIRPORT POLICE &amp; FIRE </a:t>
            </a:r>
          </a:p>
        </p:txBody>
      </p:sp>
      <p:sp>
        <p:nvSpPr>
          <p:cNvPr id="3" name="Content Placeholder 2"/>
          <p:cNvSpPr>
            <a:spLocks noGrp="1"/>
          </p:cNvSpPr>
          <p:nvPr>
            <p:ph idx="1"/>
          </p:nvPr>
        </p:nvSpPr>
        <p:spPr>
          <a:xfrm>
            <a:off x="913795" y="2096063"/>
            <a:ext cx="10353762" cy="4212457"/>
          </a:xfrm>
        </p:spPr>
        <p:txBody>
          <a:bodyPr>
            <a:normAutofit/>
          </a:bodyPr>
          <a:lstStyle/>
          <a:p>
            <a:pPr>
              <a:buFont typeface="Wingdings" panose="05000000000000000000" pitchFamily="2" charset="2"/>
              <a:buChar char="v"/>
            </a:pPr>
            <a:r>
              <a:rPr lang="en-US" sz="2800" dirty="0"/>
              <a:t>Chief Craig Lewis</a:t>
            </a:r>
          </a:p>
          <a:p>
            <a:pPr lvl="1">
              <a:buFont typeface="Wingdings" panose="05000000000000000000" pitchFamily="2" charset="2"/>
              <a:buChar char="v"/>
            </a:pPr>
            <a:r>
              <a:rPr lang="en-US" sz="2400" dirty="0"/>
              <a:t>Deputy Chief Daniel Pratt</a:t>
            </a:r>
            <a:endParaRPr lang="en-US" sz="2000" dirty="0"/>
          </a:p>
          <a:p>
            <a:pPr lvl="2">
              <a:buFont typeface="Wingdings" panose="05000000000000000000" pitchFamily="2" charset="2"/>
              <a:buChar char="v"/>
            </a:pPr>
            <a:r>
              <a:rPr lang="en-US" sz="2000" dirty="0"/>
              <a:t>Lieutenant Pete Hawbaker</a:t>
            </a:r>
          </a:p>
          <a:p>
            <a:pPr lvl="2">
              <a:buFont typeface="Wingdings" panose="05000000000000000000" pitchFamily="2" charset="2"/>
              <a:buChar char="v"/>
            </a:pPr>
            <a:r>
              <a:rPr lang="en-US" sz="2000" dirty="0"/>
              <a:t>Lieutenant Gary Olsen-Saville</a:t>
            </a:r>
          </a:p>
          <a:p>
            <a:pPr lvl="2">
              <a:buFont typeface="Wingdings" panose="05000000000000000000" pitchFamily="2" charset="2"/>
              <a:buChar char="v"/>
            </a:pPr>
            <a:r>
              <a:rPr lang="en-US" sz="2000" dirty="0"/>
              <a:t>Lieutenant (vacant)</a:t>
            </a:r>
          </a:p>
          <a:p>
            <a:pPr lvl="1">
              <a:buFont typeface="Wingdings" panose="05000000000000000000" pitchFamily="2" charset="2"/>
              <a:buChar char="v"/>
            </a:pPr>
            <a:r>
              <a:rPr lang="en-US" sz="2400" dirty="0"/>
              <a:t> Training Coordinator Robert Harley</a:t>
            </a:r>
          </a:p>
        </p:txBody>
      </p:sp>
    </p:spTree>
    <p:extLst>
      <p:ext uri="{BB962C8B-B14F-4D97-AF65-F5344CB8AC3E}">
        <p14:creationId xmlns:p14="http://schemas.microsoft.com/office/powerpoint/2010/main" val="270809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26828"/>
            <a:ext cx="10353761" cy="1326321"/>
          </a:xfrm>
        </p:spPr>
        <p:txBody>
          <a:bodyPr>
            <a:normAutofit/>
          </a:bodyPr>
          <a:lstStyle/>
          <a:p>
            <a:pPr algn="ctr"/>
            <a:r>
              <a:rPr lang="en-US" sz="4400" dirty="0"/>
              <a:t>Salary &amp; WAGES</a:t>
            </a:r>
          </a:p>
        </p:txBody>
      </p:sp>
      <p:sp>
        <p:nvSpPr>
          <p:cNvPr id="3" name="Content Placeholder 2"/>
          <p:cNvSpPr>
            <a:spLocks noGrp="1"/>
          </p:cNvSpPr>
          <p:nvPr>
            <p:ph idx="1"/>
          </p:nvPr>
        </p:nvSpPr>
        <p:spPr>
          <a:xfrm>
            <a:off x="913795" y="1733106"/>
            <a:ext cx="10353762" cy="4355805"/>
          </a:xfrm>
        </p:spPr>
        <p:txBody>
          <a:bodyPr>
            <a:normAutofit fontScale="92500" lnSpcReduction="10000"/>
          </a:bodyPr>
          <a:lstStyle/>
          <a:p>
            <a:r>
              <a:rPr lang="en-US" dirty="0"/>
              <a:t>Starting salary after July 1, 2024 is $38.20-$42.67/hour = $79,456-$88,753 (DOE) </a:t>
            </a:r>
          </a:p>
          <a:p>
            <a:r>
              <a:rPr lang="en-US" dirty="0"/>
              <a:t>Once off of probation (typically at 1 year mark), salary is $50.53-$56.43/hour = $105,102-$117,374 (DOE – this includes the 10% raise on 7/1/25)</a:t>
            </a:r>
          </a:p>
          <a:p>
            <a:r>
              <a:rPr lang="en-US" dirty="0"/>
              <a:t> Salary listed above does not include any overtime, shift differential, holiday or other incentive pays.</a:t>
            </a:r>
          </a:p>
          <a:p>
            <a:r>
              <a:rPr lang="en-US" dirty="0"/>
              <a:t>6 levels of APFO positions with increasing responsibilities create long term promotional opportunities</a:t>
            </a:r>
          </a:p>
          <a:p>
            <a:r>
              <a:rPr lang="en-US" dirty="0"/>
              <a:t>Equipment needs for the job is provided by the airport, including ballistic vest, duty belt, firearms, uniforms, &amp; fire fighting turnouts. </a:t>
            </a:r>
          </a:p>
          <a:p>
            <a:r>
              <a:rPr lang="en-US" dirty="0"/>
              <a:t>Laterals:  Prior experience as a certified Police Officer, EMS provider, or Firefighter may qualify you for the higher listed starting pay.</a:t>
            </a:r>
          </a:p>
          <a:p>
            <a:endParaRPr lang="en-US" dirty="0"/>
          </a:p>
        </p:txBody>
      </p:sp>
    </p:spTree>
    <p:extLst>
      <p:ext uri="{BB962C8B-B14F-4D97-AF65-F5344CB8AC3E}">
        <p14:creationId xmlns:p14="http://schemas.microsoft.com/office/powerpoint/2010/main" val="269985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BENEFITS</a:t>
            </a:r>
          </a:p>
        </p:txBody>
      </p:sp>
      <p:sp>
        <p:nvSpPr>
          <p:cNvPr id="3" name="Content Placeholder 2"/>
          <p:cNvSpPr>
            <a:spLocks noGrp="1"/>
          </p:cNvSpPr>
          <p:nvPr>
            <p:ph idx="1"/>
          </p:nvPr>
        </p:nvSpPr>
        <p:spPr/>
        <p:txBody>
          <a:bodyPr>
            <a:normAutofit/>
          </a:bodyPr>
          <a:lstStyle/>
          <a:p>
            <a:r>
              <a:rPr lang="en-US" b="1" u="sng" dirty="0"/>
              <a:t>MEDICAL:</a:t>
            </a:r>
            <a:r>
              <a:rPr lang="en-US" b="1" dirty="0"/>
              <a:t> </a:t>
            </a:r>
            <a:r>
              <a:rPr lang="en-US" dirty="0"/>
              <a:t> AETNA through the ASEA Health Trust</a:t>
            </a:r>
          </a:p>
          <a:p>
            <a:r>
              <a:rPr lang="en-US" b="1" u="sng" dirty="0"/>
              <a:t>DENTAL and VISION:</a:t>
            </a:r>
            <a:r>
              <a:rPr lang="en-US" b="1" dirty="0"/>
              <a:t>  </a:t>
            </a:r>
            <a:r>
              <a:rPr lang="en-US" dirty="0"/>
              <a:t>MODA/ Alaska Care through the ASEA Health Trust</a:t>
            </a:r>
          </a:p>
          <a:p>
            <a:r>
              <a:rPr lang="en-US" b="1" dirty="0"/>
              <a:t>PERS/TRS Defined Contribution Retirement Plan w/ Supplemental Benefits System and Deferred Compensation options.  </a:t>
            </a:r>
          </a:p>
          <a:p>
            <a:endParaRPr lang="en-US" b="1" u="sng" dirty="0"/>
          </a:p>
        </p:txBody>
      </p:sp>
    </p:spTree>
    <p:extLst>
      <p:ext uri="{BB962C8B-B14F-4D97-AF65-F5344CB8AC3E}">
        <p14:creationId xmlns:p14="http://schemas.microsoft.com/office/powerpoint/2010/main" val="856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WHEN DO BENEFITS START?</a:t>
            </a:r>
          </a:p>
        </p:txBody>
      </p:sp>
      <p:sp>
        <p:nvSpPr>
          <p:cNvPr id="3" name="Content Placeholder 2"/>
          <p:cNvSpPr>
            <a:spLocks noGrp="1"/>
          </p:cNvSpPr>
          <p:nvPr>
            <p:ph idx="1"/>
          </p:nvPr>
        </p:nvSpPr>
        <p:spPr>
          <a:xfrm>
            <a:off x="913795" y="2096064"/>
            <a:ext cx="10353762" cy="4120098"/>
          </a:xfrm>
        </p:spPr>
        <p:txBody>
          <a:bodyPr>
            <a:normAutofit fontScale="92500" lnSpcReduction="10000"/>
          </a:bodyPr>
          <a:lstStyle/>
          <a:p>
            <a:r>
              <a:rPr lang="en-US" u="sng" dirty="0"/>
              <a:t>Insurance:</a:t>
            </a:r>
            <a:r>
              <a:rPr lang="en-US" dirty="0"/>
              <a:t>  Thirty (30) days after you start, on the first day of the following month</a:t>
            </a:r>
          </a:p>
          <a:p>
            <a:endParaRPr lang="en-US" u="sng" dirty="0"/>
          </a:p>
          <a:p>
            <a:r>
              <a:rPr lang="en-US" u="sng" dirty="0"/>
              <a:t>Vacation: </a:t>
            </a:r>
          </a:p>
          <a:p>
            <a:pPr marL="0" indent="0">
              <a:buNone/>
            </a:pPr>
            <a:r>
              <a:rPr lang="en-US" dirty="0"/>
              <a:t>	1-2 yrs.=14 hours per month</a:t>
            </a:r>
          </a:p>
          <a:p>
            <a:pPr marL="0" indent="0">
              <a:buNone/>
            </a:pPr>
            <a:r>
              <a:rPr lang="en-US" dirty="0"/>
              <a:t>	2-5 yrs.=17.5 hours per month</a:t>
            </a:r>
          </a:p>
          <a:p>
            <a:pPr marL="0" indent="0">
              <a:buNone/>
            </a:pPr>
            <a:r>
              <a:rPr lang="en-US" dirty="0"/>
              <a:t>	5-10yrs.=21 hours per month</a:t>
            </a:r>
          </a:p>
          <a:p>
            <a:pPr marL="0" indent="0">
              <a:buNone/>
            </a:pPr>
            <a:r>
              <a:rPr lang="en-US" dirty="0"/>
              <a:t>	10-15yrs.= 24.5 hours per month</a:t>
            </a:r>
          </a:p>
          <a:p>
            <a:pPr marL="0" indent="0">
              <a:buNone/>
            </a:pPr>
            <a:r>
              <a:rPr lang="en-US" dirty="0"/>
              <a:t>	15 years or more = 28 hours per month</a:t>
            </a:r>
          </a:p>
          <a:p>
            <a:pPr marL="0" indent="0">
              <a:buNone/>
            </a:pPr>
            <a:r>
              <a:rPr lang="en-US" dirty="0"/>
              <a:t>Worked holidays may also be converted to personal leave</a:t>
            </a:r>
          </a:p>
        </p:txBody>
      </p:sp>
    </p:spTree>
    <p:extLst>
      <p:ext uri="{BB962C8B-B14F-4D97-AF65-F5344CB8AC3E}">
        <p14:creationId xmlns:p14="http://schemas.microsoft.com/office/powerpoint/2010/main" val="53525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Public Safety Shift Work</a:t>
            </a:r>
          </a:p>
        </p:txBody>
      </p:sp>
      <p:sp>
        <p:nvSpPr>
          <p:cNvPr id="3" name="Content Placeholder 2"/>
          <p:cNvSpPr>
            <a:spLocks noGrp="1"/>
          </p:cNvSpPr>
          <p:nvPr>
            <p:ph idx="1"/>
          </p:nvPr>
        </p:nvSpPr>
        <p:spPr/>
        <p:txBody>
          <a:bodyPr/>
          <a:lstStyle/>
          <a:p>
            <a:r>
              <a:rPr lang="en-US" sz="2400" dirty="0"/>
              <a:t>All new hires will work a training schedule, which typically consists of five 8-hour days or four 10-hour days.  This may be altered dependent on training needs.</a:t>
            </a:r>
          </a:p>
          <a:p>
            <a:r>
              <a:rPr lang="en-US" sz="2400" dirty="0"/>
              <a:t>Once a new officer is fully trained, he or she is able to transition to a 24-hour, 3 days on/6 days off schedule. </a:t>
            </a:r>
            <a:br>
              <a:rPr lang="en-US" dirty="0"/>
            </a:br>
            <a:endParaRPr lang="en-US" dirty="0"/>
          </a:p>
        </p:txBody>
      </p:sp>
    </p:spTree>
    <p:extLst>
      <p:ext uri="{BB962C8B-B14F-4D97-AF65-F5344CB8AC3E}">
        <p14:creationId xmlns:p14="http://schemas.microsoft.com/office/powerpoint/2010/main" val="86659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16195"/>
            <a:ext cx="10353761" cy="1326321"/>
          </a:xfrm>
        </p:spPr>
        <p:txBody>
          <a:bodyPr>
            <a:normAutofit/>
          </a:bodyPr>
          <a:lstStyle/>
          <a:p>
            <a:pPr algn="ctr"/>
            <a:r>
              <a:rPr lang="en-US" sz="4000" dirty="0"/>
              <a:t>Incentive Pays</a:t>
            </a:r>
          </a:p>
        </p:txBody>
      </p:sp>
      <p:sp>
        <p:nvSpPr>
          <p:cNvPr id="3" name="Content Placeholder 2"/>
          <p:cNvSpPr>
            <a:spLocks noGrp="1"/>
          </p:cNvSpPr>
          <p:nvPr>
            <p:ph idx="1"/>
          </p:nvPr>
        </p:nvSpPr>
        <p:spPr>
          <a:xfrm>
            <a:off x="913795" y="1201479"/>
            <a:ext cx="10353762" cy="5148987"/>
          </a:xfrm>
        </p:spPr>
        <p:txBody>
          <a:bodyPr>
            <a:normAutofit lnSpcReduction="10000"/>
          </a:bodyPr>
          <a:lstStyle/>
          <a:p>
            <a:r>
              <a:rPr lang="en-US" dirty="0"/>
              <a:t>Shift Differential:</a:t>
            </a:r>
          </a:p>
          <a:p>
            <a:pPr lvl="1"/>
            <a:r>
              <a:rPr lang="en-US" dirty="0"/>
              <a:t>All hours worked between midnight and 0800 – 7.5%</a:t>
            </a:r>
          </a:p>
          <a:p>
            <a:pPr lvl="1"/>
            <a:r>
              <a:rPr lang="en-US" dirty="0"/>
              <a:t>All hours worked between 1600-midnight – 3.75%</a:t>
            </a:r>
          </a:p>
          <a:p>
            <a:pPr lvl="1"/>
            <a:r>
              <a:rPr lang="en-US" dirty="0"/>
              <a:t>Anyone on the 24-hour schedule earns 3.75% on all hours worked, no matter the time of day</a:t>
            </a:r>
          </a:p>
          <a:p>
            <a:r>
              <a:rPr lang="en-US" dirty="0"/>
              <a:t>Recall pay – 3 hours of OT</a:t>
            </a:r>
          </a:p>
          <a:p>
            <a:r>
              <a:rPr lang="en-US" dirty="0"/>
              <a:t>Field Training Officer (FTO) – 7.5% while training new officers</a:t>
            </a:r>
          </a:p>
          <a:p>
            <a:r>
              <a:rPr lang="en-US" dirty="0"/>
              <a:t>Acting Watch Commander (AWC) – 5% while in acting status</a:t>
            </a:r>
          </a:p>
          <a:p>
            <a:r>
              <a:rPr lang="en-US" dirty="0"/>
              <a:t>Instructor Premium Pay – 5% while teaching</a:t>
            </a:r>
          </a:p>
          <a:p>
            <a:r>
              <a:rPr lang="en-US" dirty="0"/>
              <a:t>SERT Team – 5% for all hours worked</a:t>
            </a:r>
          </a:p>
          <a:p>
            <a:r>
              <a:rPr lang="en-US" dirty="0"/>
              <a:t>Advanced Pay for Investigator or K9</a:t>
            </a:r>
          </a:p>
          <a:p>
            <a:r>
              <a:rPr lang="en-US" dirty="0"/>
              <a:t>Bachelor’s Degree or Advanced Police Certification is 3.75% </a:t>
            </a:r>
          </a:p>
          <a:p>
            <a:endParaRPr lang="en-US" dirty="0"/>
          </a:p>
          <a:p>
            <a:endParaRPr lang="en-US" dirty="0"/>
          </a:p>
          <a:p>
            <a:pPr lvl="1"/>
            <a:endParaRPr lang="en-US" dirty="0"/>
          </a:p>
        </p:txBody>
      </p:sp>
    </p:spTree>
    <p:extLst>
      <p:ext uri="{BB962C8B-B14F-4D97-AF65-F5344CB8AC3E}">
        <p14:creationId xmlns:p14="http://schemas.microsoft.com/office/powerpoint/2010/main" val="424121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cap="all" dirty="0"/>
              <a:t>Qualifications &amp; Disqualifiers</a:t>
            </a:r>
          </a:p>
        </p:txBody>
      </p:sp>
      <p:sp>
        <p:nvSpPr>
          <p:cNvPr id="3" name="Content Placeholder 2"/>
          <p:cNvSpPr>
            <a:spLocks noGrp="1"/>
          </p:cNvSpPr>
          <p:nvPr>
            <p:ph idx="1"/>
          </p:nvPr>
        </p:nvSpPr>
        <p:spPr/>
        <p:txBody>
          <a:bodyPr>
            <a:normAutofit lnSpcReduction="10000"/>
          </a:bodyPr>
          <a:lstStyle/>
          <a:p>
            <a:r>
              <a:rPr lang="en-US" dirty="0"/>
              <a:t>U.S. Citizen or Legal Permanent Resident</a:t>
            </a:r>
          </a:p>
          <a:p>
            <a:r>
              <a:rPr lang="en-US" dirty="0"/>
              <a:t>20 years old to apply, 21 when hired; no upper age limit</a:t>
            </a:r>
          </a:p>
          <a:p>
            <a:r>
              <a:rPr lang="en-US" dirty="0"/>
              <a:t>Read, speak and write English fluently</a:t>
            </a:r>
          </a:p>
          <a:p>
            <a:r>
              <a:rPr lang="en-US" dirty="0"/>
              <a:t>High School diploma or GED</a:t>
            </a:r>
          </a:p>
          <a:p>
            <a:r>
              <a:rPr lang="en-US" dirty="0"/>
              <a:t>AK State driver’s license (or can obtain)</a:t>
            </a:r>
          </a:p>
          <a:p>
            <a:r>
              <a:rPr lang="en-US" dirty="0"/>
              <a:t>See list of Automatic Disqualifiers on web page</a:t>
            </a:r>
          </a:p>
          <a:p>
            <a:r>
              <a:rPr lang="en-US" dirty="0"/>
              <a:t>What may disqualify you: drugs, crimes, driving, domestic violence, dishonorable military discharge - </a:t>
            </a:r>
            <a:r>
              <a:rPr lang="en-US" i="1" u="sng" dirty="0"/>
              <a:t>Includes dismissed &amp; expunged records</a:t>
            </a:r>
          </a:p>
          <a:p>
            <a:endParaRPr lang="en-US" dirty="0"/>
          </a:p>
        </p:txBody>
      </p:sp>
    </p:spTree>
    <p:extLst>
      <p:ext uri="{BB962C8B-B14F-4D97-AF65-F5344CB8AC3E}">
        <p14:creationId xmlns:p14="http://schemas.microsoft.com/office/powerpoint/2010/main" val="4945582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15294</TotalTime>
  <Words>3544</Words>
  <Application>Microsoft Office PowerPoint</Application>
  <PresentationFormat>Widescreen</PresentationFormat>
  <Paragraphs>253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Bookman Old Style</vt:lpstr>
      <vt:lpstr>Rockwell</vt:lpstr>
      <vt:lpstr>Wingdings</vt:lpstr>
      <vt:lpstr>Damask</vt:lpstr>
      <vt:lpstr>Welcome to the  Fairbanks International Airport Police &amp; Fire Informational Page </vt:lpstr>
      <vt:lpstr>All Hazards POLICE &amp; FIRE DEPARTMENT</vt:lpstr>
      <vt:lpstr>FAI AIRPORT POLICE &amp; FIRE  VISION &amp; VALUES   </vt:lpstr>
      <vt:lpstr>Salary &amp; WAGES</vt:lpstr>
      <vt:lpstr>BENEFITS</vt:lpstr>
      <vt:lpstr>WHEN DO BENEFITS START?</vt:lpstr>
      <vt:lpstr>Public Safety Shift Work</vt:lpstr>
      <vt:lpstr>Incentive Pays</vt:lpstr>
      <vt:lpstr>Qualifications &amp; Disqualifiers</vt:lpstr>
      <vt:lpstr>FAI AIRPORT POLICE &amp; FIRE  HIRING PROCESS  </vt:lpstr>
      <vt:lpstr>TEST DATES</vt:lpstr>
      <vt:lpstr>PHYSICAL TEST</vt:lpstr>
      <vt:lpstr>PHYSICAL TESTING</vt:lpstr>
      <vt:lpstr>PHYSICAL TESTING (CONT’D)</vt:lpstr>
      <vt:lpstr>PHYSICAL TESTING (CONT’D)</vt:lpstr>
      <vt:lpstr>PHYSICAL TESTING (CONT’D)</vt:lpstr>
      <vt:lpstr>PHYSICAL TESTING (CONT’D)</vt:lpstr>
      <vt:lpstr>PHYSICAL TESTING (CONT’D)</vt:lpstr>
      <vt:lpstr>PHYSICAL TESTING (CONT’D)</vt:lpstr>
      <vt:lpstr>PHYSICAL TESTING (CONT’D)</vt:lpstr>
      <vt:lpstr>BACKGROUND PACKETS</vt:lpstr>
      <vt:lpstr>BACKGROUND PACKETS (cont’d)</vt:lpstr>
      <vt:lpstr>HELPFUL HINTS</vt:lpstr>
      <vt:lpstr>INTERVIEWS</vt:lpstr>
      <vt:lpstr>INTERVIEWS CONTINUTED</vt:lpstr>
      <vt:lpstr>Why Do You Want to Work for Us?</vt:lpstr>
      <vt:lpstr>VETERAN’S PREFERENCE  </vt:lpstr>
      <vt:lpstr>BACKGROUND INVESTIGATION</vt:lpstr>
      <vt:lpstr>Military</vt:lpstr>
      <vt:lpstr>VOICE STRESS ANYALSIS/POLYGRAPH TESTING</vt:lpstr>
      <vt:lpstr>PSYCHOLOGICAL EXAM Written &amp; In person </vt:lpstr>
      <vt:lpstr>HIRING PROCESS</vt:lpstr>
      <vt:lpstr>MEDICAL EXAM</vt:lpstr>
      <vt:lpstr>CONGRATULATIONS! </vt:lpstr>
      <vt:lpstr> TRAINING PROGRAMS</vt:lpstr>
      <vt:lpstr>HAVE YOU CONSIDERED ALL ASPECTS OF THE JOB?</vt:lpstr>
      <vt:lpstr>FAIRBANKS INTERNATIONAL AIRPORT POLICE &amp; FIRE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Fairbanks International Airport Police &amp; Fire Informational Page</dc:title>
  <dc:creator>25 fia Travel, DOT (DOT sponsored)</dc:creator>
  <cp:lastModifiedBy>Hallett, Shea M (DOT)</cp:lastModifiedBy>
  <cp:revision>68</cp:revision>
  <dcterms:created xsi:type="dcterms:W3CDTF">2019-09-18T22:03:59Z</dcterms:created>
  <dcterms:modified xsi:type="dcterms:W3CDTF">2024-02-26T22:31:03Z</dcterms:modified>
</cp:coreProperties>
</file>