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5" r:id="rId4"/>
    <p:sldId id="276" r:id="rId5"/>
    <p:sldId id="279" r:id="rId6"/>
    <p:sldId id="278" r:id="rId7"/>
    <p:sldId id="281" r:id="rId8"/>
    <p:sldId id="283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10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2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74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31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87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0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46647"/>
            <a:ext cx="9143999" cy="9113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304025"/>
            <a:ext cx="553973" cy="5539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88" y="6382511"/>
            <a:ext cx="457199" cy="45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7684" y="80644"/>
            <a:ext cx="5548630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907" y="1085356"/>
            <a:ext cx="8566185" cy="3744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19548" y="6706234"/>
            <a:ext cx="25781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0159" y="6700214"/>
            <a:ext cx="2019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2248" y="6718934"/>
            <a:ext cx="2324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"/>
            <a:ext cx="9144000" cy="6856095"/>
            <a:chOff x="0" y="2286"/>
            <a:chExt cx="9144000" cy="6856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6"/>
              <a:ext cx="9143999" cy="68534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" y="6583679"/>
              <a:ext cx="8896350" cy="2743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96053" y="6606793"/>
            <a:ext cx="4568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mission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52525"/>
                </a:solidFill>
                <a:latin typeface="Calibri"/>
                <a:cs typeface="Calibri"/>
              </a:rPr>
              <a:t>Keep</a:t>
            </a:r>
            <a:r>
              <a:rPr sz="1200" b="1" i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52525"/>
                </a:solidFill>
                <a:latin typeface="Calibri"/>
                <a:cs typeface="Calibri"/>
              </a:rPr>
              <a:t>Alaska</a:t>
            </a:r>
            <a:r>
              <a:rPr sz="1200" b="1" i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252525"/>
                </a:solidFill>
                <a:latin typeface="Calibri"/>
                <a:cs typeface="Calibri"/>
              </a:rPr>
              <a:t>Moving</a:t>
            </a:r>
            <a:r>
              <a:rPr sz="1200" b="1" i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through</a:t>
            </a:r>
            <a:r>
              <a:rPr sz="1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service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infrastructure.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2209800"/>
            <a:ext cx="990587" cy="990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-152400" y="3211321"/>
            <a:ext cx="9217241" cy="2516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2204085" algn="r">
              <a:lnSpc>
                <a:spcPct val="100000"/>
              </a:lnSpc>
              <a:spcBef>
                <a:spcPts val="100"/>
              </a:spcBef>
            </a:pPr>
            <a:r>
              <a:rPr lang="en-US" sz="2700" dirty="0">
                <a:solidFill>
                  <a:srgbClr val="494646"/>
                </a:solidFill>
                <a:latin typeface="Arial Black"/>
                <a:cs typeface="Arial Black"/>
              </a:rPr>
              <a:t>19TH   ANNUAL DBE  &amp;   SUBCONTRACTORS   CONFERENCE</a:t>
            </a:r>
          </a:p>
          <a:p>
            <a:pPr marL="12700" marR="6350" indent="2204085" algn="r">
              <a:lnSpc>
                <a:spcPct val="100000"/>
              </a:lnSpc>
              <a:spcBef>
                <a:spcPts val="100"/>
              </a:spcBef>
            </a:pPr>
            <a:r>
              <a:rPr lang="en-US" sz="2700" dirty="0">
                <a:solidFill>
                  <a:srgbClr val="494646"/>
                </a:solidFill>
                <a:latin typeface="Arial Black"/>
                <a:cs typeface="Arial Black"/>
              </a:rPr>
              <a:t>Presentation by</a:t>
            </a:r>
          </a:p>
          <a:p>
            <a:pPr marL="12700" marR="6350" indent="220408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494646"/>
                </a:solidFill>
                <a:latin typeface="Arial Black"/>
                <a:cs typeface="Arial Black"/>
              </a:rPr>
              <a:t>Carolyn Morehouse, PE Chief Engineer</a:t>
            </a:r>
            <a:endParaRPr sz="2400" dirty="0">
              <a:latin typeface="Arial Black"/>
              <a:cs typeface="Arial Black"/>
            </a:endParaRPr>
          </a:p>
          <a:p>
            <a:pPr marR="5715" algn="r">
              <a:lnSpc>
                <a:spcPct val="100000"/>
              </a:lnSpc>
              <a:spcBef>
                <a:spcPts val="1230"/>
              </a:spcBef>
            </a:pPr>
            <a:endParaRPr lang="en-US" sz="1800" i="1" spc="-5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230"/>
              </a:spcBef>
            </a:pPr>
            <a:r>
              <a:rPr lang="en-US" sz="1800" i="1" spc="-5" dirty="0">
                <a:solidFill>
                  <a:srgbClr val="252525"/>
                </a:solidFill>
                <a:latin typeface="Calibri"/>
                <a:cs typeface="Calibri"/>
              </a:rPr>
              <a:t>March 15</a:t>
            </a:r>
            <a:r>
              <a:rPr sz="1800" i="1" spc="-5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295397"/>
            <a:ext cx="8610600" cy="5105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8453094" y="0"/>
                </a:moveTo>
                <a:lnTo>
                  <a:pt x="157505" y="0"/>
                </a:lnTo>
                <a:lnTo>
                  <a:pt x="107718" y="8030"/>
                </a:lnTo>
                <a:lnTo>
                  <a:pt x="64481" y="30390"/>
                </a:lnTo>
                <a:lnTo>
                  <a:pt x="30387" y="64487"/>
                </a:lnTo>
                <a:lnTo>
                  <a:pt x="8029" y="107723"/>
                </a:lnTo>
                <a:lnTo>
                  <a:pt x="0" y="157505"/>
                </a:lnTo>
                <a:lnTo>
                  <a:pt x="0" y="4947894"/>
                </a:lnTo>
                <a:lnTo>
                  <a:pt x="8029" y="4997681"/>
                </a:lnTo>
                <a:lnTo>
                  <a:pt x="30387" y="5040918"/>
                </a:lnTo>
                <a:lnTo>
                  <a:pt x="64481" y="5075012"/>
                </a:lnTo>
                <a:lnTo>
                  <a:pt x="107718" y="5097370"/>
                </a:lnTo>
                <a:lnTo>
                  <a:pt x="157505" y="5105400"/>
                </a:lnTo>
                <a:lnTo>
                  <a:pt x="8453094" y="5105400"/>
                </a:lnTo>
                <a:lnTo>
                  <a:pt x="8502881" y="5097370"/>
                </a:lnTo>
                <a:lnTo>
                  <a:pt x="8546118" y="5075012"/>
                </a:lnTo>
                <a:lnTo>
                  <a:pt x="8580212" y="5040918"/>
                </a:lnTo>
                <a:lnTo>
                  <a:pt x="8602570" y="4997681"/>
                </a:lnTo>
                <a:lnTo>
                  <a:pt x="8610600" y="4947894"/>
                </a:lnTo>
                <a:lnTo>
                  <a:pt x="8610600" y="157505"/>
                </a:lnTo>
                <a:lnTo>
                  <a:pt x="8602570" y="107723"/>
                </a:lnTo>
                <a:lnTo>
                  <a:pt x="8580212" y="64487"/>
                </a:lnTo>
                <a:lnTo>
                  <a:pt x="8546118" y="30390"/>
                </a:lnTo>
                <a:lnTo>
                  <a:pt x="8502881" y="8030"/>
                </a:lnTo>
                <a:lnTo>
                  <a:pt x="8453094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7728" y="277240"/>
            <a:ext cx="6369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Alaska</a:t>
            </a:r>
            <a:r>
              <a:rPr sz="3000" spc="-20" dirty="0"/>
              <a:t> </a:t>
            </a:r>
            <a:r>
              <a:rPr sz="3000" spc="-15" dirty="0"/>
              <a:t>DOT&amp;PF</a:t>
            </a:r>
            <a:r>
              <a:rPr sz="3000" spc="-40" dirty="0"/>
              <a:t> </a:t>
            </a:r>
            <a:r>
              <a:rPr sz="3000" spc="10" dirty="0"/>
              <a:t>Infrastructure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391571" y="1358549"/>
            <a:ext cx="6403975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spc="-5" dirty="0">
                <a:latin typeface="Calibri"/>
                <a:cs typeface="Calibri"/>
              </a:rPr>
              <a:t>5,638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center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line</a:t>
            </a:r>
            <a:r>
              <a:rPr sz="1900" spc="-5" dirty="0">
                <a:latin typeface="Calibri"/>
                <a:cs typeface="Calibri"/>
              </a:rPr>
              <a:t> miles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/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11,756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lane </a:t>
            </a:r>
            <a:r>
              <a:rPr sz="1900" spc="-5" dirty="0">
                <a:latin typeface="Calibri"/>
                <a:cs typeface="Calibri"/>
              </a:rPr>
              <a:t>miles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0" dirty="0">
                <a:latin typeface="Calibri"/>
                <a:cs typeface="Calibri"/>
              </a:rPr>
              <a:t> roads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/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highways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74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DOT&amp;PF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staffed </a:t>
            </a:r>
            <a:r>
              <a:rPr sz="1900" spc="-5" dirty="0">
                <a:latin typeface="Calibri"/>
                <a:cs typeface="Calibri"/>
              </a:rPr>
              <a:t>Maintenance </a:t>
            </a:r>
            <a:r>
              <a:rPr sz="1900" spc="-10" dirty="0">
                <a:latin typeface="Calibri"/>
                <a:cs typeface="Calibri"/>
              </a:rPr>
              <a:t>Stations </a:t>
            </a:r>
            <a:r>
              <a:rPr sz="1900" dirty="0">
                <a:latin typeface="Calibri"/>
                <a:cs typeface="Calibri"/>
              </a:rPr>
              <a:t>237</a:t>
            </a:r>
            <a:r>
              <a:rPr sz="1900" spc="-15" dirty="0">
                <a:latin typeface="Calibri"/>
                <a:cs typeface="Calibri"/>
              </a:rPr>
              <a:t> State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Airports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2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International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Airports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9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Active</a:t>
            </a:r>
            <a:r>
              <a:rPr sz="1900" spc="-5" dirty="0">
                <a:latin typeface="Calibri"/>
                <a:cs typeface="Calibri"/>
              </a:rPr>
              <a:t> Ferries,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long-term </a:t>
            </a:r>
            <a:r>
              <a:rPr sz="1900" spc="-10" dirty="0">
                <a:latin typeface="Calibri"/>
                <a:cs typeface="Calibri"/>
              </a:rPr>
              <a:t>layup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33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Ports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Call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16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Harbors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839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DOT&amp;PF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owned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bridges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3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DOT&amp;PF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owned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tunnels</a:t>
            </a:r>
          </a:p>
          <a:p>
            <a:pPr marL="298450" marR="1391285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lang="en-US" sz="1900" dirty="0">
                <a:latin typeface="Calibri"/>
                <a:cs typeface="Calibri"/>
              </a:rPr>
              <a:t>8</a:t>
            </a:r>
            <a:r>
              <a:rPr sz="1900" dirty="0">
                <a:latin typeface="Calibri"/>
                <a:cs typeface="Calibri"/>
              </a:rPr>
              <a:t>39 Public </a:t>
            </a:r>
            <a:r>
              <a:rPr sz="1900" spc="-10" dirty="0">
                <a:latin typeface="Calibri"/>
                <a:cs typeface="Calibri"/>
              </a:rPr>
              <a:t>Facilities </a:t>
            </a:r>
            <a:r>
              <a:rPr sz="1900" spc="-5" dirty="0">
                <a:latin typeface="Calibri"/>
                <a:cs typeface="Calibri"/>
              </a:rPr>
              <a:t>maintained, inclusive of </a:t>
            </a:r>
            <a:r>
              <a:rPr sz="1900" dirty="0">
                <a:latin typeface="Calibri"/>
                <a:cs typeface="Calibri"/>
              </a:rPr>
              <a:t>731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DOT&amp;PF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Owned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Facilities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9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Weigh </a:t>
            </a:r>
            <a:r>
              <a:rPr sz="1900" spc="-10" dirty="0">
                <a:latin typeface="Calibri"/>
                <a:cs typeface="Calibri"/>
              </a:rPr>
              <a:t>Stations</a:t>
            </a:r>
            <a:endParaRPr sz="1900" dirty="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2.5</a:t>
            </a:r>
            <a:r>
              <a:rPr lang="en-US" sz="1900" dirty="0">
                <a:latin typeface="Calibri"/>
                <a:cs typeface="Calibri"/>
              </a:rPr>
              <a:t>-</a:t>
            </a:r>
            <a:r>
              <a:rPr sz="1900" spc="-5" dirty="0">
                <a:latin typeface="Calibri"/>
                <a:cs typeface="Calibri"/>
              </a:rPr>
              <a:t>mile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Anton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Anderson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Memorial</a:t>
            </a:r>
            <a:r>
              <a:rPr sz="1900" spc="-20" dirty="0">
                <a:latin typeface="Calibri"/>
                <a:cs typeface="Calibri"/>
              </a:rPr>
              <a:t> Tunnel</a:t>
            </a:r>
            <a:endParaRPr sz="1900" dirty="0">
              <a:latin typeface="Calibri"/>
              <a:cs typeface="Calibri"/>
            </a:endParaRPr>
          </a:p>
          <a:p>
            <a:pPr marL="298450" marR="233362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900" spc="-15" dirty="0">
                <a:latin typeface="Calibri"/>
                <a:cs typeface="Calibri"/>
              </a:rPr>
              <a:t>Approx. </a:t>
            </a:r>
            <a:r>
              <a:rPr sz="1900" dirty="0">
                <a:latin typeface="Calibri"/>
                <a:cs typeface="Calibri"/>
              </a:rPr>
              <a:t>$12.6B in </a:t>
            </a:r>
            <a:r>
              <a:rPr sz="1900" spc="-10" dirty="0">
                <a:latin typeface="Calibri"/>
                <a:cs typeface="Calibri"/>
              </a:rPr>
              <a:t>transportation </a:t>
            </a:r>
            <a:r>
              <a:rPr sz="1900" spc="-5" dirty="0">
                <a:latin typeface="Calibri"/>
                <a:cs typeface="Calibri"/>
              </a:rPr>
              <a:t>asset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infrastructure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238" y="2788157"/>
            <a:ext cx="3278123" cy="37658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Chief Engineer’s office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322F9-FBDD-486E-BECC-9709FAEA9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23260"/>
            <a:ext cx="2857500" cy="285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B57061-9E2B-48C0-8793-3C7A0CD999E0}"/>
              </a:ext>
            </a:extLst>
          </p:cNvPr>
          <p:cNvSpPr txBox="1"/>
          <p:nvPr/>
        </p:nvSpPr>
        <p:spPr>
          <a:xfrm>
            <a:off x="35247" y="1096359"/>
            <a:ext cx="89915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Bridge Design &amp; Standards - Rich Pratt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State Environmental Office - Douglas Kolwaite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Engineering Services - Michael San Angelo,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Administration &amp; Information - Erik McCormick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Civil Rights Office - Rashad Joseph </a:t>
            </a:r>
            <a:r>
              <a:rPr lang="en-US" sz="1600" dirty="0"/>
              <a:t>effective Jan 1, 2022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240AA-F267-449F-880F-966EF4E3FB3D}"/>
              </a:ext>
            </a:extLst>
          </p:cNvPr>
          <p:cNvSpPr txBox="1"/>
          <p:nvPr/>
        </p:nvSpPr>
        <p:spPr>
          <a:xfrm>
            <a:off x="3396617" y="4191000"/>
            <a:ext cx="558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Consultation, Compliance &amp; Statewide Policy/Guidance</a:t>
            </a:r>
          </a:p>
        </p:txBody>
      </p:sp>
    </p:spTree>
    <p:extLst>
      <p:ext uri="{BB962C8B-B14F-4D97-AF65-F5344CB8AC3E}">
        <p14:creationId xmlns:p14="http://schemas.microsoft.com/office/powerpoint/2010/main" val="295048159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Bridge Design &amp; Standards 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57061-9E2B-48C0-8793-3C7A0CD999E0}"/>
              </a:ext>
            </a:extLst>
          </p:cNvPr>
          <p:cNvSpPr txBox="1"/>
          <p:nvPr/>
        </p:nvSpPr>
        <p:spPr>
          <a:xfrm>
            <a:off x="35247" y="1096359"/>
            <a:ext cx="430815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Bridge Asset Management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Bridge Design Teams support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Hydraulics Design &amp; Policy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Standards Team – all manuals, guidance, standard specifications and standard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Rotating Images">
            <a:extLst>
              <a:ext uri="{FF2B5EF4-FFF2-40B4-BE49-F238E27FC236}">
                <a16:creationId xmlns:a16="http://schemas.microsoft.com/office/drawing/2014/main" id="{2B694D33-8211-4EF6-B211-13985CD99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85" y="1416952"/>
            <a:ext cx="4936485" cy="37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202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Statewide Environmental Office 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4E193-B94C-4B79-81E8-D9B8C2E1BDD7}"/>
              </a:ext>
            </a:extLst>
          </p:cNvPr>
          <p:cNvSpPr txBox="1"/>
          <p:nvPr/>
        </p:nvSpPr>
        <p:spPr>
          <a:xfrm>
            <a:off x="35247" y="1096359"/>
            <a:ext cx="43081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National Environmental Policy Act NEPA FHWA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Historic &amp; Culturally Significant Properties</a:t>
            </a:r>
          </a:p>
          <a:p>
            <a:r>
              <a:rPr lang="en-US" sz="3200" dirty="0"/>
              <a:t>   “Section 106”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Stormwater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M&amp;O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A15F58-6D92-47EA-B793-1273E2A84B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48" y="1213486"/>
            <a:ext cx="340525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03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721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Engineering Services aka SW Materials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4E193-B94C-4B79-81E8-D9B8C2E1BDD7}"/>
              </a:ext>
            </a:extLst>
          </p:cNvPr>
          <p:cNvSpPr txBox="1"/>
          <p:nvPr/>
        </p:nvSpPr>
        <p:spPr>
          <a:xfrm>
            <a:off x="35247" y="1096359"/>
            <a:ext cx="4308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00F42-32A0-459B-BAC5-A452A902FB6A}"/>
              </a:ext>
            </a:extLst>
          </p:cNvPr>
          <p:cNvSpPr txBox="1"/>
          <p:nvPr/>
        </p:nvSpPr>
        <p:spPr>
          <a:xfrm>
            <a:off x="35247" y="1374949"/>
            <a:ext cx="38509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Construction QA – material inspections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Asset Management Pavement, Geotechnical and other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Research &amp; Technology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Tribal Liaison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AA2DC-3AD9-4E84-B36D-AE3035BB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757362"/>
            <a:ext cx="47625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021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972B39-7602-42E3-982C-6ED9C2162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92453"/>
              </p:ext>
            </p:extLst>
          </p:nvPr>
        </p:nvGraphicFramePr>
        <p:xfrm>
          <a:off x="3093058" y="1130846"/>
          <a:ext cx="6034088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4" imgW="6034773" imgH="4663074" progId="Acrobat.Document.DC">
                  <p:embed/>
                </p:oleObj>
              </mc:Choice>
              <mc:Fallback>
                <p:oleObj name="Acrobat Document" r:id="rId4" imgW="6034773" imgH="466307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3058" y="1130846"/>
                        <a:ext cx="6034088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8721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Administration &amp; Information Services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4E193-B94C-4B79-81E8-D9B8C2E1BDD7}"/>
              </a:ext>
            </a:extLst>
          </p:cNvPr>
          <p:cNvSpPr txBox="1"/>
          <p:nvPr/>
        </p:nvSpPr>
        <p:spPr>
          <a:xfrm>
            <a:off x="35247" y="1096359"/>
            <a:ext cx="4308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00F42-32A0-459B-BAC5-A452A902FB6A}"/>
              </a:ext>
            </a:extLst>
          </p:cNvPr>
          <p:cNvSpPr txBox="1"/>
          <p:nvPr/>
        </p:nvSpPr>
        <p:spPr>
          <a:xfrm>
            <a:off x="35247" y="1374949"/>
            <a:ext cx="33337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Geospatial Engineering Services GIS/ITS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AASHTOWare</a:t>
            </a:r>
            <a:r>
              <a:rPr lang="en-US" sz="3200" dirty="0"/>
              <a:t> Project</a:t>
            </a:r>
          </a:p>
          <a:p>
            <a:endParaRPr lang="en-US" dirty="0"/>
          </a:p>
        </p:txBody>
      </p:sp>
      <p:pic>
        <p:nvPicPr>
          <p:cNvPr id="4098" name="Picture 2" descr="AASHTOWare Project image">
            <a:extLst>
              <a:ext uri="{FF2B5EF4-FFF2-40B4-BE49-F238E27FC236}">
                <a16:creationId xmlns:a16="http://schemas.microsoft.com/office/drawing/2014/main" id="{7BB9BFFC-A0EE-41AB-9ACF-56FE727F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8" y="4530551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903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721"/>
            <a:ext cx="9143999" cy="1085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77240"/>
            <a:ext cx="87590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dirty="0"/>
              <a:t>Civil Rights Office</a:t>
            </a:r>
            <a:endParaRPr sz="300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1947" y="6700214"/>
            <a:ext cx="8191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4E193-B94C-4B79-81E8-D9B8C2E1BDD7}"/>
              </a:ext>
            </a:extLst>
          </p:cNvPr>
          <p:cNvSpPr txBox="1"/>
          <p:nvPr/>
        </p:nvSpPr>
        <p:spPr>
          <a:xfrm>
            <a:off x="35247" y="1096359"/>
            <a:ext cx="4308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00F42-32A0-459B-BAC5-A452A902FB6A}"/>
              </a:ext>
            </a:extLst>
          </p:cNvPr>
          <p:cNvSpPr txBox="1"/>
          <p:nvPr/>
        </p:nvSpPr>
        <p:spPr>
          <a:xfrm>
            <a:off x="0" y="1112453"/>
            <a:ext cx="567975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Disadvantaged Business Enterprise (DBE)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Equal Employment Opportunity (EEO)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Limited English Proficiency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 the Job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Title VI and Environmental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Tribal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Americans with Disabilities Act (ADA)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E63A1-DDDB-4363-BFDF-0DFF3DA6ED9D}"/>
              </a:ext>
            </a:extLst>
          </p:cNvPr>
          <p:cNvSpPr txBox="1"/>
          <p:nvPr/>
        </p:nvSpPr>
        <p:spPr>
          <a:xfrm>
            <a:off x="2250527" y="687775"/>
            <a:ext cx="4642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Committed to equality in transportation 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FD54C-D0DA-4104-94FB-15C340F91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864" y="1939740"/>
            <a:ext cx="3667213" cy="36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19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319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Adobe Acrobat Document</vt:lpstr>
      <vt:lpstr>PowerPoint Presentation</vt:lpstr>
      <vt:lpstr>Alaska DOT&amp;PF Infrastructure</vt:lpstr>
      <vt:lpstr>Chief Engineer’s office</vt:lpstr>
      <vt:lpstr>Bridge Design &amp; Standards </vt:lpstr>
      <vt:lpstr>Statewide Environmental Office </vt:lpstr>
      <vt:lpstr>Engineering Services aka SW Materials</vt:lpstr>
      <vt:lpstr>Administration &amp; Information Services</vt:lpstr>
      <vt:lpstr>Civil Rights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Deppner, Andrea D (DOT)</dc:creator>
  <cp:lastModifiedBy>Morehouse, Carolyn H (DOT)</cp:lastModifiedBy>
  <cp:revision>14</cp:revision>
  <dcterms:created xsi:type="dcterms:W3CDTF">2022-02-18T18:34:08Z</dcterms:created>
  <dcterms:modified xsi:type="dcterms:W3CDTF">2022-03-14T21:14:12Z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2022-02-18T00:00:00Z</vt:filetime>
  </property>
</Properties>
</file>