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17" r:id="rId2"/>
  </p:sldMasterIdLst>
  <p:notesMasterIdLst>
    <p:notesMasterId r:id="rId8"/>
  </p:notesMasterIdLst>
  <p:sldIdLst>
    <p:sldId id="267" r:id="rId3"/>
    <p:sldId id="262" r:id="rId4"/>
    <p:sldId id="261" r:id="rId5"/>
    <p:sldId id="264" r:id="rId6"/>
    <p:sldId id="26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p:scale>
          <a:sx n="83" d="100"/>
          <a:sy n="83" d="100"/>
        </p:scale>
        <p:origin x="3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CB53D5-BFD0-4986-A06C-5997919E5BAB}" type="datetimeFigureOut">
              <a:rPr lang="en-US" smtClean="0"/>
              <a:t>3/18/2022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F9120D-5180-4340-A49D-FF3B7FF453AF}" type="slidenum">
              <a:rPr lang="en-US" smtClean="0"/>
              <a:t>‹#›</a:t>
            </a:fld>
            <a:endParaRPr lang="en-US"/>
          </a:p>
        </p:txBody>
      </p:sp>
    </p:spTree>
    <p:extLst>
      <p:ext uri="{BB962C8B-B14F-4D97-AF65-F5344CB8AC3E}">
        <p14:creationId xmlns:p14="http://schemas.microsoft.com/office/powerpoint/2010/main" val="2220953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CF8BB-EBC7-4B8F-9632-A5A136FBB880}" type="slidenum">
              <a:rPr lang="en-US" smtClean="0"/>
              <a:t>1</a:t>
            </a:fld>
            <a:endParaRPr lang="en-US" dirty="0"/>
          </a:p>
        </p:txBody>
      </p:sp>
    </p:spTree>
    <p:extLst>
      <p:ext uri="{BB962C8B-B14F-4D97-AF65-F5344CB8AC3E}">
        <p14:creationId xmlns:p14="http://schemas.microsoft.com/office/powerpoint/2010/main" val="3151716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do a quick refresher of our organizational structure here: AGC</a:t>
            </a:r>
            <a:r>
              <a:rPr lang="en-US" baseline="0" dirty="0"/>
              <a:t> is the largest construction trade association in Alaska with more than 600 members throughout the state. Our membership is made up of general contractors, specialty contractors and associate members that represent the supply and service side of the industry. We have a 40-person, member comprised board of directors, headed by a 7-person executive board of directors. And The will of our board is carried out by our 6-person staff, five of which are here in the Anchorage office, and  we have 1 located up in Fairbanks.</a:t>
            </a:r>
          </a:p>
          <a:p>
            <a:endParaRPr lang="en-US" baseline="0" dirty="0"/>
          </a:p>
          <a:p>
            <a:r>
              <a:rPr lang="en-US" baseline="0" dirty="0"/>
              <a:t>What we do?  Everything we do is tethered to our mission of advocating, educating and promoting our members and Alaska’s construction industry.</a:t>
            </a:r>
          </a:p>
          <a:p>
            <a:endParaRPr lang="en-US" baseline="0" dirty="0"/>
          </a:p>
          <a:p>
            <a:r>
              <a:rPr lang="en-US" baseline="0" dirty="0">
                <a:sym typeface="Wingdings" panose="05000000000000000000" pitchFamily="2" charset="2"/>
              </a:rPr>
              <a:t></a:t>
            </a:r>
            <a:r>
              <a:rPr lang="en-US" baseline="0" dirty="0"/>
              <a:t>We host a variety of networking events and try to ensure there’s something that appeals to everyone. And really the underlying goal of all of our events is connecting our members and creating the opportunity members to start developing industry relationships to grow their business. </a:t>
            </a:r>
          </a:p>
          <a:p>
            <a:endParaRPr lang="en-US" baseline="0" dirty="0">
              <a:sym typeface="Wingdings" panose="05000000000000000000" pitchFamily="2" charset="2"/>
            </a:endParaRPr>
          </a:p>
          <a:p>
            <a:r>
              <a:rPr lang="en-US" baseline="0" dirty="0">
                <a:sym typeface="Wingdings" panose="05000000000000000000" pitchFamily="2" charset="2"/>
              </a:rPr>
              <a:t>We connect members with jobs through our Online Plans system, and being able to offer that as a free benefit of membership is a wildly attractive recruiting tool.</a:t>
            </a:r>
          </a:p>
          <a:p>
            <a:endParaRPr lang="en-US" baseline="0" dirty="0">
              <a:sym typeface="Wingdings" panose="05000000000000000000" pitchFamily="2" charset="2"/>
            </a:endParaRPr>
          </a:p>
          <a:p>
            <a:r>
              <a:rPr lang="en-US" baseline="0" dirty="0">
                <a:sym typeface="Wingdings" panose="05000000000000000000" pitchFamily="2" charset="2"/>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On a direct level AGC promotes constructive regulation, legislation and standards that reflect the realities of our members that are out there doing the work</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baseline="0" dirty="0">
                <a:sym typeface="Wingdings" panose="05000000000000000000" pitchFamily="2" charset="2"/>
              </a:rPr>
              <a:t> On a regular basis we are a meeting point for contractors/owner agencies/government agencies and everyone in-between. We act as a mediator, sometimes just as an information conduit, but we do our best to advocate for our members across the industry and for responsible dealings with the public. We try to keep our finger on the pulse of industry needs and ways we can encourage the industry to advance—and that’s where we really rely on you all our board to have open communication with us and keep us in the know of issues you’re facing, because it’s likely you’re not the only one experiencing that. </a:t>
            </a:r>
            <a:endParaRPr lang="en-US" baseline="0" dirty="0"/>
          </a:p>
          <a:p>
            <a:endParaRPr lang="en-US" baseline="0" dirty="0"/>
          </a:p>
          <a:p>
            <a:r>
              <a:rPr lang="en-US" baseline="0" dirty="0"/>
              <a:t>We like to think of ourselves as Problem Solvers</a:t>
            </a:r>
            <a:r>
              <a:rPr lang="en-US" baseline="0" dirty="0">
                <a:sym typeface="Wingdings" panose="05000000000000000000" pitchFamily="2" charset="2"/>
              </a:rPr>
              <a:t> And throughout the years, AGC has developed partnerships with just about every acronym based organization in Alaska. We’re talking, DOT, USACE, Alaska State Chamber, RDC. Partnering with these organizations have allowed us to collaborate on the issues facing our members and our combined advocacy efforts end up being a powerful force that provide us with the means to help our collective groups that we represent. </a:t>
            </a:r>
          </a:p>
          <a:p>
            <a:endParaRPr lang="en-US" baseline="0" dirty="0">
              <a:sym typeface="Wingdings" panose="05000000000000000000" pitchFamily="2" charset="2"/>
            </a:endParaRPr>
          </a:p>
          <a:p>
            <a:r>
              <a:rPr lang="en-US" baseline="0" dirty="0">
                <a:sym typeface="Wingdings" panose="05000000000000000000" pitchFamily="2" charset="2"/>
              </a:rPr>
              <a:t>We understand that many of our members and our industry in general are facing a shortage of qualified workforce throughout the state, and AGC is very focused on workforce development and figuring out the best way for our organization to address that issue.  Alicia covered the efforts from the  Build Alaska social media campaign which is one way of promoting careers in our industry—and make sure to visit build907.com to start sharing those resources as well.</a:t>
            </a:r>
            <a:br>
              <a:rPr lang="en-US" baseline="0" dirty="0">
                <a:sym typeface="Wingdings" panose="05000000000000000000" pitchFamily="2" charset="2"/>
              </a:rPr>
            </a:br>
            <a:r>
              <a:rPr lang="en-US" baseline="0" dirty="0">
                <a:sym typeface="Wingdings" panose="05000000000000000000" pitchFamily="2" charset="2"/>
              </a:rPr>
              <a:t/>
            </a:r>
            <a:br>
              <a:rPr lang="en-US" baseline="0" dirty="0">
                <a:sym typeface="Wingdings" panose="05000000000000000000" pitchFamily="2" charset="2"/>
              </a:rPr>
            </a:br>
            <a:r>
              <a:rPr lang="en-US" baseline="0" dirty="0">
                <a:sym typeface="Wingdings" panose="05000000000000000000" pitchFamily="2" charset="2"/>
              </a:rPr>
              <a:t>We can move to the next slide</a:t>
            </a:r>
            <a:endParaRPr lang="en-US" dirty="0"/>
          </a:p>
        </p:txBody>
      </p:sp>
      <p:sp>
        <p:nvSpPr>
          <p:cNvPr id="4" name="Slide Number Placeholder 3"/>
          <p:cNvSpPr>
            <a:spLocks noGrp="1"/>
          </p:cNvSpPr>
          <p:nvPr>
            <p:ph type="sldNum" sz="quarter" idx="5"/>
          </p:nvPr>
        </p:nvSpPr>
        <p:spPr/>
        <p:txBody>
          <a:bodyPr/>
          <a:lstStyle/>
          <a:p>
            <a:fld id="{1C880DC2-6F5D-4DF4-A1E5-0E506B3628DE}" type="slidenum">
              <a:rPr lang="en-US" smtClean="0"/>
              <a:t>2</a:t>
            </a:fld>
            <a:endParaRPr lang="en-US"/>
          </a:p>
        </p:txBody>
      </p:sp>
    </p:spTree>
    <p:extLst>
      <p:ext uri="{BB962C8B-B14F-4D97-AF65-F5344CB8AC3E}">
        <p14:creationId xmlns:p14="http://schemas.microsoft.com/office/powerpoint/2010/main" val="3653206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ym typeface="Wingdings" panose="05000000000000000000" pitchFamily="2" charset="2"/>
              </a:rPr>
              <a:t>Not just the Owner or President or whoever signed up the membership initially—your entire team can take advantage of AGC’s myriad benefits platform, including access to your Online Plans account, member discount programs, networking events, committee participation—all things AGC related.</a:t>
            </a:r>
          </a:p>
          <a:p>
            <a:endParaRPr lang="en-US" dirty="0">
              <a:sym typeface="Wingdings" panose="05000000000000000000" pitchFamily="2" charset="2"/>
            </a:endParaRPr>
          </a:p>
          <a:p>
            <a:pPr marL="171450" indent="-171450">
              <a:buFont typeface="Wingdings" panose="05000000000000000000" pitchFamily="2" charset="2"/>
              <a:buChar char="à"/>
            </a:pPr>
            <a:r>
              <a:rPr lang="en-US" dirty="0">
                <a:sym typeface="Wingdings" panose="05000000000000000000" pitchFamily="2" charset="2"/>
              </a:rPr>
              <a:t>AGC of America, is largely considered the voice and choice of advocacy groups for the construction industry nationwide. </a:t>
            </a:r>
            <a:r>
              <a:rPr lang="en-US" sz="1800" dirty="0">
                <a:effectLst/>
                <a:latin typeface="Calibri" panose="020F0502020204030204" pitchFamily="34" charset="0"/>
                <a:ea typeface="Calibri" panose="020F0502020204030204" pitchFamily="34" charset="0"/>
                <a:cs typeface="Times New Roman" panose="02020603050405020304" pitchFamily="18" charset="0"/>
              </a:rPr>
              <a:t>Engagement opportunities through AGC of America range from business development seminars, national councils and forums, virtual and in-class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trainings, a variety of national conference opportunities—all of which are offered at discounted rates to AGC members. To elaborate, we’re going to roll a quick video on AGC of America benefits.</a:t>
            </a:r>
            <a:endParaRPr lang="en-US" dirty="0">
              <a:sym typeface="Wingdings" panose="05000000000000000000" pitchFamily="2" charset="2"/>
            </a:endParaRPr>
          </a:p>
          <a:p>
            <a:pPr marL="171450" indent="-171450">
              <a:buFont typeface="Wingdings" panose="05000000000000000000" pitchFamily="2" charset="2"/>
              <a:buChar char="à"/>
            </a:pPr>
            <a:endParaRPr lang="en-US" dirty="0">
              <a:sym typeface="Wingdings" panose="05000000000000000000" pitchFamily="2" charset="2"/>
            </a:endParaRPr>
          </a:p>
          <a:p>
            <a:pPr marL="171450" indent="-171450">
              <a:buFont typeface="Wingdings" panose="05000000000000000000" pitchFamily="2" charset="2"/>
              <a:buChar char="à"/>
            </a:pPr>
            <a:r>
              <a:rPr lang="en-US" dirty="0">
                <a:sym typeface="Wingdings" panose="05000000000000000000" pitchFamily="2" charset="2"/>
              </a:rPr>
              <a:t>All companies who join at the Associate Full, Specialty or General membership level receive free access to our Online Plans. AGC’s Online Plans offers our members up-to-date access to all of the RFPs/jobs that are out for bid throughout the state of Alaska, along with access to historical bid results. Our members are among first to know about new projects through daily email updates highlighting new jobs, project addenda and bid results. Membership with AGC covers the cost for unlimited users on a company’s online plans account, and AGC also offers on-demand user training for this service. We can also facilitate in-house or virtual trainings for individual companies on an as-needed basis, and once things are back to normal we’ll go back to hosting monthly trainings here at our AGC Anchorage office.</a:t>
            </a:r>
          </a:p>
          <a:p>
            <a:pPr marL="171450" indent="-171450">
              <a:buFont typeface="Wingdings" panose="05000000000000000000" pitchFamily="2" charset="2"/>
              <a:buChar char="à"/>
            </a:pPr>
            <a:endParaRPr lang="en-US" dirty="0">
              <a:sym typeface="Wingdings" panose="05000000000000000000" pitchFamily="2" charset="2"/>
            </a:endParaRPr>
          </a:p>
          <a:p>
            <a:pPr marL="171450" indent="-171450">
              <a:buFont typeface="Wingdings" panose="05000000000000000000" pitchFamily="2" charset="2"/>
              <a:buChar char="à"/>
            </a:pPr>
            <a:r>
              <a:rPr lang="en-US" dirty="0">
                <a:sym typeface="Wingdings" panose="05000000000000000000" pitchFamily="2" charset="2"/>
              </a:rPr>
              <a:t>Many people think that AGC only supports union contractors, and that is one of the biggest myths that gets kicked around the industry, and it’s one you can easily help us dispel by promoting the fact that we support both union and Non-union contractors. </a:t>
            </a:r>
            <a:br>
              <a:rPr lang="en-US" dirty="0">
                <a:sym typeface="Wingdings" panose="05000000000000000000" pitchFamily="2" charset="2"/>
              </a:rPr>
            </a:br>
            <a:endParaRPr lang="en-US" dirty="0">
              <a:sym typeface="Wingdings" panose="05000000000000000000" pitchFamily="2" charset="2"/>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US" dirty="0">
                <a:sym typeface="Wingdings" panose="05000000000000000000" pitchFamily="2" charset="2"/>
              </a:rPr>
              <a:t>More than half of our member base have been members of AGC for more than 10 years consecutively,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longevity of which speaks to the power of our organization and what we’re able to accomplish as a collective voice for the industry.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Established in 1949, AGC is currently celebrating our 72</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US" sz="1800" dirty="0">
                <a:effectLst/>
                <a:latin typeface="Calibri" panose="020F0502020204030204" pitchFamily="34" charset="0"/>
                <a:ea typeface="Calibri" panose="020F0502020204030204" pitchFamily="34" charset="0"/>
                <a:cs typeface="Times New Roman" panose="02020603050405020304" pitchFamily="18" charset="0"/>
              </a:rPr>
              <a:t> year as a chapter here in Alaska.</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Wingdings" panose="05000000000000000000" pitchFamily="2" charset="2"/>
              <a:buChar char="à"/>
            </a:pPr>
            <a:endParaRPr lang="en-US" dirty="0"/>
          </a:p>
        </p:txBody>
      </p:sp>
      <p:sp>
        <p:nvSpPr>
          <p:cNvPr id="4" name="Slide Number Placeholder 3"/>
          <p:cNvSpPr>
            <a:spLocks noGrp="1"/>
          </p:cNvSpPr>
          <p:nvPr>
            <p:ph type="sldNum" sz="quarter" idx="5"/>
          </p:nvPr>
        </p:nvSpPr>
        <p:spPr/>
        <p:txBody>
          <a:bodyPr/>
          <a:lstStyle/>
          <a:p>
            <a:fld id="{1C880DC2-6F5D-4DF4-A1E5-0E506B3628DE}" type="slidenum">
              <a:rPr lang="en-US" smtClean="0"/>
              <a:t>3</a:t>
            </a:fld>
            <a:endParaRPr lang="en-US"/>
          </a:p>
        </p:txBody>
      </p:sp>
    </p:spTree>
    <p:extLst>
      <p:ext uri="{BB962C8B-B14F-4D97-AF65-F5344CB8AC3E}">
        <p14:creationId xmlns:p14="http://schemas.microsoft.com/office/powerpoint/2010/main" val="128423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do a quick refresher of our organizational structure here: AGC</a:t>
            </a:r>
            <a:r>
              <a:rPr lang="en-US" baseline="0" dirty="0"/>
              <a:t> is the largest construction trade association in Alaska with more than 600 members throughout the state. Our membership is made up of general contractors, specialty contractors and associate members that represent the supply and service side of the industry. We have a 40-person, member comprised board of directors, headed by a 7-person executive board of directors. And The will of our board is carried out by our 6-person staff, five of which are here in the Anchorage office, and  we have 1 located up in Fairbanks.</a:t>
            </a:r>
          </a:p>
          <a:p>
            <a:endParaRPr lang="en-US" baseline="0" dirty="0"/>
          </a:p>
          <a:p>
            <a:r>
              <a:rPr lang="en-US" baseline="0" dirty="0"/>
              <a:t>What we do?  Everything we do is tethered to our mission of advocating, educating and promoting our members and Alaska’s construction industry.</a:t>
            </a:r>
          </a:p>
          <a:p>
            <a:endParaRPr lang="en-US" baseline="0" dirty="0"/>
          </a:p>
          <a:p>
            <a:r>
              <a:rPr lang="en-US" baseline="0" dirty="0">
                <a:sym typeface="Wingdings" panose="05000000000000000000" pitchFamily="2" charset="2"/>
              </a:rPr>
              <a:t></a:t>
            </a:r>
            <a:r>
              <a:rPr lang="en-US" baseline="0" dirty="0"/>
              <a:t>We host a variety of networking events and try to ensure there’s something that appeals to everyone. And really the underlying goal of all of our events is connecting our members and creating the opportunity members to start developing industry relationships to grow their business. </a:t>
            </a:r>
          </a:p>
          <a:p>
            <a:endParaRPr lang="en-US" baseline="0" dirty="0">
              <a:sym typeface="Wingdings" panose="05000000000000000000" pitchFamily="2" charset="2"/>
            </a:endParaRPr>
          </a:p>
          <a:p>
            <a:r>
              <a:rPr lang="en-US" baseline="0" dirty="0">
                <a:sym typeface="Wingdings" panose="05000000000000000000" pitchFamily="2" charset="2"/>
              </a:rPr>
              <a:t>We connect members with jobs through our Online Plans system, and being able to offer that as a free benefit of membership is a wildly attractive recruiting tool.</a:t>
            </a:r>
          </a:p>
          <a:p>
            <a:endParaRPr lang="en-US" baseline="0" dirty="0">
              <a:sym typeface="Wingdings" panose="05000000000000000000" pitchFamily="2" charset="2"/>
            </a:endParaRPr>
          </a:p>
          <a:p>
            <a:r>
              <a:rPr lang="en-US" baseline="0" dirty="0">
                <a:sym typeface="Wingdings" panose="05000000000000000000" pitchFamily="2" charset="2"/>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On a direct level AGC promotes constructive regulation, legislation and standards that reflect the realities of our members that are out there doing the work</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baseline="0" dirty="0">
                <a:sym typeface="Wingdings" panose="05000000000000000000" pitchFamily="2" charset="2"/>
              </a:rPr>
              <a:t> On a regular basis we are a meeting point for contractors/owner agencies/government agencies and everyone in-between. We act as a mediator, sometimes just as an information conduit, but we do our best to advocate for our members across the industry and for responsible dealings with the public. We try to keep our finger on the pulse of industry needs and ways we can encourage the industry to advance—and that’s where we really rely on you all our board to have open communication with us and keep us in the know of issues you’re facing, because it’s likely you’re not the only one experiencing that. </a:t>
            </a:r>
            <a:endParaRPr lang="en-US" baseline="0" dirty="0"/>
          </a:p>
          <a:p>
            <a:endParaRPr lang="en-US" baseline="0" dirty="0"/>
          </a:p>
          <a:p>
            <a:r>
              <a:rPr lang="en-US" baseline="0" dirty="0"/>
              <a:t>We like to think of ourselves as Problem Solvers</a:t>
            </a:r>
            <a:r>
              <a:rPr lang="en-US" baseline="0" dirty="0">
                <a:sym typeface="Wingdings" panose="05000000000000000000" pitchFamily="2" charset="2"/>
              </a:rPr>
              <a:t> And throughout the years, AGC has developed partnerships with just about every acronym based organization in Alaska. We’re talking, DOT, USACE, Alaska State Chamber, RDC. Partnering with these organizations have allowed us to collaborate on the issues facing our members and our combined advocacy efforts end up being a powerful force that provide us with the means to help our collective groups that we represent. </a:t>
            </a:r>
          </a:p>
          <a:p>
            <a:endParaRPr lang="en-US" baseline="0" dirty="0">
              <a:sym typeface="Wingdings" panose="05000000000000000000" pitchFamily="2" charset="2"/>
            </a:endParaRPr>
          </a:p>
          <a:p>
            <a:r>
              <a:rPr lang="en-US" baseline="0" dirty="0">
                <a:sym typeface="Wingdings" panose="05000000000000000000" pitchFamily="2" charset="2"/>
              </a:rPr>
              <a:t>We understand that many of our members and our industry in general are facing a shortage of qualified workforce throughout the state, and AGC is very focused on workforce development and figuring out the best way for our organization to address that issue.  Alicia covered the efforts from the  Build Alaska social media campaign which is one way of promoting careers in our industry—and make sure to visit build907.com to start sharing those resources as well.</a:t>
            </a:r>
            <a:br>
              <a:rPr lang="en-US" baseline="0" dirty="0">
                <a:sym typeface="Wingdings" panose="05000000000000000000" pitchFamily="2" charset="2"/>
              </a:rPr>
            </a:br>
            <a:r>
              <a:rPr lang="en-US" baseline="0" dirty="0">
                <a:sym typeface="Wingdings" panose="05000000000000000000" pitchFamily="2" charset="2"/>
              </a:rPr>
              <a:t/>
            </a:r>
            <a:br>
              <a:rPr lang="en-US" baseline="0" dirty="0">
                <a:sym typeface="Wingdings" panose="05000000000000000000" pitchFamily="2" charset="2"/>
              </a:rPr>
            </a:br>
            <a:r>
              <a:rPr lang="en-US" baseline="0" dirty="0">
                <a:sym typeface="Wingdings" panose="05000000000000000000" pitchFamily="2" charset="2"/>
              </a:rPr>
              <a:t>We can move to the next slide</a:t>
            </a:r>
            <a:endParaRPr lang="en-US" dirty="0"/>
          </a:p>
        </p:txBody>
      </p:sp>
      <p:sp>
        <p:nvSpPr>
          <p:cNvPr id="4" name="Slide Number Placeholder 3"/>
          <p:cNvSpPr>
            <a:spLocks noGrp="1"/>
          </p:cNvSpPr>
          <p:nvPr>
            <p:ph type="sldNum" sz="quarter" idx="5"/>
          </p:nvPr>
        </p:nvSpPr>
        <p:spPr/>
        <p:txBody>
          <a:bodyPr/>
          <a:lstStyle/>
          <a:p>
            <a:fld id="{1C880DC2-6F5D-4DF4-A1E5-0E506B3628DE}" type="slidenum">
              <a:rPr lang="en-US" smtClean="0"/>
              <a:t>4</a:t>
            </a:fld>
            <a:endParaRPr lang="en-US"/>
          </a:p>
        </p:txBody>
      </p:sp>
    </p:spTree>
    <p:extLst>
      <p:ext uri="{BB962C8B-B14F-4D97-AF65-F5344CB8AC3E}">
        <p14:creationId xmlns:p14="http://schemas.microsoft.com/office/powerpoint/2010/main" val="1244305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do a quick refresher of our organizational structure here: AGC</a:t>
            </a:r>
            <a:r>
              <a:rPr lang="en-US" baseline="0" dirty="0"/>
              <a:t> is the largest construction trade association in Alaska with more than 600 members throughout the state. Our membership is made up of general contractors, specialty contractors and associate members that represent the supply and service side of the industry. We have a 40-person, member comprised board of directors, headed by a 7-person executive board of directors. And The will of our board is carried out by our 6-person staff, five of which are here in the Anchorage office, and  we have 1 located up in Fairbanks.</a:t>
            </a:r>
          </a:p>
          <a:p>
            <a:endParaRPr lang="en-US" baseline="0" dirty="0"/>
          </a:p>
          <a:p>
            <a:r>
              <a:rPr lang="en-US" baseline="0" dirty="0"/>
              <a:t>What we do?  Everything we do is tethered to our mission of advocating, educating and promoting our members and Alaska’s construction industry.</a:t>
            </a:r>
          </a:p>
          <a:p>
            <a:endParaRPr lang="en-US" baseline="0" dirty="0"/>
          </a:p>
          <a:p>
            <a:r>
              <a:rPr lang="en-US" baseline="0" dirty="0">
                <a:sym typeface="Wingdings" panose="05000000000000000000" pitchFamily="2" charset="2"/>
              </a:rPr>
              <a:t></a:t>
            </a:r>
            <a:r>
              <a:rPr lang="en-US" baseline="0" dirty="0"/>
              <a:t>We host a variety of networking events and try to ensure there’s something that appeals to everyone. And really the underlying goal of all of our events is connecting our members and creating the opportunity members to start developing industry relationships to grow their business. </a:t>
            </a:r>
          </a:p>
          <a:p>
            <a:endParaRPr lang="en-US" baseline="0" dirty="0">
              <a:sym typeface="Wingdings" panose="05000000000000000000" pitchFamily="2" charset="2"/>
            </a:endParaRPr>
          </a:p>
          <a:p>
            <a:r>
              <a:rPr lang="en-US" baseline="0" dirty="0">
                <a:sym typeface="Wingdings" panose="05000000000000000000" pitchFamily="2" charset="2"/>
              </a:rPr>
              <a:t>We connect members with jobs through our Online Plans system, and being able to offer that as a free benefit of membership is a wildly attractive recruiting tool.</a:t>
            </a:r>
          </a:p>
          <a:p>
            <a:endParaRPr lang="en-US" baseline="0" dirty="0">
              <a:sym typeface="Wingdings" panose="05000000000000000000" pitchFamily="2" charset="2"/>
            </a:endParaRPr>
          </a:p>
          <a:p>
            <a:r>
              <a:rPr lang="en-US" baseline="0" dirty="0">
                <a:sym typeface="Wingdings" panose="05000000000000000000" pitchFamily="2" charset="2"/>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On a direct level AGC promotes constructive regulation, legislation and standards that reflect the realities of our members that are out there doing the work</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baseline="0" dirty="0">
                <a:sym typeface="Wingdings" panose="05000000000000000000" pitchFamily="2" charset="2"/>
              </a:rPr>
              <a:t> On a regular basis we are a meeting point for contractors/owner agencies/government agencies and everyone in-between. We act as a mediator, sometimes just as an information conduit, but we do our best to advocate for our members across the industry and for responsible dealings with the public. We try to keep our finger on the pulse of industry needs and ways we can encourage the industry to advance—and that’s where we really rely on you all our board to have open communication with us and keep us in the know of issues you’re facing, because it’s likely you’re not the only one experiencing that. </a:t>
            </a:r>
            <a:endParaRPr lang="en-US" baseline="0" dirty="0"/>
          </a:p>
          <a:p>
            <a:endParaRPr lang="en-US" baseline="0" dirty="0"/>
          </a:p>
          <a:p>
            <a:r>
              <a:rPr lang="en-US" baseline="0" dirty="0"/>
              <a:t>We like to think of ourselves as Problem Solvers</a:t>
            </a:r>
            <a:r>
              <a:rPr lang="en-US" baseline="0" dirty="0">
                <a:sym typeface="Wingdings" panose="05000000000000000000" pitchFamily="2" charset="2"/>
              </a:rPr>
              <a:t> And throughout the years, AGC has developed partnerships with just about every acronym based organization in Alaska. We’re talking, DOT, USACE, Alaska State Chamber, RDC. Partnering with these organizations have allowed us to collaborate on the issues facing our members and our combined advocacy efforts end up being a powerful force that provide us with the means to help our collective groups that we represent. </a:t>
            </a:r>
          </a:p>
          <a:p>
            <a:endParaRPr lang="en-US" baseline="0" dirty="0">
              <a:sym typeface="Wingdings" panose="05000000000000000000" pitchFamily="2" charset="2"/>
            </a:endParaRPr>
          </a:p>
          <a:p>
            <a:r>
              <a:rPr lang="en-US" baseline="0" dirty="0">
                <a:sym typeface="Wingdings" panose="05000000000000000000" pitchFamily="2" charset="2"/>
              </a:rPr>
              <a:t>We understand that many of our members and our industry in general are facing a shortage of qualified workforce throughout the state, and AGC is very focused on workforce development and figuring out the best way for our organization to address that issue.  Alicia covered the efforts from the  Build Alaska social media campaign which is one way of promoting careers in our industry—and make sure to visit build907.com to start sharing those resources as well.</a:t>
            </a:r>
            <a:br>
              <a:rPr lang="en-US" baseline="0" dirty="0">
                <a:sym typeface="Wingdings" panose="05000000000000000000" pitchFamily="2" charset="2"/>
              </a:rPr>
            </a:br>
            <a:r>
              <a:rPr lang="en-US" baseline="0" dirty="0">
                <a:sym typeface="Wingdings" panose="05000000000000000000" pitchFamily="2" charset="2"/>
              </a:rPr>
              <a:t/>
            </a:r>
            <a:br>
              <a:rPr lang="en-US" baseline="0" dirty="0">
                <a:sym typeface="Wingdings" panose="05000000000000000000" pitchFamily="2" charset="2"/>
              </a:rPr>
            </a:br>
            <a:r>
              <a:rPr lang="en-US" baseline="0" dirty="0">
                <a:sym typeface="Wingdings" panose="05000000000000000000" pitchFamily="2" charset="2"/>
              </a:rPr>
              <a:t>We can move to the next slide</a:t>
            </a:r>
            <a:endParaRPr lang="en-US" dirty="0"/>
          </a:p>
        </p:txBody>
      </p:sp>
      <p:sp>
        <p:nvSpPr>
          <p:cNvPr id="4" name="Slide Number Placeholder 3"/>
          <p:cNvSpPr>
            <a:spLocks noGrp="1"/>
          </p:cNvSpPr>
          <p:nvPr>
            <p:ph type="sldNum" sz="quarter" idx="5"/>
          </p:nvPr>
        </p:nvSpPr>
        <p:spPr/>
        <p:txBody>
          <a:bodyPr/>
          <a:lstStyle/>
          <a:p>
            <a:fld id="{1C880DC2-6F5D-4DF4-A1E5-0E506B3628DE}" type="slidenum">
              <a:rPr lang="en-US" smtClean="0"/>
              <a:t>5</a:t>
            </a:fld>
            <a:endParaRPr lang="en-US"/>
          </a:p>
        </p:txBody>
      </p:sp>
    </p:spTree>
    <p:extLst>
      <p:ext uri="{BB962C8B-B14F-4D97-AF65-F5344CB8AC3E}">
        <p14:creationId xmlns:p14="http://schemas.microsoft.com/office/powerpoint/2010/main" val="1304064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3/18/2022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31672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3/18/2022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08728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DD2465DD-9819-4ABC-A784-477AFBA19C86}" type="datetime1">
              <a:rPr lang="en-US" smtClean="0"/>
              <a:t>3/18/2022</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r>
              <a:rPr lang="en-US"/>
              <a:t>Add a footer</a:t>
            </a:r>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E31375A4-56A4-47D6-9801-1991572033F7}" type="slidenum">
              <a:rPr lang="en-US" smtClean="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8414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3/18/2022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376082"/>
      </p:ext>
    </p:extLst>
  </p:cSld>
  <p:clrMap bg1="lt1" tx1="dk1" bg2="lt2" tx2="dk2" accent1="accent1" accent2="accent2" accent3="accent3" accent4="accent4" accent5="accent5" accent6="accent6" hlink="hlink" folHlink="folHlink"/>
  <p:sldLayoutIdLst>
    <p:sldLayoutId id="2147483772" r:id="rId1"/>
    <p:sldLayoutId id="2147483770" r:id="rId2"/>
  </p:sldLayoutIdLst>
  <p:hf sldNum="0" hdr="0" ftr="0" dt="0"/>
  <p:txStyles>
    <p:titleStyle>
      <a:lvl1pPr algn="l" defTabSz="914400" rtl="0" eaLnBrk="1" latinLnBrk="0" hangingPunct="1">
        <a:lnSpc>
          <a:spcPct val="90000"/>
        </a:lnSpc>
        <a:spcBef>
          <a:spcPct val="0"/>
        </a:spcBef>
        <a:buNone/>
        <a:defRPr sz="44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619CFDC2-5630-4611-9BF0-0EF7C8C4398D}" type="datetime1">
              <a:rPr lang="en-US" smtClean="0"/>
              <a:t>3/18/2022</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3950546442"/>
      </p:ext>
    </p:extLst>
  </p:cSld>
  <p:clrMap bg1="lt1" tx1="dk1" bg2="lt2" tx2="dk2" accent1="accent1" accent2="accent2" accent3="accent3" accent4="accent4" accent5="accent5" accent6="accent6" hlink="hlink" folHlink="folHlink"/>
  <p:sldLayoutIdLst>
    <p:sldLayoutId id="2147483718"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oLY8J8mBn1E&amp;feature=youtu.b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mailto:clare@agcak.or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1DCCE50-5BF6-42F8-A562-F8C543ADF3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02036" y="529987"/>
            <a:ext cx="6169153" cy="3775795"/>
          </a:xfrm>
        </p:spPr>
        <p:txBody>
          <a:bodyPr>
            <a:normAutofit/>
          </a:bodyPr>
          <a:lstStyle/>
          <a:p>
            <a:pPr algn="ctr"/>
            <a:r>
              <a:rPr lang="en-US" sz="6000" dirty="0" err="1">
                <a:solidFill>
                  <a:schemeClr val="tx1"/>
                </a:solidFill>
                <a:effectLst>
                  <a:outerShdw dist="50800" dir="5400000" sx="1000" sy="1000" algn="ctr" rotWithShape="0">
                    <a:srgbClr val="000000">
                      <a:alpha val="46000"/>
                    </a:srgbClr>
                  </a:outerShdw>
                </a:effectLst>
                <a:latin typeface="Franklin Gothic Demi Cond" panose="020B0706030402020204" pitchFamily="34" charset="0"/>
              </a:rPr>
              <a:t>agc</a:t>
            </a:r>
            <a:r>
              <a:rPr lang="en-US" sz="6000" dirty="0">
                <a:solidFill>
                  <a:schemeClr val="tx1"/>
                </a:solidFill>
                <a:effectLst>
                  <a:outerShdw dist="50800" dir="5400000" sx="1000" sy="1000" algn="ctr" rotWithShape="0">
                    <a:srgbClr val="000000">
                      <a:alpha val="46000"/>
                    </a:srgbClr>
                  </a:outerShdw>
                </a:effectLst>
                <a:latin typeface="Franklin Gothic Demi Cond" panose="020B0706030402020204" pitchFamily="34" charset="0"/>
              </a:rPr>
              <a:t> of Alaska member benefits </a:t>
            </a:r>
          </a:p>
        </p:txBody>
      </p:sp>
      <p:sp>
        <p:nvSpPr>
          <p:cNvPr id="26" name="Rectangle 25">
            <a:extLst>
              <a:ext uri="{FF2B5EF4-FFF2-40B4-BE49-F238E27FC236}">
                <a16:creationId xmlns:a16="http://schemas.microsoft.com/office/drawing/2014/main" id="{D78A776B-E301-4D5C-A1B5-A17C1BE181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0DDFA573-E787-440F-8A24-6F6D3D5498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12188952" cy="780581"/>
          </a:xfrm>
          <a:prstGeom prst="rect">
            <a:avLst/>
          </a:prstGeom>
          <a:gradFill flip="none" rotWithShape="1">
            <a:gsLst>
              <a:gs pos="49000">
                <a:schemeClr val="accent1"/>
              </a:gs>
              <a:gs pos="100000">
                <a:schemeClr val="accent1">
                  <a:lumMod val="62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pic>
        <p:nvPicPr>
          <p:cNvPr id="4" name="Picture 3" descr="Logo&#10;&#10;Description automatically generated">
            <a:extLst>
              <a:ext uri="{FF2B5EF4-FFF2-40B4-BE49-F238E27FC236}">
                <a16:creationId xmlns:a16="http://schemas.microsoft.com/office/drawing/2014/main" id="{B0384EDE-F3FF-4BA7-8404-D36F59CD23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1880" y="324797"/>
            <a:ext cx="4937970" cy="5103028"/>
          </a:xfrm>
          <a:prstGeom prst="rect">
            <a:avLst/>
          </a:prstGeom>
        </p:spPr>
      </p:pic>
    </p:spTree>
    <p:extLst>
      <p:ext uri="{BB962C8B-B14F-4D97-AF65-F5344CB8AC3E}">
        <p14:creationId xmlns:p14="http://schemas.microsoft.com/office/powerpoint/2010/main" val="241325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91A00-722F-4B47-98CC-1EC11BC67228}"/>
              </a:ext>
            </a:extLst>
          </p:cNvPr>
          <p:cNvSpPr>
            <a:spLocks noGrp="1"/>
          </p:cNvSpPr>
          <p:nvPr>
            <p:ph type="title"/>
          </p:nvPr>
        </p:nvSpPr>
        <p:spPr/>
        <p:txBody>
          <a:bodyPr/>
          <a:lstStyle/>
          <a:p>
            <a:pPr algn="ctr"/>
            <a:r>
              <a:rPr lang="en-US" dirty="0"/>
              <a:t>Organizational Structure</a:t>
            </a:r>
          </a:p>
        </p:txBody>
      </p:sp>
      <p:sp>
        <p:nvSpPr>
          <p:cNvPr id="3" name="Content Placeholder 2">
            <a:extLst>
              <a:ext uri="{FF2B5EF4-FFF2-40B4-BE49-F238E27FC236}">
                <a16:creationId xmlns:a16="http://schemas.microsoft.com/office/drawing/2014/main" id="{AE24119E-7930-428B-B121-2BF39CB7DDCE}"/>
              </a:ext>
            </a:extLst>
          </p:cNvPr>
          <p:cNvSpPr>
            <a:spLocks noGrp="1"/>
          </p:cNvSpPr>
          <p:nvPr>
            <p:ph sz="half" idx="1"/>
          </p:nvPr>
        </p:nvSpPr>
        <p:spPr>
          <a:xfrm>
            <a:off x="448197" y="2442175"/>
            <a:ext cx="5227861" cy="3748193"/>
          </a:xfrm>
        </p:spPr>
        <p:txBody>
          <a:bodyPr>
            <a:normAutofit/>
          </a:bodyPr>
          <a:lstStyle/>
          <a:p>
            <a:pPr algn="ctr"/>
            <a:r>
              <a:rPr lang="en-US" b="1" u="sng" dirty="0"/>
              <a:t>Who We Are</a:t>
            </a:r>
          </a:p>
          <a:p>
            <a:pPr algn="ctr">
              <a:buFont typeface="Wingdings" panose="05000000000000000000" pitchFamily="2" charset="2"/>
              <a:buChar char="Ø"/>
            </a:pPr>
            <a:r>
              <a:rPr lang="en-US" dirty="0"/>
              <a:t> Local branch of national organization</a:t>
            </a:r>
          </a:p>
          <a:p>
            <a:pPr algn="ctr">
              <a:buFont typeface="Wingdings" panose="05000000000000000000" pitchFamily="2" charset="2"/>
              <a:buChar char="Ø"/>
            </a:pPr>
            <a:r>
              <a:rPr lang="en-US" dirty="0"/>
              <a:t> Over 600 members throughout Alaska:</a:t>
            </a:r>
            <a:br>
              <a:rPr lang="en-US" dirty="0"/>
            </a:br>
            <a:r>
              <a:rPr lang="en-US" dirty="0"/>
              <a:t>General + Specialty + Associates</a:t>
            </a:r>
          </a:p>
          <a:p>
            <a:pPr algn="ctr">
              <a:buFont typeface="Wingdings" panose="05000000000000000000" pitchFamily="2" charset="2"/>
              <a:buChar char="Ø"/>
            </a:pPr>
            <a:r>
              <a:rPr lang="en-US" dirty="0">
                <a:sym typeface="Wingdings" panose="05000000000000000000" pitchFamily="2" charset="2"/>
              </a:rPr>
              <a:t>Board of Directors + Executive Board</a:t>
            </a:r>
            <a:br>
              <a:rPr lang="en-US" dirty="0">
                <a:sym typeface="Wingdings" panose="05000000000000000000" pitchFamily="2" charset="2"/>
              </a:rPr>
            </a:br>
            <a:r>
              <a:rPr lang="en-US" dirty="0">
                <a:sym typeface="Wingdings" panose="05000000000000000000" pitchFamily="2" charset="2"/>
              </a:rPr>
              <a:t>AGC Staff</a:t>
            </a:r>
          </a:p>
          <a:p>
            <a:pPr algn="ctr"/>
            <a:r>
              <a:rPr lang="en-US" dirty="0"/>
              <a:t>	</a:t>
            </a:r>
          </a:p>
        </p:txBody>
      </p:sp>
      <p:sp>
        <p:nvSpPr>
          <p:cNvPr id="4" name="Content Placeholder 3">
            <a:extLst>
              <a:ext uri="{FF2B5EF4-FFF2-40B4-BE49-F238E27FC236}">
                <a16:creationId xmlns:a16="http://schemas.microsoft.com/office/drawing/2014/main" id="{EA6161A1-8B85-4229-924B-52716D3F406E}"/>
              </a:ext>
            </a:extLst>
          </p:cNvPr>
          <p:cNvSpPr>
            <a:spLocks noGrp="1"/>
          </p:cNvSpPr>
          <p:nvPr>
            <p:ph sz="half" idx="2"/>
          </p:nvPr>
        </p:nvSpPr>
        <p:spPr>
          <a:xfrm>
            <a:off x="6263361" y="2291862"/>
            <a:ext cx="5017965" cy="3748194"/>
          </a:xfrm>
        </p:spPr>
        <p:txBody>
          <a:bodyPr>
            <a:normAutofit/>
          </a:bodyPr>
          <a:lstStyle/>
          <a:p>
            <a:pPr algn="ctr"/>
            <a:r>
              <a:rPr lang="en-US" b="1" u="sng" dirty="0"/>
              <a:t>What We Do</a:t>
            </a:r>
          </a:p>
          <a:p>
            <a:pPr algn="ctr">
              <a:buFont typeface="Wingdings" panose="05000000000000000000" pitchFamily="2" charset="2"/>
              <a:buChar char="v"/>
            </a:pPr>
            <a:r>
              <a:rPr lang="en-US" dirty="0"/>
              <a:t> Connect members w/ members</a:t>
            </a:r>
          </a:p>
          <a:p>
            <a:pPr algn="ctr">
              <a:buFont typeface="Wingdings" panose="05000000000000000000" pitchFamily="2" charset="2"/>
              <a:buChar char="v"/>
            </a:pPr>
            <a:r>
              <a:rPr lang="en-US" dirty="0"/>
              <a:t> Connect members w/ jobs &amp; resources</a:t>
            </a:r>
          </a:p>
          <a:p>
            <a:pPr algn="ctr">
              <a:buFont typeface="Wingdings" panose="05000000000000000000" pitchFamily="2" charset="2"/>
              <a:buChar char="v"/>
            </a:pPr>
            <a:r>
              <a:rPr lang="en-US" dirty="0"/>
              <a:t> Advocate for constructive regulation, legislation and standards that promote a healthy business environment</a:t>
            </a:r>
          </a:p>
          <a:p>
            <a:pPr algn="ctr">
              <a:buFont typeface="Wingdings" panose="05000000000000000000" pitchFamily="2" charset="2"/>
              <a:buChar char="v"/>
            </a:pPr>
            <a:r>
              <a:rPr lang="en-US" dirty="0"/>
              <a:t>Provide a voice for the industry</a:t>
            </a:r>
          </a:p>
          <a:p>
            <a:pPr algn="ctr">
              <a:buFont typeface="Wingdings" panose="05000000000000000000" pitchFamily="2" charset="2"/>
              <a:buChar char="v"/>
            </a:pPr>
            <a:r>
              <a:rPr lang="en-US" dirty="0"/>
              <a:t> Workforce Development</a:t>
            </a:r>
          </a:p>
          <a:p>
            <a:pPr marL="0" indent="0" algn="ctr">
              <a:buNone/>
            </a:pPr>
            <a:endParaRPr lang="en-US" dirty="0"/>
          </a:p>
        </p:txBody>
      </p:sp>
    </p:spTree>
    <p:extLst>
      <p:ext uri="{BB962C8B-B14F-4D97-AF65-F5344CB8AC3E}">
        <p14:creationId xmlns:p14="http://schemas.microsoft.com/office/powerpoint/2010/main" val="744511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41435-6EE5-40FC-9327-BA0C70ED2C45}"/>
              </a:ext>
            </a:extLst>
          </p:cNvPr>
          <p:cNvSpPr>
            <a:spLocks noGrp="1"/>
          </p:cNvSpPr>
          <p:nvPr>
            <p:ph type="title"/>
          </p:nvPr>
        </p:nvSpPr>
        <p:spPr/>
        <p:txBody>
          <a:bodyPr/>
          <a:lstStyle/>
          <a:p>
            <a:pPr algn="ctr"/>
            <a:r>
              <a:rPr lang="en-US" dirty="0"/>
              <a:t>Did You Know?</a:t>
            </a:r>
          </a:p>
        </p:txBody>
      </p:sp>
      <p:sp>
        <p:nvSpPr>
          <p:cNvPr id="3" name="Content Placeholder 2">
            <a:extLst>
              <a:ext uri="{FF2B5EF4-FFF2-40B4-BE49-F238E27FC236}">
                <a16:creationId xmlns:a16="http://schemas.microsoft.com/office/drawing/2014/main" id="{7706D107-8299-408B-BDBE-BB0456B41602}"/>
              </a:ext>
            </a:extLst>
          </p:cNvPr>
          <p:cNvSpPr>
            <a:spLocks noGrp="1"/>
          </p:cNvSpPr>
          <p:nvPr>
            <p:ph idx="1"/>
          </p:nvPr>
        </p:nvSpPr>
        <p:spPr/>
        <p:txBody>
          <a:bodyPr>
            <a:normAutofit lnSpcReduction="10000"/>
          </a:bodyPr>
          <a:lstStyle/>
          <a:p>
            <a:pPr>
              <a:buFont typeface="Wingdings" panose="05000000000000000000" pitchFamily="2" charset="2"/>
              <a:buChar char="v"/>
            </a:pPr>
            <a:endParaRPr lang="en-US" dirty="0"/>
          </a:p>
          <a:p>
            <a:pPr>
              <a:buFont typeface="Wingdings" panose="05000000000000000000" pitchFamily="2" charset="2"/>
              <a:buChar char="v"/>
            </a:pPr>
            <a:r>
              <a:rPr lang="en-US" dirty="0"/>
              <a:t> </a:t>
            </a:r>
            <a:r>
              <a:rPr lang="en-US" u="sng" dirty="0"/>
              <a:t>All</a:t>
            </a:r>
            <a:r>
              <a:rPr lang="en-US" dirty="0"/>
              <a:t> employees of member companies are considered members of AGC</a:t>
            </a:r>
          </a:p>
          <a:p>
            <a:pPr>
              <a:buFont typeface="Wingdings" panose="05000000000000000000" pitchFamily="2" charset="2"/>
              <a:buChar char="v"/>
            </a:pPr>
            <a:r>
              <a:rPr lang="en-US" dirty="0"/>
              <a:t> Membership with AGC of Alaska includes </a:t>
            </a:r>
            <a:r>
              <a:rPr lang="en-US" u="sng" dirty="0"/>
              <a:t>free</a:t>
            </a:r>
            <a:r>
              <a:rPr lang="en-US" dirty="0"/>
              <a:t> membership with </a:t>
            </a:r>
            <a:r>
              <a:rPr lang="en-US" dirty="0">
                <a:hlinkClick r:id="rId3"/>
              </a:rPr>
              <a:t>AGC of America</a:t>
            </a:r>
            <a:endParaRPr lang="en-US" dirty="0"/>
          </a:p>
          <a:p>
            <a:pPr>
              <a:buFont typeface="Wingdings" panose="05000000000000000000" pitchFamily="2" charset="2"/>
              <a:buChar char="v"/>
            </a:pPr>
            <a:r>
              <a:rPr lang="en-US" dirty="0"/>
              <a:t> Members of AGC receive </a:t>
            </a:r>
            <a:r>
              <a:rPr lang="en-US" u="sng" dirty="0"/>
              <a:t>free</a:t>
            </a:r>
            <a:r>
              <a:rPr lang="en-US" dirty="0"/>
              <a:t> access to our Online Plans system</a:t>
            </a:r>
          </a:p>
          <a:p>
            <a:pPr>
              <a:buFont typeface="Wingdings" panose="05000000000000000000" pitchFamily="2" charset="2"/>
              <a:buChar char="v"/>
            </a:pPr>
            <a:r>
              <a:rPr lang="en-US" dirty="0"/>
              <a:t> “AGC only supports union contractors”– FALSE!!</a:t>
            </a:r>
          </a:p>
          <a:p>
            <a:pPr>
              <a:buFont typeface="Wingdings" panose="05000000000000000000" pitchFamily="2" charset="2"/>
              <a:buChar char="v"/>
            </a:pPr>
            <a:r>
              <a:rPr lang="en-US" dirty="0"/>
              <a:t>AGC of Alaska is celebrating our 73</a:t>
            </a:r>
            <a:r>
              <a:rPr lang="en-US" baseline="30000" dirty="0"/>
              <a:t>rd</a:t>
            </a:r>
            <a:r>
              <a:rPr lang="en-US" dirty="0"/>
              <a:t> year as a chapter</a:t>
            </a:r>
          </a:p>
          <a:p>
            <a:pPr>
              <a:buFont typeface="Wingdings" panose="05000000000000000000" pitchFamily="2" charset="2"/>
              <a:buChar char="v"/>
            </a:pPr>
            <a:r>
              <a:rPr lang="en-US" dirty="0"/>
              <a:t>DBE’s can have their AGC membership dues reimbursed by DBE/CRO team—limited availability, first-come first served. </a:t>
            </a:r>
            <a:r>
              <a:rPr lang="en-US" i="1" dirty="0"/>
              <a:t>Getting you 50% </a:t>
            </a:r>
            <a:r>
              <a:rPr lang="en-US" i="1"/>
              <a:t>off your </a:t>
            </a:r>
            <a:r>
              <a:rPr lang="en-US" i="1" dirty="0"/>
              <a:t>membership with AGC!!</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1922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9"/>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91A00-722F-4B47-98CC-1EC11BC67228}"/>
              </a:ext>
            </a:extLst>
          </p:cNvPr>
          <p:cNvSpPr>
            <a:spLocks noGrp="1"/>
          </p:cNvSpPr>
          <p:nvPr>
            <p:ph type="title"/>
          </p:nvPr>
        </p:nvSpPr>
        <p:spPr/>
        <p:txBody>
          <a:bodyPr/>
          <a:lstStyle/>
          <a:p>
            <a:pPr algn="ctr"/>
            <a:r>
              <a:rPr lang="en-US" dirty="0"/>
              <a:t>AGC Member Benefits</a:t>
            </a:r>
          </a:p>
        </p:txBody>
      </p:sp>
      <p:sp>
        <p:nvSpPr>
          <p:cNvPr id="4" name="Content Placeholder 3">
            <a:extLst>
              <a:ext uri="{FF2B5EF4-FFF2-40B4-BE49-F238E27FC236}">
                <a16:creationId xmlns:a16="http://schemas.microsoft.com/office/drawing/2014/main" id="{EA6161A1-8B85-4229-924B-52716D3F406E}"/>
              </a:ext>
            </a:extLst>
          </p:cNvPr>
          <p:cNvSpPr>
            <a:spLocks noGrp="1"/>
          </p:cNvSpPr>
          <p:nvPr>
            <p:ph sz="half" idx="2"/>
          </p:nvPr>
        </p:nvSpPr>
        <p:spPr>
          <a:xfrm>
            <a:off x="820972" y="2112958"/>
            <a:ext cx="10611015" cy="3748194"/>
          </a:xfrm>
        </p:spPr>
        <p:txBody>
          <a:bodyPr numCol="2">
            <a:normAutofit fontScale="92500"/>
          </a:bodyPr>
          <a:lstStyle/>
          <a:p>
            <a:pPr marL="342900" indent="-342900">
              <a:buFont typeface="Arial" panose="020B0604020202020204" pitchFamily="34" charset="0"/>
              <a:buChar char="•"/>
            </a:pPr>
            <a:r>
              <a:rPr lang="en-US" dirty="0"/>
              <a:t>Free access to AGC’s Online Plans system </a:t>
            </a:r>
          </a:p>
          <a:p>
            <a:pPr marL="342900" indent="-342900" algn="l">
              <a:buFont typeface="Arial" panose="020B0604020202020204" pitchFamily="34" charset="0"/>
              <a:buChar char="•"/>
            </a:pPr>
            <a:r>
              <a:rPr lang="en-US" dirty="0"/>
              <a:t>Advocacy Efforts </a:t>
            </a:r>
          </a:p>
          <a:p>
            <a:pPr marL="342900" indent="-342900" algn="l">
              <a:buFont typeface="Arial" panose="020B0604020202020204" pitchFamily="34" charset="0"/>
              <a:buChar char="•"/>
            </a:pPr>
            <a:r>
              <a:rPr lang="en-US" dirty="0"/>
              <a:t>Discounts on Education &amp; Training</a:t>
            </a:r>
          </a:p>
          <a:p>
            <a:pPr marL="342900" indent="-342900" algn="l">
              <a:buFont typeface="Arial" panose="020B0604020202020204" pitchFamily="34" charset="0"/>
              <a:buChar char="•"/>
            </a:pPr>
            <a:r>
              <a:rPr lang="en-US" dirty="0"/>
              <a:t>Networking Opportunities</a:t>
            </a:r>
          </a:p>
          <a:p>
            <a:pPr marL="342900" indent="-342900" algn="l">
              <a:buFont typeface="Arial" panose="020B0604020202020204" pitchFamily="34" charset="0"/>
              <a:buChar char="•"/>
            </a:pPr>
            <a:r>
              <a:rPr lang="en-US" dirty="0"/>
              <a:t>AGC of America Membership</a:t>
            </a:r>
          </a:p>
          <a:p>
            <a:pPr marL="342900" indent="-342900" algn="l">
              <a:buFont typeface="Arial" panose="020B0604020202020204" pitchFamily="34" charset="0"/>
              <a:buChar char="•"/>
            </a:pPr>
            <a:r>
              <a:rPr lang="en-US" dirty="0"/>
              <a:t>Access to Industry Updates/Information</a:t>
            </a:r>
          </a:p>
          <a:p>
            <a:pPr marL="342900" indent="-342900" algn="l">
              <a:buFont typeface="Arial" panose="020B0604020202020204" pitchFamily="34" charset="0"/>
              <a:buChar char="•"/>
            </a:pPr>
            <a:r>
              <a:rPr lang="en-US" dirty="0"/>
              <a:t>Construction Spending Forecast</a:t>
            </a:r>
          </a:p>
          <a:p>
            <a:pPr marL="342900" indent="-342900" algn="l">
              <a:buFont typeface="Arial" panose="020B0604020202020204" pitchFamily="34" charset="0"/>
              <a:buChar char="•"/>
            </a:pPr>
            <a:r>
              <a:rPr lang="en-US" dirty="0"/>
              <a:t>Room Rentals</a:t>
            </a:r>
          </a:p>
          <a:p>
            <a:pPr marL="342900" indent="-342900" algn="l">
              <a:buFont typeface="Arial" panose="020B0604020202020204" pitchFamily="34" charset="0"/>
              <a:buChar char="•"/>
            </a:pPr>
            <a:r>
              <a:rPr lang="en-US" dirty="0"/>
              <a:t>Promotion in AGC’s Member Directory &amp; Alaska Contractor Magazine</a:t>
            </a:r>
          </a:p>
          <a:p>
            <a:pPr marL="342900" indent="-342900" algn="l">
              <a:buFont typeface="Arial" panose="020B0604020202020204" pitchFamily="34" charset="0"/>
              <a:buChar char="•"/>
            </a:pPr>
            <a:r>
              <a:rPr lang="en-US" dirty="0"/>
              <a:t>Free access to AGC’s Safety Database</a:t>
            </a:r>
          </a:p>
          <a:p>
            <a:pPr marL="342900" indent="-342900" algn="l">
              <a:buFont typeface="Arial" panose="020B0604020202020204" pitchFamily="34" charset="0"/>
              <a:buChar char="•"/>
            </a:pPr>
            <a:r>
              <a:rPr lang="en-US" dirty="0"/>
              <a:t>401(k) Retirement Program</a:t>
            </a:r>
          </a:p>
          <a:p>
            <a:pPr marL="342900" indent="-342900" algn="l">
              <a:buFont typeface="Arial" panose="020B0604020202020204" pitchFamily="34" charset="0"/>
              <a:buChar char="•"/>
            </a:pPr>
            <a:r>
              <a:rPr lang="en-US" dirty="0"/>
              <a:t>Use &amp; Share our logo</a:t>
            </a:r>
          </a:p>
          <a:p>
            <a:pPr marL="342900" indent="-342900" algn="l">
              <a:buFont typeface="Arial" panose="020B0604020202020204" pitchFamily="34" charset="0"/>
              <a:buChar char="•"/>
            </a:pPr>
            <a:r>
              <a:rPr lang="en-US" dirty="0"/>
              <a:t>Labor Relations Participation</a:t>
            </a:r>
          </a:p>
        </p:txBody>
      </p:sp>
    </p:spTree>
    <p:extLst>
      <p:ext uri="{BB962C8B-B14F-4D97-AF65-F5344CB8AC3E}">
        <p14:creationId xmlns:p14="http://schemas.microsoft.com/office/powerpoint/2010/main" val="1081229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91A00-722F-4B47-98CC-1EC11BC67228}"/>
              </a:ext>
            </a:extLst>
          </p:cNvPr>
          <p:cNvSpPr>
            <a:spLocks noGrp="1"/>
          </p:cNvSpPr>
          <p:nvPr>
            <p:ph type="title"/>
          </p:nvPr>
        </p:nvSpPr>
        <p:spPr/>
        <p:txBody>
          <a:bodyPr/>
          <a:lstStyle/>
          <a:p>
            <a:pPr algn="ctr"/>
            <a:r>
              <a:rPr lang="en-US" dirty="0"/>
              <a:t>Upcoming AGC Member Events</a:t>
            </a:r>
          </a:p>
        </p:txBody>
      </p:sp>
      <p:sp>
        <p:nvSpPr>
          <p:cNvPr id="4" name="Content Placeholder 3">
            <a:extLst>
              <a:ext uri="{FF2B5EF4-FFF2-40B4-BE49-F238E27FC236}">
                <a16:creationId xmlns:a16="http://schemas.microsoft.com/office/drawing/2014/main" id="{EA6161A1-8B85-4229-924B-52716D3F406E}"/>
              </a:ext>
            </a:extLst>
          </p:cNvPr>
          <p:cNvSpPr>
            <a:spLocks noGrp="1"/>
          </p:cNvSpPr>
          <p:nvPr>
            <p:ph sz="half" idx="2"/>
          </p:nvPr>
        </p:nvSpPr>
        <p:spPr>
          <a:xfrm>
            <a:off x="460744" y="2150865"/>
            <a:ext cx="11270512" cy="4101079"/>
          </a:xfrm>
        </p:spPr>
        <p:txBody>
          <a:bodyPr numCol="2">
            <a:normAutofit/>
          </a:bodyPr>
          <a:lstStyle/>
          <a:p>
            <a:pPr marL="0" indent="0">
              <a:buNone/>
            </a:pPr>
            <a:r>
              <a:rPr lang="en-US" sz="1600" dirty="0"/>
              <a:t>Rank Choice Voting Overview (Zoom- April 7)</a:t>
            </a:r>
            <a:br>
              <a:rPr lang="en-US" sz="1600" dirty="0"/>
            </a:br>
            <a:r>
              <a:rPr lang="en-US" sz="1600" dirty="0"/>
              <a:t/>
            </a:r>
            <a:br>
              <a:rPr lang="en-US" sz="1600" dirty="0"/>
            </a:br>
            <a:r>
              <a:rPr lang="en-US" sz="1600" dirty="0"/>
              <a:t>Spring Agency Day &amp; Kick Off Party (April 14 &amp; 15)</a:t>
            </a:r>
            <a:br>
              <a:rPr lang="en-US" sz="1600" dirty="0"/>
            </a:br>
            <a:r>
              <a:rPr lang="en-US" sz="1600" dirty="0"/>
              <a:t/>
            </a:r>
            <a:br>
              <a:rPr lang="en-US" sz="1600" dirty="0"/>
            </a:br>
            <a:r>
              <a:rPr lang="en-US" sz="1600" dirty="0"/>
              <a:t>AGC Member Mixer (April/May TBD)</a:t>
            </a:r>
            <a:br>
              <a:rPr lang="en-US" sz="1600" dirty="0"/>
            </a:br>
            <a:r>
              <a:rPr lang="en-US" sz="1600" dirty="0"/>
              <a:t/>
            </a:r>
            <a:br>
              <a:rPr lang="en-US" sz="1600" dirty="0"/>
            </a:br>
            <a:r>
              <a:rPr lang="en-US" sz="1600" dirty="0"/>
              <a:t>Anchorage Golf Tournament (June 17)</a:t>
            </a:r>
            <a:br>
              <a:rPr lang="en-US" sz="1600" dirty="0"/>
            </a:br>
            <a:r>
              <a:rPr lang="en-US" sz="1600" dirty="0"/>
              <a:t/>
            </a:r>
            <a:br>
              <a:rPr lang="en-US" sz="1600" dirty="0"/>
            </a:br>
            <a:r>
              <a:rPr lang="en-US" sz="1600" dirty="0"/>
              <a:t>Fairbanks Golf Tournament (July 15)</a:t>
            </a:r>
            <a:br>
              <a:rPr lang="en-US" sz="1600" dirty="0"/>
            </a:br>
            <a:r>
              <a:rPr lang="en-US" sz="1600" dirty="0"/>
              <a:t/>
            </a:r>
            <a:br>
              <a:rPr lang="en-US" sz="1600" dirty="0"/>
            </a:br>
            <a:r>
              <a:rPr lang="en-US" sz="1600" dirty="0"/>
              <a:t>Safety Fair (July 27)</a:t>
            </a:r>
            <a:br>
              <a:rPr lang="en-US" sz="1600" dirty="0"/>
            </a:br>
            <a:r>
              <a:rPr lang="en-US" sz="1600" dirty="0"/>
              <a:t/>
            </a:r>
            <a:br>
              <a:rPr lang="en-US" sz="1600" dirty="0"/>
            </a:br>
            <a:r>
              <a:rPr lang="en-US" sz="1600" dirty="0"/>
              <a:t>AGC Annual Conference (November 9-12)</a:t>
            </a:r>
          </a:p>
          <a:p>
            <a:endParaRPr lang="en-US" sz="1600" dirty="0"/>
          </a:p>
          <a:p>
            <a:endParaRPr lang="en-US" sz="1600" dirty="0"/>
          </a:p>
          <a:p>
            <a:pPr algn="ctr"/>
            <a:endParaRPr lang="en-US" sz="1600" dirty="0"/>
          </a:p>
          <a:p>
            <a:pPr algn="ctr"/>
            <a:r>
              <a:rPr lang="en-US" sz="1600" dirty="0"/>
              <a:t>Questions?</a:t>
            </a:r>
          </a:p>
          <a:p>
            <a:r>
              <a:rPr lang="en-US" sz="1600" dirty="0"/>
              <a:t>Clare Kreilkamp- </a:t>
            </a:r>
            <a:r>
              <a:rPr lang="en-US" sz="1600" dirty="0">
                <a:hlinkClick r:id="rId3"/>
              </a:rPr>
              <a:t>clare@agcak.org</a:t>
            </a:r>
            <a:r>
              <a:rPr lang="en-US" sz="1600" dirty="0"/>
              <a:t>, (907) 865-0544</a:t>
            </a:r>
          </a:p>
        </p:txBody>
      </p:sp>
    </p:spTree>
    <p:extLst>
      <p:ext uri="{BB962C8B-B14F-4D97-AF65-F5344CB8AC3E}">
        <p14:creationId xmlns:p14="http://schemas.microsoft.com/office/powerpoint/2010/main" val="3574160706"/>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Univers Condensed"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Univers"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TotalTime>
  <Words>2247</Words>
  <Application>Microsoft Office PowerPoint</Application>
  <PresentationFormat>Widescreen</PresentationFormat>
  <Paragraphs>97</Paragraphs>
  <Slides>5</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vt:i4>
      </vt:variant>
    </vt:vector>
  </HeadingPairs>
  <TitlesOfParts>
    <vt:vector size="15" baseType="lpstr">
      <vt:lpstr>Arial</vt:lpstr>
      <vt:lpstr>Calibri</vt:lpstr>
      <vt:lpstr>Franklin Gothic Demi Cond</vt:lpstr>
      <vt:lpstr>Impact</vt:lpstr>
      <vt:lpstr>Times New Roman</vt:lpstr>
      <vt:lpstr>Univers</vt:lpstr>
      <vt:lpstr>Univers Condensed</vt:lpstr>
      <vt:lpstr>Wingdings</vt:lpstr>
      <vt:lpstr>RetrospectVTI</vt:lpstr>
      <vt:lpstr>Main Event</vt:lpstr>
      <vt:lpstr>agc of Alaska member benefits </vt:lpstr>
      <vt:lpstr>Organizational Structure</vt:lpstr>
      <vt:lpstr>Did You Know?</vt:lpstr>
      <vt:lpstr>AGC Member Benefits</vt:lpstr>
      <vt:lpstr>Upcoming AGC Member Events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Did You Know?</dc:title>
  <dc:creator>Clare Kreilkamp</dc:creator>
  <cp:lastModifiedBy>Stein, Peter W (DOT)</cp:lastModifiedBy>
  <cp:revision>7</cp:revision>
  <dcterms:created xsi:type="dcterms:W3CDTF">2022-03-15T21:27:40Z</dcterms:created>
  <dcterms:modified xsi:type="dcterms:W3CDTF">2022-03-18T23:20:13Z</dcterms:modified>
</cp:coreProperties>
</file>